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1" r:id="rId4"/>
    <p:sldId id="302" r:id="rId5"/>
    <p:sldId id="258" r:id="rId6"/>
    <p:sldId id="295" r:id="rId7"/>
    <p:sldId id="262" r:id="rId8"/>
    <p:sldId id="296" r:id="rId9"/>
    <p:sldId id="260" r:id="rId10"/>
    <p:sldId id="261" r:id="rId11"/>
    <p:sldId id="257" r:id="rId12"/>
    <p:sldId id="264" r:id="rId13"/>
    <p:sldId id="265" r:id="rId14"/>
    <p:sldId id="266" r:id="rId15"/>
    <p:sldId id="267" r:id="rId16"/>
    <p:sldId id="287" r:id="rId17"/>
    <p:sldId id="268" r:id="rId18"/>
    <p:sldId id="269" r:id="rId19"/>
    <p:sldId id="270" r:id="rId20"/>
    <p:sldId id="271" r:id="rId21"/>
    <p:sldId id="273" r:id="rId22"/>
    <p:sldId id="274" r:id="rId23"/>
    <p:sldId id="279" r:id="rId24"/>
    <p:sldId id="276" r:id="rId25"/>
    <p:sldId id="281" r:id="rId26"/>
    <p:sldId id="275" r:id="rId27"/>
    <p:sldId id="278" r:id="rId28"/>
    <p:sldId id="297" r:id="rId29"/>
    <p:sldId id="277" r:id="rId30"/>
    <p:sldId id="280" r:id="rId31"/>
    <p:sldId id="282" r:id="rId32"/>
    <p:sldId id="283" r:id="rId33"/>
    <p:sldId id="284" r:id="rId34"/>
    <p:sldId id="285" r:id="rId35"/>
    <p:sldId id="286" r:id="rId36"/>
    <p:sldId id="298" r:id="rId37"/>
    <p:sldId id="293" r:id="rId38"/>
    <p:sldId id="291" r:id="rId39"/>
    <p:sldId id="294" r:id="rId40"/>
    <p:sldId id="288" r:id="rId41"/>
    <p:sldId id="289" r:id="rId42"/>
    <p:sldId id="290" r:id="rId43"/>
    <p:sldId id="299" r:id="rId44"/>
    <p:sldId id="292" r:id="rId45"/>
    <p:sldId id="25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6B69"/>
    <a:srgbClr val="009999"/>
    <a:srgbClr val="03B9BD"/>
    <a:srgbClr val="006464"/>
    <a:srgbClr val="723604"/>
    <a:srgbClr val="341902"/>
    <a:srgbClr val="00AA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362" autoAdjust="0"/>
  </p:normalViewPr>
  <p:slideViewPr>
    <p:cSldViewPr>
      <p:cViewPr varScale="1">
        <p:scale>
          <a:sx n="77" d="100"/>
          <a:sy n="77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9BA-F34A-4B37-B49C-DE4A3D78BC82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61EF-592F-432C-9D20-9A3BE0A44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9BA-F34A-4B37-B49C-DE4A3D78BC82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61EF-592F-432C-9D20-9A3BE0A44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9BA-F34A-4B37-B49C-DE4A3D78BC82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61EF-592F-432C-9D20-9A3BE0A44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9BA-F34A-4B37-B49C-DE4A3D78BC82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61EF-592F-432C-9D20-9A3BE0A44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9BA-F34A-4B37-B49C-DE4A3D78BC82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61EF-592F-432C-9D20-9A3BE0A44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9BA-F34A-4B37-B49C-DE4A3D78BC82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61EF-592F-432C-9D20-9A3BE0A44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9BA-F34A-4B37-B49C-DE4A3D78BC82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61EF-592F-432C-9D20-9A3BE0A44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9BA-F34A-4B37-B49C-DE4A3D78BC82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61EF-592F-432C-9D20-9A3BE0A44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9BA-F34A-4B37-B49C-DE4A3D78BC82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61EF-592F-432C-9D20-9A3BE0A44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9BA-F34A-4B37-B49C-DE4A3D78BC82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61EF-592F-432C-9D20-9A3BE0A44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59BA-F34A-4B37-B49C-DE4A3D78BC82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61EF-592F-432C-9D20-9A3BE0A44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959BA-F34A-4B37-B49C-DE4A3D78BC82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B61EF-592F-432C-9D20-9A3BE0A44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baby-scool.narod.ru/media/book/metod/gramota/bukvi/" TargetMode="External"/><Relationship Id="rId3" Type="http://schemas.openxmlformats.org/officeDocument/2006/relationships/hyperlink" Target="http://readik.ru/str1_33_1_3.php" TargetMode="External"/><Relationship Id="rId7" Type="http://schemas.openxmlformats.org/officeDocument/2006/relationships/hyperlink" Target="http://www.solnet.ee/sol/019/a_022.html" TargetMode="External"/><Relationship Id="rId2" Type="http://schemas.openxmlformats.org/officeDocument/2006/relationships/hyperlink" Target="http://www.maam.ru/detskijsad/-na-chto-pohozha-bukv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ffereader.tumblr.com/post/87346909119" TargetMode="External"/><Relationship Id="rId5" Type="http://schemas.openxmlformats.org/officeDocument/2006/relationships/hyperlink" Target="http://galerey-room.ru/images/061245_1385694765.png" TargetMode="External"/><Relationship Id="rId10" Type="http://schemas.openxmlformats.org/officeDocument/2006/relationships/hyperlink" Target="http://copoka.com/abc_bukvi_vokrug_nas.htm" TargetMode="External"/><Relationship Id="rId4" Type="http://schemas.openxmlformats.org/officeDocument/2006/relationships/hyperlink" Target="http://www.razvitierebenka.com/2010/10/blog-post_9363.html" TargetMode="External"/><Relationship Id="rId9" Type="http://schemas.openxmlformats.org/officeDocument/2006/relationships/hyperlink" Target="http://gamejulia.ru/stihi-pro-bukvi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ЧИСЬ ЧИТАТЬ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1357322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что похожи буквы?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00240"/>
            <a:ext cx="9144000" cy="5143536"/>
          </a:xfrm>
        </p:spPr>
        <p:txBody>
          <a:bodyPr>
            <a:normAutofit fontScale="92500"/>
          </a:bodyPr>
          <a:lstStyle/>
          <a:p>
            <a:pPr algn="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Коллективный проект</a:t>
            </a:r>
          </a:p>
          <a:p>
            <a:pPr algn="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 1 «Б» класса</a:t>
            </a:r>
          </a:p>
          <a:p>
            <a:pPr algn="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«Лицей № 3»</a:t>
            </a:r>
            <a:endParaRPr lang="en-US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проекта</a:t>
            </a:r>
          </a:p>
          <a:p>
            <a:pPr algn="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</a:t>
            </a:r>
          </a:p>
          <a:p>
            <a:pPr algn="l"/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 Кравченко Ани.                                                                                              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Копцева Г. 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УЧИСЬ ЧИТАТЬ 0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572132" y="3071810"/>
            <a:ext cx="2357454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8" descr="УЧИСЬ ЧИТАТЬ 0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28661" y="3143247"/>
            <a:ext cx="2357455" cy="3357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214282" y="1428750"/>
            <a:ext cx="3824318" cy="54292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3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сучок.</a:t>
            </a:r>
          </a:p>
          <a:p>
            <a:pPr algn="just">
              <a:buNone/>
            </a:pPr>
            <a:r>
              <a:rPr lang="ru-RU" sz="3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любом лесу </a:t>
            </a:r>
          </a:p>
          <a:p>
            <a:pPr algn="just">
              <a:buNone/>
            </a:pPr>
            <a:r>
              <a:rPr lang="ru-RU" sz="3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увидишь букву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У.</a:t>
            </a:r>
          </a:p>
          <a:p>
            <a:pPr>
              <a:buNone/>
            </a:pPr>
            <a:r>
              <a:rPr lang="ru-RU" sz="17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( В. Степанов)</a:t>
            </a:r>
            <a:endParaRPr lang="en-US" sz="17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16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16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16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16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16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16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16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16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16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16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16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16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19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19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 Ильиной Сони.   </a:t>
            </a:r>
            <a:r>
              <a:rPr lang="en-US" sz="19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9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</a:t>
            </a:r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У.</a:t>
            </a:r>
            <a:r>
              <a:rPr lang="ru-RU" sz="6600" dirty="0" smtClean="0">
                <a:solidFill>
                  <a:srgbClr val="FF0000"/>
                </a:solidFill>
              </a:rPr>
              <a:t> 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4294967295"/>
          </p:nvPr>
        </p:nvSpPr>
        <p:spPr>
          <a:xfrm>
            <a:off x="4572000" y="1571625"/>
            <a:ext cx="4572000" cy="5143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И на этот кактус тоже</a:t>
            </a:r>
          </a:p>
          <a:p>
            <a:pPr algn="ctr">
              <a:buNone/>
            </a:pPr>
            <a:r>
              <a:rPr lang="ru-RU" sz="3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У похожа.</a:t>
            </a: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ru-RU" sz="1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Тимохина Ника</a:t>
            </a: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14290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УЧИСЬ ЧИТАТЬ 00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500694" y="1571612"/>
            <a:ext cx="3214710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</a:t>
            </a:r>
            <a:r>
              <a:rPr lang="ru-RU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  <a:p>
            <a:pPr algn="just">
              <a:buNone/>
            </a:pPr>
            <a:r>
              <a:rPr lang="ru-RU" sz="3500" b="1" i="1" dirty="0" smtClean="0">
                <a:solidFill>
                  <a:srgbClr val="C00000"/>
                </a:solidFill>
              </a:rPr>
              <a:t>  </a:t>
            </a:r>
            <a:r>
              <a:rPr lang="ru-RU" sz="3500" b="1" dirty="0" smtClean="0">
                <a:solidFill>
                  <a:srgbClr val="C00000"/>
                </a:solidFill>
              </a:rPr>
              <a:t>Кот Васька,</a:t>
            </a:r>
          </a:p>
          <a:p>
            <a:pPr algn="just">
              <a:buNone/>
            </a:pPr>
            <a:r>
              <a:rPr lang="ru-RU" sz="3500" b="1" dirty="0" smtClean="0">
                <a:solidFill>
                  <a:srgbClr val="C00000"/>
                </a:solidFill>
              </a:rPr>
              <a:t>  Как и все коты,</a:t>
            </a:r>
          </a:p>
          <a:p>
            <a:pPr algn="just">
              <a:buNone/>
            </a:pPr>
            <a:r>
              <a:rPr lang="ru-RU" sz="3500" b="1" dirty="0" smtClean="0">
                <a:solidFill>
                  <a:srgbClr val="C00000"/>
                </a:solidFill>
              </a:rPr>
              <a:t>  Когда сидит, </a:t>
            </a:r>
          </a:p>
          <a:p>
            <a:pPr algn="just">
              <a:buNone/>
            </a:pPr>
            <a:r>
              <a:rPr lang="ru-RU" sz="3500" b="1" dirty="0" smtClean="0">
                <a:solidFill>
                  <a:srgbClr val="C00000"/>
                </a:solidFill>
              </a:rPr>
              <a:t>  Напоминает букву «</a:t>
            </a:r>
            <a:r>
              <a:rPr lang="ru-RU" sz="3500" b="1" dirty="0" err="1" smtClean="0">
                <a:solidFill>
                  <a:srgbClr val="C00000"/>
                </a:solidFill>
              </a:rPr>
              <a:t>ы</a:t>
            </a:r>
            <a:r>
              <a:rPr lang="ru-RU" sz="3500" b="1" dirty="0" smtClean="0">
                <a:solidFill>
                  <a:srgbClr val="C00000"/>
                </a:solidFill>
              </a:rPr>
              <a:t>».</a:t>
            </a:r>
          </a:p>
          <a:p>
            <a:pPr algn="just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</a:rPr>
              <a:t>                      (Е. Колесникова)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                                               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                                                                                       Рисунок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Мякотина</a:t>
            </a:r>
            <a:r>
              <a:rPr lang="ru-RU" sz="2000" b="1" i="1" dirty="0" smtClean="0">
                <a:solidFill>
                  <a:srgbClr val="C00000"/>
                </a:solidFill>
              </a:rPr>
              <a:t> Вани.</a:t>
            </a:r>
            <a:endParaRPr lang="ru-RU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5" descr="УЧИСЬ ЧИТАТЬ 00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643438" y="1428736"/>
            <a:ext cx="3442151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0" y="1143000"/>
            <a:ext cx="8929718" cy="528637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5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Полумесяц 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вышине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Светит нам, 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буква Э.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</a:t>
            </a:r>
            <a:endParaRPr lang="ru-RU" sz="2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</a:t>
            </a:r>
          </a:p>
          <a:p>
            <a:pPr>
              <a:buNone/>
            </a:pPr>
            <a:r>
              <a:rPr lang="ru-RU" sz="2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</a:t>
            </a:r>
          </a:p>
          <a:p>
            <a:pPr>
              <a:buNone/>
            </a:pPr>
            <a:r>
              <a:rPr lang="ru-RU" sz="2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Автор Тимохина Вероника.</a:t>
            </a:r>
            <a:endParaRPr lang="ru-RU" sz="2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Э.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УЧИСЬ ЧИТАТЬ 00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929058" y="1571612"/>
            <a:ext cx="4714908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AA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М.</a:t>
            </a:r>
            <a:endParaRPr lang="ru-RU" b="1" dirty="0">
              <a:solidFill>
                <a:srgbClr val="00AA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6464"/>
                </a:solidFill>
              </a:rPr>
              <a:t>Взявшись за руки </a:t>
            </a:r>
          </a:p>
          <a:p>
            <a:pPr>
              <a:buNone/>
            </a:pPr>
            <a:r>
              <a:rPr lang="ru-RU" b="1" dirty="0" smtClean="0">
                <a:solidFill>
                  <a:srgbClr val="006464"/>
                </a:solidFill>
              </a:rPr>
              <a:t>Мы встали, </a:t>
            </a:r>
          </a:p>
          <a:p>
            <a:pPr>
              <a:buNone/>
            </a:pPr>
            <a:r>
              <a:rPr lang="ru-RU" b="1" dirty="0" smtClean="0">
                <a:solidFill>
                  <a:srgbClr val="006464"/>
                </a:solidFill>
              </a:rPr>
              <a:t>И на «М» </a:t>
            </a:r>
          </a:p>
          <a:p>
            <a:pPr>
              <a:buNone/>
            </a:pPr>
            <a:r>
              <a:rPr lang="ru-RU" b="1" dirty="0" smtClean="0">
                <a:solidFill>
                  <a:srgbClr val="006464"/>
                </a:solidFill>
              </a:rPr>
              <a:t>Похожи стали!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6464"/>
                </a:solidFill>
              </a:rPr>
              <a:t>                </a:t>
            </a:r>
            <a:r>
              <a:rPr lang="ru-RU" sz="2000" b="1" i="1" dirty="0" smtClean="0">
                <a:solidFill>
                  <a:srgbClr val="006464"/>
                </a:solidFill>
              </a:rPr>
              <a:t>( В. Степанов)</a:t>
            </a:r>
            <a:endParaRPr lang="ru-RU" b="1" i="1" dirty="0" smtClean="0">
              <a:solidFill>
                <a:srgbClr val="006464"/>
              </a:solidFill>
            </a:endParaRPr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                     </a:t>
            </a:r>
            <a:r>
              <a:rPr lang="ru-RU" sz="1800" b="1" i="1" dirty="0" smtClean="0">
                <a:solidFill>
                  <a:srgbClr val="006464"/>
                </a:solidFill>
              </a:rPr>
              <a:t>Рисунок </a:t>
            </a:r>
            <a:r>
              <a:rPr lang="ru-RU" sz="1800" b="1" i="1" dirty="0" err="1" smtClean="0">
                <a:solidFill>
                  <a:srgbClr val="006464"/>
                </a:solidFill>
              </a:rPr>
              <a:t>Костюкова</a:t>
            </a:r>
            <a:r>
              <a:rPr lang="ru-RU" sz="1800" b="1" i="1" dirty="0" smtClean="0">
                <a:solidFill>
                  <a:srgbClr val="006464"/>
                </a:solidFill>
              </a:rPr>
              <a:t>  </a:t>
            </a:r>
            <a:r>
              <a:rPr lang="ru-RU" sz="1800" b="1" i="1" dirty="0" err="1" smtClean="0">
                <a:solidFill>
                  <a:srgbClr val="006464"/>
                </a:solidFill>
              </a:rPr>
              <a:t>Вадимира</a:t>
            </a:r>
            <a:r>
              <a:rPr lang="ru-RU" b="1" dirty="0" smtClean="0">
                <a:solidFill>
                  <a:srgbClr val="006464"/>
                </a:solidFill>
              </a:rPr>
              <a:t>                               </a:t>
            </a:r>
            <a:endParaRPr lang="ru-RU" b="1" dirty="0">
              <a:solidFill>
                <a:srgbClr val="00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4" descr="УЧИСЬ ЧИТАТЬ 0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714480" y="2000240"/>
            <a:ext cx="5124355" cy="3971940"/>
          </a:xfrm>
          <a:prstGeom prst="rect">
            <a:avLst/>
          </a:prstGeom>
          <a:ln w="57150">
            <a:solidFill>
              <a:srgbClr val="03B9BD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гусеница в танце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Изогнулась буквой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«С»</a:t>
            </a:r>
            <a:r>
              <a:rPr lang="ru-RU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buNone/>
            </a:pPr>
            <a:endParaRPr lang="ru-RU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2000" b="1" i="1" dirty="0" smtClean="0">
              <a:solidFill>
                <a:srgbClr val="0064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2000" b="1" i="1" dirty="0" smtClean="0">
              <a:solidFill>
                <a:srgbClr val="0064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Бирюков Максим</a:t>
            </a:r>
            <a:endParaRPr lang="ru-RU" sz="2000" b="1" i="1" dirty="0">
              <a:solidFill>
                <a:srgbClr val="0064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УЧИСЬ ЧИТАТЬ 00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715008" y="1643050"/>
            <a:ext cx="3286180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46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ика с И</a:t>
            </a:r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нн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ой заигрались,</a:t>
            </a:r>
          </a:p>
          <a:p>
            <a:pPr>
              <a:buNone/>
            </a:pPr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«Н»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пытаясь отыскать!</a:t>
            </a:r>
          </a:p>
          <a:p>
            <a:pPr>
              <a:buNone/>
            </a:pPr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«Н»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осок, </a:t>
            </a:r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апиток, </a:t>
            </a:r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оты,</a:t>
            </a:r>
          </a:p>
          <a:p>
            <a:pPr>
              <a:buNone/>
            </a:pPr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«Н»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огромные ворота,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закрытые опять.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ru-RU" sz="2400" b="1" i="1" dirty="0" smtClean="0">
                <a:solidFill>
                  <a:srgbClr val="00B050"/>
                </a:solidFill>
              </a:rPr>
              <a:t>(Стихи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Купцовой</a:t>
            </a:r>
            <a:r>
              <a:rPr lang="ru-RU" sz="2400" b="1" i="1" dirty="0" smtClean="0">
                <a:solidFill>
                  <a:srgbClr val="00B050"/>
                </a:solidFill>
              </a:rPr>
              <a:t> Даши)</a:t>
            </a:r>
            <a:endPara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Рисунок Ильиной Сони.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ЧИСЬ ЧИТАТЬ 00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643570" y="1571612"/>
            <a:ext cx="2928958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429684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За ворота в сад пойдём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на ветке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«Н» </a:t>
            </a:r>
            <a:r>
              <a:rPr lang="ru-RU" b="1" dirty="0" smtClean="0">
                <a:solidFill>
                  <a:srgbClr val="0070C0"/>
                </a:solidFill>
              </a:rPr>
              <a:t>найдём,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Необычную, живую,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Забавную такую.</a:t>
            </a: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</a:t>
            </a:r>
          </a:p>
          <a:p>
            <a:pPr>
              <a:buNone/>
            </a:pPr>
            <a:r>
              <a:rPr lang="ru-RU" sz="2000" b="1" i="1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</a:t>
            </a:r>
            <a:r>
              <a:rPr lang="ru-RU" sz="2000" b="1" i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Кравченко Аня.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УЧИСЬ ЧИТАТЬ 0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10" y="1285860"/>
            <a:ext cx="2547556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3B9B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429684" cy="5715016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endParaRPr lang="ru-RU" sz="2800" b="1" dirty="0" smtClean="0">
              <a:solidFill>
                <a:srgbClr val="006464"/>
              </a:solidFill>
            </a:endParaRPr>
          </a:p>
          <a:p>
            <a:pPr algn="r">
              <a:buNone/>
            </a:pPr>
            <a:endParaRPr lang="ru-RU" sz="2800" b="1" dirty="0" smtClean="0">
              <a:solidFill>
                <a:srgbClr val="006464"/>
              </a:solidFill>
            </a:endParaRPr>
          </a:p>
          <a:p>
            <a:pPr algn="r">
              <a:buNone/>
            </a:pPr>
            <a:r>
              <a:rPr lang="ru-RU" sz="2800" b="1" dirty="0" smtClean="0">
                <a:solidFill>
                  <a:srgbClr val="006464"/>
                </a:solidFill>
              </a:rPr>
              <a:t>О горке мы давно мечтали,</a:t>
            </a:r>
          </a:p>
          <a:p>
            <a:pPr algn="r">
              <a:buNone/>
            </a:pPr>
            <a:r>
              <a:rPr lang="ru-RU" sz="2800" b="1" dirty="0" smtClean="0">
                <a:solidFill>
                  <a:srgbClr val="006464"/>
                </a:solidFill>
              </a:rPr>
              <a:t>Мечты в реальность воплощали:</a:t>
            </a:r>
          </a:p>
          <a:p>
            <a:pPr algn="r">
              <a:buNone/>
            </a:pPr>
            <a:r>
              <a:rPr lang="ru-RU" sz="2800" b="1" dirty="0" smtClean="0">
                <a:solidFill>
                  <a:srgbClr val="006464"/>
                </a:solidFill>
              </a:rPr>
              <a:t>По букве «Л» мы вверх взбирались,</a:t>
            </a:r>
          </a:p>
          <a:p>
            <a:pPr algn="r">
              <a:buNone/>
            </a:pPr>
            <a:r>
              <a:rPr lang="ru-RU" sz="2800" b="1" dirty="0" smtClean="0">
                <a:solidFill>
                  <a:srgbClr val="006464"/>
                </a:solidFill>
              </a:rPr>
              <a:t>По букве «Л» мы вниз катились.</a:t>
            </a:r>
          </a:p>
          <a:p>
            <a:pPr algn="r">
              <a:buNone/>
            </a:pPr>
            <a:r>
              <a:rPr lang="ru-RU" sz="1900" b="1" i="1" dirty="0" smtClean="0">
                <a:solidFill>
                  <a:srgbClr val="006464"/>
                </a:solidFill>
              </a:rPr>
              <a:t>(И. Красильникова)</a:t>
            </a:r>
          </a:p>
          <a:p>
            <a:pPr algn="r">
              <a:buNone/>
            </a:pPr>
            <a:endParaRPr lang="ru-RU" b="1" dirty="0" smtClean="0">
              <a:solidFill>
                <a:srgbClr val="006464"/>
              </a:solidFill>
            </a:endParaRPr>
          </a:p>
          <a:p>
            <a:pPr algn="r">
              <a:buNone/>
            </a:pPr>
            <a:endParaRPr lang="ru-RU" b="1" dirty="0" smtClean="0">
              <a:solidFill>
                <a:srgbClr val="006464"/>
              </a:solidFill>
            </a:endParaRPr>
          </a:p>
          <a:p>
            <a:pPr algn="r">
              <a:buNone/>
            </a:pPr>
            <a:endParaRPr lang="ru-RU" b="1" dirty="0" smtClean="0">
              <a:solidFill>
                <a:srgbClr val="006464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6464"/>
                </a:solidFill>
              </a:rPr>
              <a:t> </a:t>
            </a:r>
          </a:p>
          <a:p>
            <a:pPr>
              <a:buNone/>
            </a:pPr>
            <a:endParaRPr lang="ru-RU" sz="2000" b="1" i="1" dirty="0" smtClean="0">
              <a:solidFill>
                <a:srgbClr val="006464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6464"/>
                </a:solidFill>
              </a:rPr>
              <a:t>      Рисунок </a:t>
            </a:r>
            <a:r>
              <a:rPr lang="ru-RU" sz="2000" b="1" i="1" dirty="0" err="1" smtClean="0">
                <a:solidFill>
                  <a:srgbClr val="006464"/>
                </a:solidFill>
              </a:rPr>
              <a:t>Мякотина</a:t>
            </a:r>
            <a:r>
              <a:rPr lang="ru-RU" sz="2000" b="1" i="1" dirty="0" smtClean="0">
                <a:solidFill>
                  <a:srgbClr val="006464"/>
                </a:solidFill>
              </a:rPr>
              <a:t> Вани.</a:t>
            </a:r>
          </a:p>
          <a:p>
            <a:pPr algn="r">
              <a:buNone/>
            </a:pPr>
            <a:endParaRPr lang="ru-RU" b="1" dirty="0" smtClean="0">
              <a:solidFill>
                <a:srgbClr val="006464"/>
              </a:solidFill>
            </a:endParaRPr>
          </a:p>
          <a:p>
            <a:pPr algn="r">
              <a:buNone/>
            </a:pPr>
            <a:endParaRPr lang="ru-RU" b="1" dirty="0" smtClean="0">
              <a:solidFill>
                <a:srgbClr val="006464"/>
              </a:solidFill>
            </a:endParaRPr>
          </a:p>
          <a:p>
            <a:pPr algn="r">
              <a:buNone/>
            </a:pPr>
            <a:endParaRPr lang="ru-RU" b="1" dirty="0" smtClean="0">
              <a:solidFill>
                <a:srgbClr val="006464"/>
              </a:solidFill>
            </a:endParaRPr>
          </a:p>
          <a:p>
            <a:pPr algn="r">
              <a:buNone/>
            </a:pPr>
            <a:endParaRPr lang="ru-RU" b="1" dirty="0" smtClean="0">
              <a:solidFill>
                <a:srgbClr val="006464"/>
              </a:solidFill>
            </a:endParaRPr>
          </a:p>
          <a:p>
            <a:pPr algn="r">
              <a:buNone/>
            </a:pPr>
            <a:endParaRPr lang="ru-RU" b="1" dirty="0">
              <a:solidFill>
                <a:srgbClr val="00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ЧИСЬ ЧИТАТЬ 00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857488" y="2786058"/>
            <a:ext cx="335758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Т.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«Т» мне дома пригодилась – на уборке потрудилась!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Щётка в уголке стоит,  «Т» продолжает алфавит.</a:t>
            </a:r>
          </a:p>
          <a:p>
            <a:pPr algn="ctr">
              <a:buNone/>
            </a:pP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1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</a:t>
            </a:r>
          </a:p>
          <a:p>
            <a:pPr algn="ctr">
              <a:buNone/>
            </a:pPr>
            <a:endParaRPr lang="ru-RU" sz="1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Ильина Соня</a:t>
            </a:r>
            <a:endParaRPr lang="ru-RU" sz="2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УЧИСЬ ЧИТАТЬ 0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14942" y="2643182"/>
            <a:ext cx="2928958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3B9B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6" descr="УЧИСЬ ЧИТАТЬ 00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85786" y="2714620"/>
            <a:ext cx="2643206" cy="3429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К.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УЧИСЬ ЧИТАТЬ 002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785786" y="2643182"/>
            <a:ext cx="2880158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3B9B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1500174"/>
            <a:ext cx="9144000" cy="535782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6464"/>
                </a:solidFill>
              </a:rPr>
              <a:t>  Пошире ножницы раскрой </a:t>
            </a:r>
            <a:r>
              <a:rPr lang="ru-RU" b="1" i="1" dirty="0" smtClean="0">
                <a:solidFill>
                  <a:srgbClr val="0070C0"/>
                </a:solidFill>
              </a:rPr>
              <a:t>–          У матроса два флажка.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</a:t>
            </a:r>
            <a:r>
              <a:rPr lang="ru-RU" b="1" i="1" dirty="0" smtClean="0">
                <a:solidFill>
                  <a:srgbClr val="006464"/>
                </a:solidFill>
              </a:rPr>
              <a:t>Буква «К» перед тобой!                  </a:t>
            </a:r>
            <a:r>
              <a:rPr lang="ru-RU" b="1" i="1" dirty="0" smtClean="0">
                <a:solidFill>
                  <a:srgbClr val="0070C0"/>
                </a:solidFill>
              </a:rPr>
              <a:t>С ними он, как буква «К».</a:t>
            </a:r>
          </a:p>
          <a:p>
            <a:pPr>
              <a:buNone/>
            </a:pPr>
            <a:endParaRPr lang="ru-RU" b="1" i="1" dirty="0" smtClean="0">
              <a:solidFill>
                <a:srgbClr val="006464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6464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6464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6464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006464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6464"/>
                </a:solidFill>
              </a:rPr>
              <a:t>            </a:t>
            </a:r>
          </a:p>
          <a:p>
            <a:pPr>
              <a:buNone/>
            </a:pPr>
            <a:endParaRPr lang="ru-RU" sz="2000" i="1" dirty="0" smtClean="0">
              <a:solidFill>
                <a:srgbClr val="006464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6464"/>
                </a:solidFill>
              </a:rPr>
              <a:t>            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6464"/>
                </a:solidFill>
              </a:rPr>
              <a:t>              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                Автор Щербинин Вадим                                Автор Щербакова Карина</a:t>
            </a:r>
          </a:p>
          <a:p>
            <a:pPr>
              <a:buNone/>
            </a:pPr>
            <a:endParaRPr lang="ru-RU" sz="2000" b="1" i="1" dirty="0" smtClean="0">
              <a:solidFill>
                <a:srgbClr val="006464"/>
              </a:solidFill>
            </a:endParaRPr>
          </a:p>
          <a:p>
            <a:pPr>
              <a:buNone/>
            </a:pPr>
            <a:endParaRPr lang="ru-RU" sz="2000" b="1" i="1" dirty="0" smtClean="0">
              <a:solidFill>
                <a:srgbClr val="006464"/>
              </a:solidFill>
            </a:endParaRPr>
          </a:p>
          <a:p>
            <a:pPr>
              <a:buNone/>
            </a:pPr>
            <a:endParaRPr lang="ru-RU" sz="2000" b="1" i="1" dirty="0" smtClean="0">
              <a:solidFill>
                <a:srgbClr val="006464"/>
              </a:solidFill>
            </a:endParaRPr>
          </a:p>
          <a:p>
            <a:pPr>
              <a:buNone/>
            </a:pPr>
            <a:endParaRPr lang="ru-RU" sz="2000" b="1" i="1" dirty="0" smtClean="0">
              <a:solidFill>
                <a:srgbClr val="006464"/>
              </a:solidFill>
            </a:endParaRPr>
          </a:p>
          <a:p>
            <a:pPr>
              <a:buNone/>
            </a:pPr>
            <a:endParaRPr lang="ru-RU" sz="2000" b="1" i="1" dirty="0" smtClean="0">
              <a:solidFill>
                <a:srgbClr val="006464"/>
              </a:solidFill>
            </a:endParaRPr>
          </a:p>
          <a:p>
            <a:pPr>
              <a:buNone/>
            </a:pPr>
            <a:endParaRPr lang="ru-RU" sz="2000" b="1" i="1" dirty="0" smtClean="0">
              <a:solidFill>
                <a:srgbClr val="00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1432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проекта: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запоминание образа изучаемой буквы;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развитие творческих способностей детей.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43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Задачи проекта: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развивать  познавательные способности и творческое воображение;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 развивать мыслительную деятельность;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 способствовать возникновению чувства сотрудничества и взаимопонимания в процессе создания совместных работ.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Р.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000" dirty="0" smtClean="0">
              <a:solidFill>
                <a:srgbClr val="006464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006464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006464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006464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6464"/>
                </a:solidFill>
              </a:rPr>
              <a:t>                                                                                                   </a:t>
            </a:r>
            <a:r>
              <a:rPr lang="ru-RU" sz="2000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Р – на мачте парус,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Вдаль плывёт, небес касаясь.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Степанов)</a:t>
            </a:r>
          </a:p>
          <a:p>
            <a:pPr algn="r">
              <a:buNone/>
            </a:pPr>
            <a:endParaRPr lang="ru-RU" sz="2000" b="1" dirty="0" smtClean="0">
              <a:solidFill>
                <a:srgbClr val="0064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endParaRPr lang="ru-RU" sz="2000" b="1" dirty="0" smtClean="0">
              <a:solidFill>
                <a:srgbClr val="0064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sz="2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sz="2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sz="2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2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0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Рисунок Кравченко Ани</a:t>
            </a:r>
          </a:p>
          <a:p>
            <a:pPr algn="ctr">
              <a:buNone/>
            </a:pPr>
            <a:endParaRPr lang="en-US" sz="2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</a:t>
            </a:r>
          </a:p>
          <a:p>
            <a:pPr>
              <a:buNone/>
            </a:pPr>
            <a:endParaRPr lang="ru-RU" sz="2000" dirty="0" smtClean="0">
              <a:solidFill>
                <a:srgbClr val="006464"/>
              </a:solidFill>
            </a:endParaRPr>
          </a:p>
        </p:txBody>
      </p:sp>
      <p:pic>
        <p:nvPicPr>
          <p:cNvPr id="7" name="Рисунок 6" descr="УЧИСЬ ЧИТАТЬ 00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85786" y="1500174"/>
            <a:ext cx="3357586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УЧИСЬ ЧИТАТЬ 0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929322" y="1428736"/>
            <a:ext cx="2714644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478634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В.</a:t>
            </a:r>
            <a:endParaRPr lang="ru-RU" b="1" dirty="0">
              <a:solidFill>
                <a:srgbClr val="0064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00066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буква </a:t>
            </a:r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«В»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идна </a:t>
            </a:r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дали -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Красивая, </a:t>
            </a:r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итая.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Как будто крендель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Испекли,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Приезжих поджидая. 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(С. Маршак)             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Бутуева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Коли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УЧИСЬ ЧИТАТЬ 00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929190" y="928670"/>
            <a:ext cx="2857520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Содержимое 7" descr="УЧИСЬ ЧИТАТЬ 00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71472" y="1214422"/>
            <a:ext cx="3643338" cy="3492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3B9B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П.</a:t>
            </a:r>
            <a:endParaRPr lang="ru-RU" b="1" dirty="0">
              <a:solidFill>
                <a:srgbClr val="0064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286280" cy="4972072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b="1" i="1" dirty="0" smtClean="0">
              <a:solidFill>
                <a:srgbClr val="006464"/>
              </a:solidFill>
            </a:endParaRPr>
          </a:p>
          <a:p>
            <a:pPr>
              <a:buNone/>
            </a:pPr>
            <a:endParaRPr lang="ru-RU" sz="1900" b="1" i="1" dirty="0" smtClean="0">
              <a:solidFill>
                <a:srgbClr val="006464"/>
              </a:solidFill>
            </a:endParaRPr>
          </a:p>
          <a:p>
            <a:pPr>
              <a:buNone/>
            </a:pPr>
            <a:r>
              <a:rPr lang="ru-RU" sz="1900" b="1" i="1" dirty="0" smtClean="0">
                <a:solidFill>
                  <a:srgbClr val="006464"/>
                </a:solidFill>
              </a:rPr>
              <a:t>         Рисунок </a:t>
            </a:r>
            <a:r>
              <a:rPr lang="ru-RU" sz="1900" b="1" i="1" dirty="0" err="1" smtClean="0">
                <a:solidFill>
                  <a:srgbClr val="006464"/>
                </a:solidFill>
              </a:rPr>
              <a:t>Алтынникова</a:t>
            </a:r>
            <a:r>
              <a:rPr lang="ru-RU" sz="1900" b="1" i="1" dirty="0" smtClean="0">
                <a:solidFill>
                  <a:srgbClr val="006464"/>
                </a:solidFill>
              </a:rPr>
              <a:t> Егора</a:t>
            </a:r>
          </a:p>
          <a:p>
            <a:pPr>
              <a:buNone/>
            </a:pPr>
            <a:endParaRPr lang="ru-RU" sz="1800" b="1" i="1" dirty="0" smtClean="0">
              <a:solidFill>
                <a:srgbClr val="006464"/>
              </a:solidFill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006464"/>
                </a:solidFill>
              </a:rPr>
              <a:t>      </a:t>
            </a:r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хоккее, на футболе </a:t>
            </a:r>
          </a:p>
          <a:p>
            <a:pPr>
              <a:buNone/>
            </a:pPr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Буква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«П» </a:t>
            </a:r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ворота в поле.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(В. Степанов)</a:t>
            </a:r>
          </a:p>
          <a:p>
            <a:pPr>
              <a:buNone/>
            </a:pPr>
            <a:endParaRPr lang="ru-RU" sz="1800" b="1" i="1" dirty="0" smtClean="0">
              <a:solidFill>
                <a:srgbClr val="006464"/>
              </a:solidFill>
            </a:endParaRPr>
          </a:p>
          <a:p>
            <a:pPr>
              <a:buNone/>
            </a:pPr>
            <a:endParaRPr lang="ru-RU" sz="1800" b="1" i="1" dirty="0">
              <a:solidFill>
                <a:srgbClr val="006464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500562" y="1214422"/>
            <a:ext cx="4643438" cy="5643578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>
              <a:solidFill>
                <a:srgbClr val="0064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«П» </a:t>
            </a:r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беседке</a:t>
            </a:r>
          </a:p>
          <a:p>
            <a:pPr>
              <a:buNone/>
            </a:pPr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Поселилась дважды,</a:t>
            </a:r>
          </a:p>
          <a:p>
            <a:pPr>
              <a:buNone/>
            </a:pPr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под дождик не попасть</a:t>
            </a:r>
          </a:p>
          <a:p>
            <a:pPr>
              <a:buNone/>
            </a:pPr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Вечером однажды.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 и стихи Савиной Инны.</a:t>
            </a:r>
            <a:endParaRPr lang="ru-RU" sz="2000" b="1" i="1" dirty="0" smtClean="0">
              <a:solidFill>
                <a:srgbClr val="0064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6" descr="УЧИСЬ ЧИТАТЬ 0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1500174"/>
            <a:ext cx="3777253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3B9B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Г.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5720" y="1500174"/>
            <a:ext cx="8715436" cy="51435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«Г»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хоккее – не игрушка,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леб команду не подвёл: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Перевёрнутая клюшка -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И в ворота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лавный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ол!</a:t>
            </a:r>
          </a:p>
          <a:p>
            <a:pPr>
              <a:buNone/>
            </a:pPr>
            <a:r>
              <a:rPr lang="ru-RU" dirty="0" smtClean="0"/>
              <a:t>                                                  </a:t>
            </a:r>
            <a:r>
              <a:rPr lang="ru-RU" sz="2400" b="1" i="1" dirty="0" smtClean="0">
                <a:solidFill>
                  <a:srgbClr val="0070C0"/>
                </a:solidFill>
              </a:rPr>
              <a:t>Стихи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Купцовой</a:t>
            </a:r>
            <a:r>
              <a:rPr lang="ru-RU" sz="2400" b="1" i="1" dirty="0" smtClean="0">
                <a:solidFill>
                  <a:srgbClr val="0070C0"/>
                </a:solidFill>
              </a:rPr>
              <a:t> Даши.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    Рисунок Ильиной Сони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Буквы Е - Ё.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Содержимое 11" descr="УЧИСЬ ЧИТАТЬ 00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28728" y="1142984"/>
            <a:ext cx="200026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1142984"/>
            <a:ext cx="8715436" cy="57150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6464"/>
                </a:solidFill>
              </a:rPr>
              <a:t>Перед самым Рождеством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6464"/>
                </a:solidFill>
              </a:rPr>
              <a:t>Вдруг случилось волшебство: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Е</a:t>
            </a:r>
            <a:r>
              <a:rPr lang="ru-RU" b="1" dirty="0" smtClean="0">
                <a:solidFill>
                  <a:srgbClr val="006464"/>
                </a:solidFill>
              </a:rPr>
              <a:t>ль стояла во дворе, так похожая на</a:t>
            </a:r>
            <a:r>
              <a:rPr lang="ru-RU" b="1" dirty="0" smtClean="0">
                <a:solidFill>
                  <a:srgbClr val="00B050"/>
                </a:solidFill>
              </a:rPr>
              <a:t> Е.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6464"/>
                </a:solidFill>
              </a:rPr>
              <a:t>Две снежинки опустились –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6464"/>
                </a:solidFill>
              </a:rPr>
              <a:t>В </a:t>
            </a:r>
            <a:r>
              <a:rPr lang="ru-RU" b="1" dirty="0" smtClean="0">
                <a:solidFill>
                  <a:srgbClr val="00B050"/>
                </a:solidFill>
              </a:rPr>
              <a:t>ё</a:t>
            </a:r>
            <a:r>
              <a:rPr lang="ru-RU" b="1" dirty="0" smtClean="0">
                <a:solidFill>
                  <a:srgbClr val="006464"/>
                </a:solidFill>
              </a:rPr>
              <a:t>лку </a:t>
            </a:r>
            <a:r>
              <a:rPr lang="ru-RU" b="1" dirty="0" smtClean="0">
                <a:solidFill>
                  <a:srgbClr val="00B050"/>
                </a:solidFill>
              </a:rPr>
              <a:t>ель </a:t>
            </a:r>
            <a:r>
              <a:rPr lang="ru-RU" b="1" dirty="0" smtClean="0">
                <a:solidFill>
                  <a:srgbClr val="006464"/>
                </a:solidFill>
              </a:rPr>
              <a:t>оборотилась.</a:t>
            </a:r>
          </a:p>
          <a:p>
            <a:pPr algn="ctr">
              <a:buNone/>
            </a:pPr>
            <a:r>
              <a:rPr lang="ru-RU" sz="1900" b="1" i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Рисунки</a:t>
            </a:r>
            <a:r>
              <a:rPr lang="en-US" sz="1900" b="1" i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i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стихи </a:t>
            </a:r>
            <a:r>
              <a:rPr lang="ru-RU" sz="1900" b="1" i="1" dirty="0" err="1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Купцовой</a:t>
            </a:r>
            <a:r>
              <a:rPr lang="ru-RU" sz="1900" b="1" i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Даши.</a:t>
            </a:r>
            <a:endParaRPr lang="ru-RU" sz="1900" b="1" dirty="0" smtClean="0">
              <a:solidFill>
                <a:srgbClr val="006464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6464"/>
              </a:solidFill>
            </a:endParaRPr>
          </a:p>
          <a:p>
            <a:pPr>
              <a:buNone/>
            </a:pPr>
            <a:endParaRPr lang="ru-RU" b="1" dirty="0">
              <a:solidFill>
                <a:srgbClr val="006464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5143512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" name="Рисунок 13" descr="УЧИСЬ ЧИТАТЬ 00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29190" y="1214422"/>
            <a:ext cx="207170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УЧИСЬ ЧИТАТЬ 004 - копия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572132" y="1500174"/>
            <a:ext cx="2136806" cy="2428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Буквы Е - Ё.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4143380"/>
            <a:ext cx="2428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Полка — Ё! 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не с цветами,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вверху с двумя мячами.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4429132"/>
            <a:ext cx="3143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Рисунки Кравченко Ани</a:t>
            </a:r>
          </a:p>
          <a:p>
            <a:pPr algn="ctr">
              <a:buNone/>
            </a:pPr>
            <a:endParaRPr lang="ru-RU" sz="1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1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1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1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1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1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             (В. Черняева)</a:t>
            </a:r>
          </a:p>
          <a:p>
            <a:pPr algn="ctr">
              <a:buNone/>
            </a:pPr>
            <a:endParaRPr lang="ru-RU" sz="16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428596" y="1600200"/>
            <a:ext cx="4071966" cy="52578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Е – большая полка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Вон, на ней предметов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сколько!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(В. Черняева)</a:t>
            </a:r>
            <a:endParaRPr lang="ru-RU" sz="2400" dirty="0" smtClean="0"/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16" name="Рисунок 15" descr="УЧИСЬ ЧИТАТЬ 004 - копия.jpg"/>
          <p:cNvPicPr>
            <a:picLocks noChangeAspect="1"/>
          </p:cNvPicPr>
          <p:nvPr/>
        </p:nvPicPr>
        <p:blipFill>
          <a:blip r:embed="rId3" cstate="screen"/>
          <a:srcRect t="-625"/>
          <a:stretch>
            <a:fillRect/>
          </a:stretch>
        </p:blipFill>
        <p:spPr>
          <a:xfrm>
            <a:off x="1000100" y="1500174"/>
            <a:ext cx="214314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Б.</a:t>
            </a:r>
            <a:endParaRPr lang="ru-RU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686800" cy="5715016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200" dirty="0" smtClean="0"/>
              <a:t>                                                                </a:t>
            </a:r>
            <a:r>
              <a:rPr lang="ru-RU" sz="4200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</a:t>
            </a:r>
            <a:r>
              <a:rPr lang="ru-RU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«Б» </a:t>
            </a:r>
            <a:r>
              <a:rPr lang="ru-RU" sz="4200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проснётся рано.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Буква </a:t>
            </a:r>
            <a:r>
              <a:rPr lang="ru-RU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«Б» </a:t>
            </a:r>
            <a:r>
              <a:rPr lang="ru-RU" sz="4200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бочонок с краном.</a:t>
            </a:r>
          </a:p>
          <a:p>
            <a:pPr algn="r">
              <a:buNone/>
            </a:pPr>
            <a:r>
              <a:rPr lang="ru-RU" sz="3600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rgbClr val="006464"/>
                </a:solidFill>
              </a:rPr>
              <a:t>(В. Степанов</a:t>
            </a:r>
            <a:r>
              <a:rPr lang="ru-RU" sz="1800" b="1" i="1" dirty="0" smtClean="0">
                <a:solidFill>
                  <a:srgbClr val="006464"/>
                </a:solidFill>
              </a:rPr>
              <a:t>)</a:t>
            </a:r>
            <a:r>
              <a:rPr lang="ru-RU" sz="3500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</a:t>
            </a:r>
          </a:p>
          <a:p>
            <a:pPr algn="r">
              <a:buNone/>
            </a:pPr>
            <a:endParaRPr lang="ru-RU" sz="3500" b="1" dirty="0" smtClean="0">
              <a:solidFill>
                <a:srgbClr val="0064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«Б» </a:t>
            </a:r>
            <a:r>
              <a:rPr lang="ru-RU" sz="4400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бочку так похожа,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«Б» </a:t>
            </a:r>
            <a:r>
              <a:rPr lang="ru-RU" sz="4400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пузата, бочка- тоже.</a:t>
            </a:r>
          </a:p>
          <a:p>
            <a:pPr algn="r">
              <a:buNone/>
            </a:pPr>
            <a:r>
              <a:rPr lang="ru-RU" sz="4200" dirty="0" smtClean="0">
                <a:solidFill>
                  <a:srgbClr val="0070C0"/>
                </a:solidFill>
              </a:rPr>
              <a:t>                                                                               </a:t>
            </a:r>
            <a:r>
              <a:rPr lang="ru-RU" sz="4200" b="1" i="1" dirty="0" smtClean="0">
                <a:solidFill>
                  <a:srgbClr val="0070C0"/>
                </a:solidFill>
              </a:rPr>
              <a:t>(Купцова Даша)</a:t>
            </a:r>
            <a:endParaRPr lang="ru-RU" sz="4200" dirty="0" smtClean="0">
              <a:solidFill>
                <a:srgbClr val="0070C0"/>
              </a:solidFill>
            </a:endParaRPr>
          </a:p>
          <a:p>
            <a:pPr algn="r">
              <a:buNone/>
            </a:pPr>
            <a:r>
              <a:rPr lang="ru-RU" dirty="0" smtClean="0"/>
              <a:t>                                                   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b="1" dirty="0" smtClean="0">
              <a:solidFill>
                <a:srgbClr val="0064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endParaRPr lang="ru-RU" b="1" dirty="0" smtClean="0">
              <a:solidFill>
                <a:srgbClr val="0064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endParaRPr lang="ru-RU" b="1" dirty="0" smtClean="0">
              <a:solidFill>
                <a:srgbClr val="0064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Зуб его, как острый нож,</a:t>
            </a:r>
          </a:p>
          <a:p>
            <a:pPr algn="r">
              <a:buNone/>
            </a:pPr>
            <a:r>
              <a:rPr lang="ru-RU" sz="3800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 на букву «Б» похож.</a:t>
            </a:r>
          </a:p>
          <a:p>
            <a:pPr algn="r">
              <a:buNone/>
            </a:pPr>
            <a:r>
              <a:rPr lang="ru-RU" sz="3800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Вымер он давным-давно,</a:t>
            </a:r>
          </a:p>
          <a:p>
            <a:pPr algn="r">
              <a:buNone/>
            </a:pPr>
            <a:r>
              <a:rPr lang="ru-RU" sz="3800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Встретить можно лишь в кино</a:t>
            </a:r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r">
              <a:buNone/>
            </a:pPr>
            <a:r>
              <a:rPr lang="ru-RU" sz="2900" b="1" i="1" dirty="0" smtClean="0">
                <a:solidFill>
                  <a:srgbClr val="0070C0"/>
                </a:solidFill>
              </a:rPr>
              <a:t>Рисунок и стихи Савиной Инны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6464"/>
                </a:solidFill>
              </a:rPr>
              <a:t> </a:t>
            </a:r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sz="2800" i="1" dirty="0" smtClean="0"/>
              <a:t> </a:t>
            </a:r>
            <a:r>
              <a:rPr lang="ru-RU" sz="3800" b="1" i="1" dirty="0" smtClean="0">
                <a:solidFill>
                  <a:srgbClr val="006464"/>
                </a:solidFill>
              </a:rPr>
              <a:t>Рисунок </a:t>
            </a:r>
            <a:r>
              <a:rPr lang="ru-RU" sz="3800" b="1" i="1" dirty="0" err="1" smtClean="0">
                <a:solidFill>
                  <a:srgbClr val="006464"/>
                </a:solidFill>
              </a:rPr>
              <a:t>Купцовой</a:t>
            </a:r>
            <a:r>
              <a:rPr lang="ru-RU" sz="3800" b="1" i="1" dirty="0" smtClean="0">
                <a:solidFill>
                  <a:srgbClr val="006464"/>
                </a:solidFill>
              </a:rPr>
              <a:t> Даши</a:t>
            </a:r>
            <a:endParaRPr lang="ru-RU" sz="3800" b="1" i="1" dirty="0">
              <a:solidFill>
                <a:srgbClr val="006464"/>
              </a:solidFill>
            </a:endParaRPr>
          </a:p>
        </p:txBody>
      </p:sp>
      <p:pic>
        <p:nvPicPr>
          <p:cNvPr id="5" name="Рисунок 4" descr="УЧИСЬ ЧИТАТЬ 0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1214422"/>
            <a:ext cx="2896395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3B9B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00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28596" y="1142984"/>
            <a:ext cx="4071966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З.</a:t>
            </a:r>
            <a:endParaRPr lang="ru-RU" b="1" dirty="0">
              <a:solidFill>
                <a:srgbClr val="0064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solidFill>
                <a:srgbClr val="0064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000" i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Рисунки </a:t>
            </a:r>
            <a:r>
              <a:rPr lang="ru-RU" sz="2000" i="1" dirty="0" err="1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Матюхова</a:t>
            </a:r>
            <a:r>
              <a:rPr lang="ru-RU" sz="2000" i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Захара и Щербаковой </a:t>
            </a:r>
            <a:r>
              <a:rPr lang="ru-RU" sz="2000" i="1" dirty="0" err="1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Карины</a:t>
            </a:r>
            <a:endParaRPr lang="ru-RU" sz="2000" i="1" dirty="0" smtClean="0">
              <a:solidFill>
                <a:srgbClr val="0064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Буквой «З» змея свернулась, 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Но не злится… Улыбнулась…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                                           (Е. </a:t>
            </a:r>
            <a:r>
              <a:rPr lang="ru-RU" sz="1800" b="1" dirty="0" err="1" smtClean="0">
                <a:solidFill>
                  <a:srgbClr val="00B050"/>
                </a:solidFill>
              </a:rPr>
              <a:t>Гайдаенко</a:t>
            </a:r>
            <a:r>
              <a:rPr lang="ru-RU" sz="1800" b="1" dirty="0" smtClean="0">
                <a:solidFill>
                  <a:srgbClr val="00B050"/>
                </a:solidFill>
              </a:rPr>
              <a:t>)</a:t>
            </a:r>
            <a:endParaRPr lang="ru-RU" sz="1800" b="1" dirty="0">
              <a:solidFill>
                <a:srgbClr val="00B050"/>
              </a:solidFill>
            </a:endParaRPr>
          </a:p>
        </p:txBody>
      </p:sp>
      <p:pic>
        <p:nvPicPr>
          <p:cNvPr id="8" name="Содержимое 5" descr="УЧИСЬ ЧИТАТЬ 00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21030397">
            <a:off x="2357422" y="1500174"/>
            <a:ext cx="1785950" cy="2071702"/>
          </a:xfrm>
          <a:prstGeom prst="rect">
            <a:avLst/>
          </a:prstGeom>
        </p:spPr>
      </p:pic>
      <p:pic>
        <p:nvPicPr>
          <p:cNvPr id="9" name="Рисунок 8" descr="УЧИСЬ ЧИТАТЬ 00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700721">
            <a:off x="4203739" y="1467278"/>
            <a:ext cx="2018945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ЧИСЬ ЧИТАТЬ 00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928926" y="2643182"/>
            <a:ext cx="3000396" cy="35718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</a:t>
            </a:r>
            <a:r>
              <a:rPr lang="ru-RU" sz="5400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«Д» – словно домик аккуратный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высокой крышею двускатной.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(Б. Заходер)</a:t>
            </a:r>
          </a:p>
          <a:p>
            <a:pPr>
              <a:buNone/>
            </a:pPr>
            <a:endPara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1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Рисунок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Матлахова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Дани.</a:t>
            </a:r>
            <a:endParaRPr lang="ru-RU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Д.</a:t>
            </a:r>
            <a:endParaRPr lang="ru-RU" b="1" dirty="0">
              <a:solidFill>
                <a:srgbClr val="0064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329642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«Д» встаёт пораньше,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Трактор «Д» нам поле пашет.</a:t>
            </a:r>
          </a:p>
        </p:txBody>
      </p:sp>
      <p:pic>
        <p:nvPicPr>
          <p:cNvPr id="6" name="Рисунок 5" descr="УЧИСЬ ЧИТАТЬ 00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643174" y="2214554"/>
            <a:ext cx="3357586" cy="43577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6357958"/>
            <a:ext cx="457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464"/>
                </a:solidFill>
              </a:rPr>
              <a:t>Рисунок и стихи </a:t>
            </a:r>
            <a:r>
              <a:rPr lang="ru-RU" sz="2000" b="1" i="1" dirty="0" err="1" smtClean="0">
                <a:solidFill>
                  <a:srgbClr val="006464"/>
                </a:solidFill>
              </a:rPr>
              <a:t>Мякотина</a:t>
            </a:r>
            <a:r>
              <a:rPr lang="ru-RU" sz="2000" b="1" i="1" dirty="0" smtClean="0">
                <a:solidFill>
                  <a:srgbClr val="006464"/>
                </a:solidFill>
              </a:rPr>
              <a:t> Вани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6464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Краткая аннотация проекта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Проект реализуется в 1 классе и направлен на формирование у учащихся интереса к чтению, усвоение алфавита, развитие творческих способностей детей.</a:t>
            </a:r>
          </a:p>
          <a:p>
            <a:r>
              <a:rPr lang="ru-RU" dirty="0" smtClean="0"/>
              <a:t> В процессе работы учащиеся выполнят рисунки букв, подберут  или сочинят к рисункам стихи, рассказы о буквах. </a:t>
            </a:r>
          </a:p>
          <a:p>
            <a:r>
              <a:rPr lang="ru-RU" dirty="0" smtClean="0"/>
              <a:t>Завершающий этап проекта - праздник «Прощание с Азбукой»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Ж.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1500173"/>
            <a:ext cx="457203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Мы писали букву «Ж»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И намаялись уже.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У буквы столько ножек,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Будто это </a:t>
            </a:r>
            <a:r>
              <a:rPr lang="ru-RU" sz="3200" b="1" dirty="0" err="1" smtClean="0">
                <a:solidFill>
                  <a:srgbClr val="0070C0"/>
                </a:solidFill>
              </a:rPr>
              <a:t>осьминожек</a:t>
            </a:r>
            <a:r>
              <a:rPr lang="ru-RU" sz="3200" b="1" dirty="0" smtClean="0">
                <a:solidFill>
                  <a:srgbClr val="0070C0"/>
                </a:solidFill>
              </a:rPr>
              <a:t>!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                   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                                            (Н. </a:t>
            </a:r>
            <a:r>
              <a:rPr lang="ru-RU" b="1" dirty="0" err="1" smtClean="0">
                <a:solidFill>
                  <a:srgbClr val="0070C0"/>
                </a:solidFill>
              </a:rPr>
              <a:t>Манжос</a:t>
            </a:r>
            <a:r>
              <a:rPr lang="ru-RU" b="1" dirty="0" smtClean="0">
                <a:solidFill>
                  <a:srgbClr val="0070C0"/>
                </a:solidFill>
              </a:rPr>
              <a:t>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b="1" i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>
              <a:buNone/>
            </a:pPr>
            <a:endParaRPr lang="ru-RU" sz="2000" b="1" i="1" dirty="0" smtClean="0">
              <a:solidFill>
                <a:srgbClr val="0064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000" b="1" i="1" dirty="0" smtClean="0">
              <a:solidFill>
                <a:srgbClr val="0064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Рисунок </a:t>
            </a:r>
            <a:r>
              <a:rPr lang="ru-RU" sz="2000" b="1" i="1" dirty="0" err="1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Бутуева</a:t>
            </a:r>
            <a:r>
              <a:rPr lang="ru-RU" sz="2000" b="1" i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Коли</a:t>
            </a:r>
            <a:endParaRPr lang="ru-RU" sz="2000" b="1" i="1" dirty="0">
              <a:solidFill>
                <a:srgbClr val="0064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6" descr="УЧИСЬ ЧИТАТЬ 00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28596" y="1428736"/>
            <a:ext cx="3071834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Я.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УЧИСЬ ЧИТАТЬ 0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00562" y="1428736"/>
            <a:ext cx="3643338" cy="3786214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1857364"/>
            <a:ext cx="42148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Куча яблок на прилавке...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И заметил, я друзья: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Если б яблоку две лапки,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Сразу б вышла буква Я.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                                 (Борис Заходер)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492919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</a:t>
            </a:r>
            <a:r>
              <a:rPr lang="ru-RU" sz="2400" b="1" i="1" dirty="0" smtClean="0">
                <a:solidFill>
                  <a:srgbClr val="C00000"/>
                </a:solidFill>
              </a:rPr>
              <a:t>Рисунок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Мякотина</a:t>
            </a:r>
            <a:r>
              <a:rPr lang="ru-RU" sz="2400" b="1" i="1" dirty="0" smtClean="0">
                <a:solidFill>
                  <a:srgbClr val="C00000"/>
                </a:solidFill>
              </a:rPr>
              <a:t> Вани.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Х.</a:t>
            </a:r>
            <a:endParaRPr lang="ru-RU" b="1" dirty="0">
              <a:solidFill>
                <a:srgbClr val="0064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"Ха" на ножницы похожа,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"Ха" бумагу резать может,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Может выкроить штаны,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Сарафан для дома.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С этой буквой мы дружны,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Нам она знакома.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(Л. Сорока)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</p:txBody>
      </p:sp>
      <p:pic>
        <p:nvPicPr>
          <p:cNvPr id="4" name="Рисунок 3" descr="УЧИСЬ ЧИТАТЬ 00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786446" y="1714488"/>
            <a:ext cx="278608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57786" y="5572140"/>
            <a:ext cx="3786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23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 Тимохиной Вероники                                      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723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Валенок мой прохудился –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23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Мягкий знак вдруг получился!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723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</a:t>
            </a:r>
            <a:r>
              <a:rPr lang="en-US" sz="2000" b="1" i="1" dirty="0" smtClean="0">
                <a:solidFill>
                  <a:srgbClr val="723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723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стихи Кравченко Ани.</a:t>
            </a:r>
            <a:endParaRPr lang="ru-RU" sz="2000" b="1" dirty="0" smtClean="0">
              <a:solidFill>
                <a:srgbClr val="7236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>
              <a:solidFill>
                <a:srgbClr val="7236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УЧИСЬ ЧИТАТЬ 00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786050" y="1357298"/>
            <a:ext cx="3357586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Й.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543956" cy="571504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груди колени подними, 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книгой голову склонив,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будешь ты, как буква Й! </a:t>
            </a:r>
          </a:p>
          <a:p>
            <a:pPr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 Дёмин Демьян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2" name="Рисунок 11" descr="УЧИСЬ ЧИТАТЬ 00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71472" y="1285860"/>
            <a:ext cx="3214710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Посмотрите, что за штучка: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Буква «Ю» – дверная ручка!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Ильина Соня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УЧИСЬ ЧИТАТЬ 0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43240" y="1571612"/>
            <a:ext cx="2428892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ЧИСЬ ЧИТАТЬ 00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929058" y="1000108"/>
            <a:ext cx="4572032" cy="5357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4900634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На арене укротитель -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Грозных тигров повелитель.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Он, как буква Ю, с кольцом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К тиграм смело встал лицом.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(В. Степанов)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0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i="1" smtClean="0">
                <a:solidFill>
                  <a:srgbClr val="C00000"/>
                </a:solidFill>
              </a:rPr>
              <a:t>                                                                                 Рисунок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Матлахова</a:t>
            </a:r>
            <a:r>
              <a:rPr lang="ru-RU" sz="2000" b="1" i="1" dirty="0" smtClean="0">
                <a:solidFill>
                  <a:srgbClr val="C00000"/>
                </a:solidFill>
              </a:rPr>
              <a:t> Дани.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Ш.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Встали три карандаша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На линейку – это «Ш».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(Л. Сорока)</a:t>
            </a:r>
            <a:endParaRPr lang="en-US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УЧИСЬ ЧИТАТЬ 0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643174" y="3429000"/>
            <a:ext cx="385765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14546" y="5857892"/>
            <a:ext cx="457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      Рисунок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Соклакова</a:t>
            </a:r>
            <a:r>
              <a:rPr lang="ru-RU" sz="2000" b="1" i="1" dirty="0" smtClean="0">
                <a:solidFill>
                  <a:srgbClr val="0070C0"/>
                </a:solidFill>
              </a:rPr>
              <a:t> Жени.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Ч.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00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00100" y="928670"/>
            <a:ext cx="2857520" cy="32861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643998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 </a:t>
            </a:r>
            <a:r>
              <a:rPr lang="ru-RU" sz="2400" b="1" dirty="0" err="1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Щербинина</a:t>
            </a:r>
            <a:r>
              <a:rPr lang="ru-RU" sz="24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Вадима.       Рисунок Калугина Антона.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«Ч» </a:t>
            </a:r>
            <a:r>
              <a:rPr lang="ru-RU" dirty="0" smtClean="0">
                <a:solidFill>
                  <a:srgbClr val="00B050"/>
                </a:solidFill>
              </a:rPr>
              <a:t>– курносый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dirty="0" smtClean="0">
                <a:solidFill>
                  <a:srgbClr val="00B050"/>
                </a:solidFill>
              </a:rPr>
              <a:t>айник, он большой на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dirty="0" smtClean="0">
                <a:solidFill>
                  <a:srgbClr val="00B050"/>
                </a:solidFill>
              </a:rPr>
              <a:t>альник.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Он клоко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dirty="0" smtClean="0">
                <a:solidFill>
                  <a:srgbClr val="00B050"/>
                </a:solidFill>
              </a:rPr>
              <a:t>ет и кипит – ложками руководит.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006464"/>
                </a:solidFill>
              </a:rPr>
              <a:t>(К. Зеленая)</a:t>
            </a:r>
            <a:endParaRPr lang="ru-RU" sz="2000" b="1" i="1" dirty="0">
              <a:solidFill>
                <a:srgbClr val="006464"/>
              </a:solidFill>
            </a:endParaRPr>
          </a:p>
        </p:txBody>
      </p:sp>
      <p:pic>
        <p:nvPicPr>
          <p:cNvPr id="13" name="Рисунок 12" descr="УЧИСЬ ЧИТАТЬ 00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57752" y="928670"/>
            <a:ext cx="2714644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Ч.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Кончен день.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Пришёл к нам вечер.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Лампы нет?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Зажгите свечи!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На подставки — по свече,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Весь подсвечник — буква Ч!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(В. Черняева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                                                                      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 </a:t>
            </a:r>
            <a:r>
              <a:rPr lang="ru-RU" sz="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Экажевой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Евы.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</a:p>
          <a:p>
            <a:pPr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УЧИСЬ ЧИТАТЬ 00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857884" y="1214422"/>
            <a:ext cx="2571768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 проекта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творческий;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межпредметный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индивидуальный, групповой;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среднесрочный.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Щ.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На расчёску «Щ» похожа.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Три зубца всего? Ну что же!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(Е. </a:t>
            </a:r>
            <a:r>
              <a:rPr lang="ru-RU" sz="1800" b="1" dirty="0" err="1" smtClean="0">
                <a:solidFill>
                  <a:srgbClr val="00B050"/>
                </a:solidFill>
              </a:rPr>
              <a:t>Тарлапан</a:t>
            </a:r>
            <a:r>
              <a:rPr lang="ru-RU" sz="1800" b="1" dirty="0" smtClean="0">
                <a:solidFill>
                  <a:srgbClr val="00B050"/>
                </a:solidFill>
              </a:rPr>
              <a:t>)</a:t>
            </a:r>
          </a:p>
          <a:p>
            <a:pPr>
              <a:buNone/>
            </a:pPr>
            <a:endParaRPr lang="ru-RU" sz="18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Рисунок </a:t>
            </a:r>
            <a:r>
              <a:rPr lang="ru-RU" sz="20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Экажевой</a:t>
            </a:r>
            <a:r>
              <a:rPr lang="ru-RU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Евы.</a:t>
            </a:r>
            <a:endParaRPr lang="ru-RU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УЧИСЬ ЧИТАТЬ 00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714612" y="3143248"/>
            <a:ext cx="321471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Ц.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Буква Ц – внизу  крючок – </a:t>
            </a:r>
          </a:p>
          <a:p>
            <a:pPr eaLnBrk="1" hangingPunct="1"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точно  с краником бачок.</a:t>
            </a:r>
          </a:p>
          <a:p>
            <a:pPr eaLnBrk="1" hangingPunct="1">
              <a:buNone/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(Е.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Тарлапан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eaLnBrk="1" hangingPunct="1">
              <a:buNone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None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None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None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None/>
              <a:defRPr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</a:t>
            </a:r>
          </a:p>
          <a:p>
            <a:pPr eaLnBrk="1" hangingPunct="1">
              <a:buNone/>
              <a:defRPr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Рисунок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Экажевой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Евы.</a:t>
            </a:r>
          </a:p>
        </p:txBody>
      </p:sp>
      <p:grpSp>
        <p:nvGrpSpPr>
          <p:cNvPr id="6" name="Group 21"/>
          <p:cNvGrpSpPr>
            <a:grpSpLocks noChangeAspect="1"/>
          </p:cNvGrpSpPr>
          <p:nvPr/>
        </p:nvGrpSpPr>
        <p:grpSpPr bwMode="auto">
          <a:xfrm>
            <a:off x="0" y="2654313"/>
            <a:ext cx="8614452" cy="4203687"/>
            <a:chOff x="-5981" y="5036"/>
            <a:chExt cx="10788" cy="4320"/>
          </a:xfrm>
        </p:grpSpPr>
        <p:sp>
          <p:nvSpPr>
            <p:cNvPr id="7" name="AutoShape 22"/>
            <p:cNvSpPr>
              <a:spLocks noChangeAspect="1" noChangeArrowheads="1"/>
            </p:cNvSpPr>
            <p:nvPr/>
          </p:nvSpPr>
          <p:spPr bwMode="auto">
            <a:xfrm>
              <a:off x="-5981" y="5036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 flipV="1">
              <a:off x="4665" y="5611"/>
              <a:ext cx="142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6" name="Рисунок 15" descr="УЧИСЬ ЧИТАТЬ 00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857488" y="2786058"/>
            <a:ext cx="257176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УЧИСЬ ЧИТАТЬ 00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572132" y="2928934"/>
            <a:ext cx="278608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УЧИСЬ ЧИТАТЬ 00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714348" y="2928934"/>
            <a:ext cx="2857520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Ф.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000108"/>
            <a:ext cx="9144000" cy="5857892"/>
          </a:xfrm>
        </p:spPr>
        <p:txBody>
          <a:bodyPr>
            <a:normAutofit fontScale="92500"/>
          </a:bodyPr>
          <a:lstStyle/>
          <a:p>
            <a:pPr>
              <a:lnSpc>
                <a:spcPts val="2880"/>
              </a:lnSpc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Клоун Гоша руки</a:t>
            </a:r>
          </a:p>
          <a:p>
            <a:pPr>
              <a:lnSpc>
                <a:spcPts val="2880"/>
              </a:lnSpc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 Быстро сунул в брюки</a:t>
            </a:r>
          </a:p>
          <a:p>
            <a:pPr>
              <a:lnSpc>
                <a:spcPts val="2880"/>
              </a:lnSpc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 Клоун был смешон.</a:t>
            </a:r>
          </a:p>
          <a:p>
            <a:pPr>
              <a:lnSpc>
                <a:spcPts val="2880"/>
              </a:lnSpc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 Буквой Ф стал он.    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(В. Черняева)</a:t>
            </a:r>
            <a:endParaRPr lang="ru-RU" sz="2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4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       Рисунок Калугина Антона                              </a:t>
            </a:r>
            <a:r>
              <a:rPr lang="ru-RU" sz="2400" b="1" dirty="0" smtClean="0">
                <a:solidFill>
                  <a:srgbClr val="00B050"/>
                </a:solidFill>
              </a:rPr>
              <a:t>Рисунок Дёмина Демьяна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1071546"/>
            <a:ext cx="44291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Филин - два огромных глаза - 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Букву Ф напомнит сразу. 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Лупоглазый целит взгляд, </a:t>
            </a:r>
          </a:p>
          <a:p>
            <a:r>
              <a:rPr lang="ru-RU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Словно фотоаппарат. </a:t>
            </a:r>
          </a:p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(В. Степанов)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Ф.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600200"/>
            <a:ext cx="500066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Феня в доме не обуза,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Феня – повар, Феня – шеф!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Взяла под мышки два арбуза –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Получилась буква «Ф»!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Щербакова Карина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Содержимое 4" descr="УЧИСЬ ЧИТАТЬ 00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85786" y="1714488"/>
            <a:ext cx="2857520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Ъ.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42844" y="1428736"/>
            <a:ext cx="4354544" cy="542926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8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Неторопливо, важно так</a:t>
            </a:r>
          </a:p>
          <a:p>
            <a:pPr>
              <a:buNone/>
            </a:pPr>
            <a:r>
              <a:rPr lang="ru-RU" sz="8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Шагает ковшик – </a:t>
            </a:r>
          </a:p>
          <a:p>
            <a:pPr>
              <a:buNone/>
            </a:pPr>
            <a:r>
              <a:rPr lang="ru-RU" sz="8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твёрдый знак.</a:t>
            </a:r>
          </a:p>
          <a:p>
            <a:pPr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70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sz="62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6200" b="1" i="1" dirty="0" smtClean="0">
                <a:solidFill>
                  <a:schemeClr val="bg2">
                    <a:lumMod val="50000"/>
                  </a:schemeClr>
                </a:solidFill>
              </a:rPr>
              <a:t>    Рисунки  </a:t>
            </a:r>
            <a:r>
              <a:rPr lang="ru-RU" sz="6200" b="1" i="1" dirty="0" err="1" smtClean="0">
                <a:solidFill>
                  <a:schemeClr val="bg2">
                    <a:lumMod val="50000"/>
                  </a:schemeClr>
                </a:solidFill>
              </a:rPr>
              <a:t>Щербинина</a:t>
            </a:r>
            <a:r>
              <a:rPr lang="ru-RU" sz="6200" b="1" i="1" dirty="0" smtClean="0">
                <a:solidFill>
                  <a:schemeClr val="bg2">
                    <a:lumMod val="50000"/>
                  </a:schemeClr>
                </a:solidFill>
              </a:rPr>
              <a:t> Вадима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572000" y="1500151"/>
            <a:ext cx="4572000" cy="535784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>
              <a:buNone/>
            </a:pPr>
            <a:endParaRPr lang="ru-RU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Тропинка к берегу дойдёт,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«Ъ» и поплывёт.                                                                                                                                      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УЧИСЬ ЧИТАТЬ 00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85786" y="2857496"/>
            <a:ext cx="2714644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УЧИСЬ ЧИТАТЬ 00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29190" y="1571612"/>
            <a:ext cx="357190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Интернет-ресурсы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35785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hlinkClick r:id="rId2"/>
              </a:rPr>
              <a:t>http://www.maam.ru/detskijsad/-na-chto-pohozha-bukva.html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r>
              <a:rPr lang="en-US" sz="1400" b="1" dirty="0" smtClean="0">
                <a:solidFill>
                  <a:srgbClr val="7030A0"/>
                </a:solidFill>
                <a:hlinkClick r:id="rId3"/>
              </a:rPr>
              <a:t>http://readik.ru/str1_33_1_3.php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r>
              <a:rPr lang="en-US" sz="1400" b="1" dirty="0" smtClean="0">
                <a:solidFill>
                  <a:srgbClr val="7030A0"/>
                </a:solidFill>
                <a:hlinkClick r:id="rId4"/>
              </a:rPr>
              <a:t>http://www.razvitierebenka.com/2010/10/blog-post_9363.html#.VDf_lMZe1hE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r>
              <a:rPr lang="en-US" sz="1400" b="1" dirty="0" smtClean="0">
                <a:solidFill>
                  <a:srgbClr val="7030A0"/>
                </a:solidFill>
                <a:hlinkClick r:id="rId5"/>
              </a:rPr>
              <a:t>http://galerey-room.ru/images/061245_1385694765.png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r>
              <a:rPr lang="en-US" sz="1400" b="1" dirty="0" smtClean="0">
                <a:solidFill>
                  <a:srgbClr val="7030A0"/>
                </a:solidFill>
                <a:hlinkClick r:id="rId6"/>
              </a:rPr>
              <a:t>http://offereader.tumblr.com/post/87346909119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r>
              <a:rPr lang="en-US" sz="1400" b="1" dirty="0" smtClean="0">
                <a:solidFill>
                  <a:srgbClr val="7030A0"/>
                </a:solidFill>
                <a:hlinkClick r:id="rId7"/>
              </a:rPr>
              <a:t>http://www.solnet.ee/sol/019/a_022.html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r>
              <a:rPr lang="en-US" sz="1400" b="1" dirty="0" smtClean="0">
                <a:solidFill>
                  <a:srgbClr val="7030A0"/>
                </a:solidFill>
                <a:hlinkClick r:id="rId8"/>
              </a:rPr>
              <a:t>http://baby-scool.narod.ru/media/book/metod/gramota/bukvi/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r>
              <a:rPr lang="en-US" sz="1400" b="1" dirty="0" smtClean="0">
                <a:solidFill>
                  <a:srgbClr val="7030A0"/>
                </a:solidFill>
                <a:hlinkClick r:id="rId9"/>
              </a:rPr>
              <a:t>http://gamejulia.ru/stihi-pro-bukvi.html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r>
              <a:rPr lang="en-US" sz="1400" b="1" dirty="0" smtClean="0">
                <a:solidFill>
                  <a:srgbClr val="7030A0"/>
                </a:solidFill>
                <a:hlinkClick r:id="rId10"/>
              </a:rPr>
              <a:t>http://copoka.com/abc_bukvi_vokrug_nas.htm#«</a:t>
            </a:r>
            <a:r>
              <a:rPr lang="ru-RU" sz="1400" b="1" dirty="0" smtClean="0">
                <a:solidFill>
                  <a:srgbClr val="7030A0"/>
                </a:solidFill>
                <a:hlinkClick r:id="rId10"/>
              </a:rPr>
              <a:t>БУКВЫ_ВОКРУГ_НАС»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r>
              <a:rPr lang="en-US" sz="1400" b="1" smtClean="0">
                <a:solidFill>
                  <a:srgbClr val="7030A0"/>
                </a:solidFill>
              </a:rPr>
              <a:t>http://allforchildren.ru/poetry/alphabet45.php</a:t>
            </a:r>
            <a:endParaRPr lang="ru-RU" sz="1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УЧИСЬ ЧИТАТЬ 0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0100" y="1857364"/>
            <a:ext cx="3214710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001156" cy="528641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Что за чудо буква А – </a:t>
            </a:r>
          </a:p>
          <a:p>
            <a:pPr algn="ctr">
              <a:buNone/>
            </a:pPr>
            <a:r>
              <a:rPr lang="ru-RU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Руки, ноги, голова. </a:t>
            </a:r>
          </a:p>
          <a:p>
            <a:pPr algn="ctr">
              <a:buNone/>
            </a:pPr>
            <a:r>
              <a:rPr lang="ru-RU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Засмеялась, ожила, </a:t>
            </a:r>
          </a:p>
          <a:p>
            <a:pPr algn="ctr">
              <a:buNone/>
            </a:pPr>
            <a:r>
              <a:rPr lang="ru-RU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</a:t>
            </a:r>
            <a:r>
              <a:rPr lang="en-US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Села, встала и …</a:t>
            </a:r>
            <a:endParaRPr lang="en-US" sz="3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ru-RU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пошла!                        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Рисунок</a:t>
            </a:r>
            <a:r>
              <a:rPr lang="en-US" sz="2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стихи </a:t>
            </a:r>
            <a:r>
              <a:rPr lang="ru-RU" sz="21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Купцовой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Даши.</a:t>
            </a:r>
            <a:endParaRPr lang="ru-RU" sz="21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</a:t>
            </a:r>
            <a:endParaRPr lang="ru-RU" sz="6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«А»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незнакома?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 она на крыше дома.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(Л. Сорока)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Рисунок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Щербинина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Вадима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Содержимое 3" descr="УЧИСЬ ЧИТАТЬ 00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572132" y="1571612"/>
            <a:ext cx="278608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УЧИСЬ ЧИТАТЬ 00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14348" y="1500174"/>
            <a:ext cx="3214710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О.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000496" y="1428736"/>
            <a:ext cx="4686304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 algn="r">
              <a:buNone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старом дереве дупло 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Ну совсем как буква О. </a:t>
            </a:r>
          </a:p>
          <a:p>
            <a:pPr algn="r">
              <a:buNone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(В. Степанов)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Соклакова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Жени.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96B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«О» - морской конёк,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96B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океанском дне  прилёг.</a:t>
            </a:r>
          </a:p>
          <a:p>
            <a:pPr>
              <a:buNone/>
            </a:pPr>
            <a:endParaRPr lang="ru-RU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rgbClr val="C96B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Костюков Вадимир</a:t>
            </a:r>
          </a:p>
          <a:p>
            <a:pPr>
              <a:buNone/>
            </a:pPr>
            <a:endParaRPr lang="ru-RU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2000" b="1" i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УЧИСЬ ЧИТАТЬ 0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928926" y="2928934"/>
            <a:ext cx="307183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УЧИСЬ ЧИТАТЬ 00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71472" y="2714620"/>
            <a:ext cx="492922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92933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800" b="1" dirty="0" smtClean="0">
                <a:solidFill>
                  <a:srgbClr val="C96B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калитку посмотри:</a:t>
            </a:r>
          </a:p>
          <a:p>
            <a:pPr algn="ctr">
              <a:buNone/>
            </a:pPr>
            <a:r>
              <a:rPr lang="ru-RU" sz="5800" b="1" dirty="0" smtClean="0">
                <a:solidFill>
                  <a:srgbClr val="C96B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она не буква И? </a:t>
            </a:r>
          </a:p>
          <a:p>
            <a:pPr algn="ctr">
              <a:buNone/>
            </a:pPr>
            <a:r>
              <a:rPr lang="ru-RU" sz="5800" b="1" dirty="0" smtClean="0">
                <a:solidFill>
                  <a:srgbClr val="C96B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 двух прямых   досок </a:t>
            </a:r>
          </a:p>
          <a:p>
            <a:pPr algn="ctr">
              <a:buNone/>
            </a:pPr>
            <a:r>
              <a:rPr lang="ru-RU" sz="5800" b="1" dirty="0" smtClean="0">
                <a:solidFill>
                  <a:srgbClr val="C96B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Одна легла наискосок. </a:t>
            </a:r>
          </a:p>
          <a:p>
            <a:pPr algn="r">
              <a:buNone/>
            </a:pPr>
            <a:r>
              <a:rPr lang="ru-RU" sz="3800" b="1" dirty="0" smtClean="0">
                <a:solidFill>
                  <a:srgbClr val="C96B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(В. Степанов)</a:t>
            </a:r>
          </a:p>
          <a:p>
            <a:pPr algn="r">
              <a:buNone/>
            </a:pPr>
            <a:endParaRPr lang="ru-RU" sz="16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ru-RU" sz="16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ru-RU" sz="16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ru-RU" sz="16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ru-RU" sz="16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ru-RU" sz="16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ru-RU" sz="16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ru-RU" sz="16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ru-RU" sz="16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ru-RU" sz="16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ru-RU" sz="16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ru-RU" sz="16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ru-RU" sz="16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ru-RU" sz="16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ru-RU" sz="16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ru-RU" sz="16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en-US" sz="16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en-US" sz="16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en-US" sz="16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en-US" sz="16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en-US" sz="16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en-US" sz="16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en-US" sz="16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en-US" sz="16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en-US" sz="1600" b="1" i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en-US" sz="4200" b="1" i="1" dirty="0" smtClean="0">
              <a:solidFill>
                <a:srgbClr val="7236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200" b="1" i="1" dirty="0" smtClean="0">
                <a:solidFill>
                  <a:srgbClr val="7236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Рисунок Тимохиной Вероники                                      </a:t>
            </a:r>
            <a:endParaRPr lang="ru-RU" sz="4200" b="1" i="1" dirty="0">
              <a:solidFill>
                <a:srgbClr val="7236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И.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1572</Words>
  <Application>Microsoft Office PowerPoint</Application>
  <PresentationFormat>Экран (4:3)</PresentationFormat>
  <Paragraphs>628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      На что похожи буквы?</vt:lpstr>
      <vt:lpstr>Цели проекта: запоминание образа изучаемой буквы; развитие творческих способностей детей.  </vt:lpstr>
      <vt:lpstr>Краткая аннотация проекта</vt:lpstr>
      <vt:lpstr>Тип проекта</vt:lpstr>
      <vt:lpstr>Буква А.</vt:lpstr>
      <vt:lpstr>Буква А.</vt:lpstr>
      <vt:lpstr>Буква О.</vt:lpstr>
      <vt:lpstr>Буква О.</vt:lpstr>
      <vt:lpstr>Буква И.</vt:lpstr>
      <vt:lpstr>Буква У. </vt:lpstr>
      <vt:lpstr>Буква ы.</vt:lpstr>
      <vt:lpstr>Буква Э.</vt:lpstr>
      <vt:lpstr>Буква М.</vt:lpstr>
      <vt:lpstr>Буква С.</vt:lpstr>
      <vt:lpstr>Буква Н.</vt:lpstr>
      <vt:lpstr>Буква Н.</vt:lpstr>
      <vt:lpstr>Буква Л.</vt:lpstr>
      <vt:lpstr>Буква Т.</vt:lpstr>
      <vt:lpstr>Буква К.</vt:lpstr>
      <vt:lpstr>Буква Р.</vt:lpstr>
      <vt:lpstr>Буква В.</vt:lpstr>
      <vt:lpstr>Буква П.</vt:lpstr>
      <vt:lpstr>Буква Г.</vt:lpstr>
      <vt:lpstr>Буквы Е - Ё.</vt:lpstr>
      <vt:lpstr>Буквы Е - Ё.</vt:lpstr>
      <vt:lpstr>Буква Б.</vt:lpstr>
      <vt:lpstr>Буква З.</vt:lpstr>
      <vt:lpstr>Буква Д.</vt:lpstr>
      <vt:lpstr>Буква Д.</vt:lpstr>
      <vt:lpstr>Буква Ж.</vt:lpstr>
      <vt:lpstr>Буква Я.</vt:lpstr>
      <vt:lpstr>Буква Х.</vt:lpstr>
      <vt:lpstr>Буква ь.</vt:lpstr>
      <vt:lpstr>Буква Й.</vt:lpstr>
      <vt:lpstr>Буква Ю.</vt:lpstr>
      <vt:lpstr>Буква Ю.</vt:lpstr>
      <vt:lpstr>Буква Ш.</vt:lpstr>
      <vt:lpstr>Буква Ч.</vt:lpstr>
      <vt:lpstr>Буква Ч.</vt:lpstr>
      <vt:lpstr>Буква Щ.</vt:lpstr>
      <vt:lpstr>Буква Ц.</vt:lpstr>
      <vt:lpstr>Буква Ф.</vt:lpstr>
      <vt:lpstr>Буква Ф.</vt:lpstr>
      <vt:lpstr>Буква Ъ.</vt:lpstr>
      <vt:lpstr>Интернет-ресурсы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</dc:title>
  <dc:creator>Пользователь Windows</dc:creator>
  <cp:lastModifiedBy>Пользователь Windows</cp:lastModifiedBy>
  <cp:revision>182</cp:revision>
  <dcterms:created xsi:type="dcterms:W3CDTF">2014-10-09T16:05:31Z</dcterms:created>
  <dcterms:modified xsi:type="dcterms:W3CDTF">2015-10-09T12:21:36Z</dcterms:modified>
</cp:coreProperties>
</file>