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524D863E-316F-490D-9FDD-0293D003644E}" type="datetimeFigureOut">
              <a:rPr lang="ru-RU" smtClean="0"/>
              <a:t>17.09.2015</a:t>
            </a:fld>
            <a:endParaRPr lang="ru-RU"/>
          </a:p>
        </p:txBody>
      </p:sp>
      <p:sp>
        <p:nvSpPr>
          <p:cNvPr id="4" name="Нижний колонтитул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86D414C4-884C-4FE6-9520-0485F2176344}" type="slidenum">
              <a:rPr lang="ru-RU" smtClean="0"/>
              <a:t>‹#›</a:t>
            </a:fld>
            <a:endParaRPr lang="ru-RU"/>
          </a:p>
        </p:txBody>
      </p:sp>
    </p:spTree>
    <p:extLst>
      <p:ext uri="{BB962C8B-B14F-4D97-AF65-F5344CB8AC3E}">
        <p14:creationId xmlns:p14="http://schemas.microsoft.com/office/powerpoint/2010/main" val="38796884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t>17.09.2015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17.09.2015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17.09.2015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t>17.09.2015</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t>17.09.2015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17.09.2015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17.09.2015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t>17.09.2015</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t>17.09.2015</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t>17.09.2015</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t>17.09.2015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hyperlink" Target="http://stranamasterov.ru/taxonomy/term/561" TargetMode="External"/><Relationship Id="rId18" Type="http://schemas.openxmlformats.org/officeDocument/2006/relationships/hyperlink" Target="http://stranamasterov.ru/taxonomy/term/452" TargetMode="External"/><Relationship Id="rId26" Type="http://schemas.openxmlformats.org/officeDocument/2006/relationships/hyperlink" Target="http://stranamasterov.ru/taxonomy/term/916" TargetMode="External"/><Relationship Id="rId39" Type="http://schemas.openxmlformats.org/officeDocument/2006/relationships/hyperlink" Target="http://stranamasterov.ru/taxonomy/term/324" TargetMode="External"/><Relationship Id="rId21" Type="http://schemas.openxmlformats.org/officeDocument/2006/relationships/hyperlink" Target="http://stranamasterov.ru/taxonomy/term/1339" TargetMode="External"/><Relationship Id="rId34" Type="http://schemas.openxmlformats.org/officeDocument/2006/relationships/hyperlink" Target="http://stranamasterov.ru/taxonomy/term/291" TargetMode="External"/><Relationship Id="rId42" Type="http://schemas.openxmlformats.org/officeDocument/2006/relationships/hyperlink" Target="http://stranamasterov.ru/taxonomy/term/2169" TargetMode="External"/><Relationship Id="rId47" Type="http://schemas.openxmlformats.org/officeDocument/2006/relationships/hyperlink" Target="http://stranamasterov.ru/taxonomy/term/511" TargetMode="External"/><Relationship Id="rId50" Type="http://schemas.openxmlformats.org/officeDocument/2006/relationships/hyperlink" Target="http://stranamasterov.ru/taxonomy/term/1418" TargetMode="External"/><Relationship Id="rId55" Type="http://schemas.openxmlformats.org/officeDocument/2006/relationships/hyperlink" Target="http://stranamasterov.ru/taxonomy/term/521" TargetMode="External"/><Relationship Id="rId63" Type="http://schemas.openxmlformats.org/officeDocument/2006/relationships/hyperlink" Target="http://stranamasterov.ru/taxonomy/term/663" TargetMode="External"/><Relationship Id="rId68" Type="http://schemas.openxmlformats.org/officeDocument/2006/relationships/hyperlink" Target="http://stranamasterov.ru/taxonomy/term/858" TargetMode="External"/><Relationship Id="rId7" Type="http://schemas.openxmlformats.org/officeDocument/2006/relationships/hyperlink" Target="http://stranamasterov.ru/taxonomy/term/1315" TargetMode="External"/><Relationship Id="rId71" Type="http://schemas.openxmlformats.org/officeDocument/2006/relationships/hyperlink" Target="http://stranamasterov.ru/taxonomy/term/1157" TargetMode="External"/><Relationship Id="rId2" Type="http://schemas.openxmlformats.org/officeDocument/2006/relationships/hyperlink" Target="http://stranamasterov.ru/taxonomy/term/776" TargetMode="External"/><Relationship Id="rId16" Type="http://schemas.openxmlformats.org/officeDocument/2006/relationships/hyperlink" Target="http://stranamasterov.ru/taxonomy/term/1705" TargetMode="External"/><Relationship Id="rId29" Type="http://schemas.openxmlformats.org/officeDocument/2006/relationships/hyperlink" Target="http://stranamasterov.ru/taxonomy/term/1355" TargetMode="External"/><Relationship Id="rId11" Type="http://schemas.openxmlformats.org/officeDocument/2006/relationships/hyperlink" Target="http://stranamasterov.ru/taxonomy/term/2060" TargetMode="External"/><Relationship Id="rId24" Type="http://schemas.openxmlformats.org/officeDocument/2006/relationships/hyperlink" Target="http://stranamasterov.ru/taxonomy/term/2171" TargetMode="External"/><Relationship Id="rId32" Type="http://schemas.openxmlformats.org/officeDocument/2006/relationships/hyperlink" Target="http://stranamasterov.ru/taxonomy/term/462" TargetMode="External"/><Relationship Id="rId37" Type="http://schemas.openxmlformats.org/officeDocument/2006/relationships/hyperlink" Target="http://stranamasterov.ru/taxonomy/term/700" TargetMode="External"/><Relationship Id="rId40" Type="http://schemas.openxmlformats.org/officeDocument/2006/relationships/hyperlink" Target="http://stranamasterov.ru/taxonomy/term/301" TargetMode="External"/><Relationship Id="rId45" Type="http://schemas.openxmlformats.org/officeDocument/2006/relationships/hyperlink" Target="http://stranamasterov.ru/taxonomy/term/670" TargetMode="External"/><Relationship Id="rId53" Type="http://schemas.openxmlformats.org/officeDocument/2006/relationships/hyperlink" Target="http://stranamasterov.ru/taxonomy/term/563" TargetMode="External"/><Relationship Id="rId58" Type="http://schemas.openxmlformats.org/officeDocument/2006/relationships/hyperlink" Target="http://stranamasterov.ru/taxonomy/term/666" TargetMode="External"/><Relationship Id="rId66" Type="http://schemas.openxmlformats.org/officeDocument/2006/relationships/hyperlink" Target="http://stranamasterov.ru/taxonomy/term/1631" TargetMode="External"/><Relationship Id="rId74" Type="http://schemas.openxmlformats.org/officeDocument/2006/relationships/hyperlink" Target="http://stranamasterov.ru/taxonomy/term/1170" TargetMode="External"/><Relationship Id="rId5" Type="http://schemas.openxmlformats.org/officeDocument/2006/relationships/hyperlink" Target="http://stranamasterov.ru/applikacija" TargetMode="External"/><Relationship Id="rId15" Type="http://schemas.openxmlformats.org/officeDocument/2006/relationships/hyperlink" Target="http://stranamasterov.ru/taxonomy/term/722" TargetMode="External"/><Relationship Id="rId23" Type="http://schemas.openxmlformats.org/officeDocument/2006/relationships/hyperlink" Target="http://stranamasterov.ru/taxonomy/term/1412" TargetMode="External"/><Relationship Id="rId28" Type="http://schemas.openxmlformats.org/officeDocument/2006/relationships/hyperlink" Target="http://stranamasterov.ru/taxonomy/term/1347" TargetMode="External"/><Relationship Id="rId36" Type="http://schemas.openxmlformats.org/officeDocument/2006/relationships/hyperlink" Target="http://stranamasterov.ru/taxonomy/term/1421" TargetMode="External"/><Relationship Id="rId49" Type="http://schemas.openxmlformats.org/officeDocument/2006/relationships/hyperlink" Target="http://stranamasterov.ru/taxonomy/term/1626" TargetMode="External"/><Relationship Id="rId57" Type="http://schemas.openxmlformats.org/officeDocument/2006/relationships/hyperlink" Target="http://stranamasterov.ru/taxonomy/term/984" TargetMode="External"/><Relationship Id="rId61" Type="http://schemas.openxmlformats.org/officeDocument/2006/relationships/hyperlink" Target="http://stranamasterov.ru/taxonomy/term/1728" TargetMode="External"/><Relationship Id="rId10" Type="http://schemas.openxmlformats.org/officeDocument/2006/relationships/hyperlink" Target="http://stranamasterov.ru/taxonomy/term/667" TargetMode="External"/><Relationship Id="rId19" Type="http://schemas.openxmlformats.org/officeDocument/2006/relationships/hyperlink" Target="http://stranamasterov.ru/taxonomy/term/1094" TargetMode="External"/><Relationship Id="rId31" Type="http://schemas.openxmlformats.org/officeDocument/2006/relationships/hyperlink" Target="http://stranamasterov.ru/taxonomy/term/1113" TargetMode="External"/><Relationship Id="rId44" Type="http://schemas.openxmlformats.org/officeDocument/2006/relationships/hyperlink" Target="http://stranamasterov.ru/taxonomy/term/1095" TargetMode="External"/><Relationship Id="rId52" Type="http://schemas.openxmlformats.org/officeDocument/2006/relationships/hyperlink" Target="http://stranamasterov.ru/taxonomy/term/1318" TargetMode="External"/><Relationship Id="rId60" Type="http://schemas.openxmlformats.org/officeDocument/2006/relationships/hyperlink" Target="http://stranamasterov.ru/taxonomy/term/438" TargetMode="External"/><Relationship Id="rId65" Type="http://schemas.openxmlformats.org/officeDocument/2006/relationships/hyperlink" Target="http://stranamasterov.ru/taxonomy/term/729" TargetMode="External"/><Relationship Id="rId73" Type="http://schemas.openxmlformats.org/officeDocument/2006/relationships/hyperlink" Target="http://stranamasterov.ru/taxonomy/term/1485" TargetMode="External"/><Relationship Id="rId4" Type="http://schemas.openxmlformats.org/officeDocument/2006/relationships/hyperlink" Target="http://stranamasterov.ru/modulnoe-origami" TargetMode="External"/><Relationship Id="rId9" Type="http://schemas.openxmlformats.org/officeDocument/2006/relationships/hyperlink" Target="http://stranamasterov.ru/taxonomy/term/2163" TargetMode="External"/><Relationship Id="rId14" Type="http://schemas.openxmlformats.org/officeDocument/2006/relationships/hyperlink" Target="http://stranamasterov.ru/taxonomy/term/612" TargetMode="External"/><Relationship Id="rId22" Type="http://schemas.openxmlformats.org/officeDocument/2006/relationships/hyperlink" Target="http://stranamasterov.ru/taxonomy/term/302" TargetMode="External"/><Relationship Id="rId27" Type="http://schemas.openxmlformats.org/officeDocument/2006/relationships/hyperlink" Target="http://stranamasterov.ru/quilling" TargetMode="External"/><Relationship Id="rId30" Type="http://schemas.openxmlformats.org/officeDocument/2006/relationships/hyperlink" Target="http://stranamasterov.ru/taxonomy/term/2204" TargetMode="External"/><Relationship Id="rId35" Type="http://schemas.openxmlformats.org/officeDocument/2006/relationships/hyperlink" Target="http://stranamasterov.ru/taxonomy/term/1411" TargetMode="External"/><Relationship Id="rId43" Type="http://schemas.openxmlformats.org/officeDocument/2006/relationships/hyperlink" Target="http://stranamasterov.ru/taxonomy/term/2177" TargetMode="External"/><Relationship Id="rId48" Type="http://schemas.openxmlformats.org/officeDocument/2006/relationships/hyperlink" Target="http://stranamasterov.ru/taxonomy/term/1407" TargetMode="External"/><Relationship Id="rId56" Type="http://schemas.openxmlformats.org/officeDocument/2006/relationships/hyperlink" Target="http://stranamasterov.ru/taxonomy/term/512" TargetMode="External"/><Relationship Id="rId64" Type="http://schemas.openxmlformats.org/officeDocument/2006/relationships/hyperlink" Target="http://stranamasterov.ru/taxonomy/term/1724" TargetMode="External"/><Relationship Id="rId69" Type="http://schemas.openxmlformats.org/officeDocument/2006/relationships/hyperlink" Target="http://stranamasterov.ru/taxonomy/term/2062" TargetMode="External"/><Relationship Id="rId8" Type="http://schemas.openxmlformats.org/officeDocument/2006/relationships/hyperlink" Target="http://stranamasterov.ru/taxonomy/term/1243" TargetMode="External"/><Relationship Id="rId51" Type="http://schemas.openxmlformats.org/officeDocument/2006/relationships/hyperlink" Target="http://stranamasterov.ru/taxonomy/term/2212" TargetMode="External"/><Relationship Id="rId72" Type="http://schemas.openxmlformats.org/officeDocument/2006/relationships/hyperlink" Target="http://stranamasterov.ru/taxonomy/term/560" TargetMode="External"/><Relationship Id="rId3" Type="http://schemas.openxmlformats.org/officeDocument/2006/relationships/hyperlink" Target="http://stranamasterov.ru/taxonomy/term/1342" TargetMode="External"/><Relationship Id="rId12" Type="http://schemas.openxmlformats.org/officeDocument/2006/relationships/hyperlink" Target="http://stranamasterov.ru/taxonomy/term/686" TargetMode="External"/><Relationship Id="rId17" Type="http://schemas.openxmlformats.org/officeDocument/2006/relationships/hyperlink" Target="http://stranamasterov.ru/taxonomy/term/1346" TargetMode="External"/><Relationship Id="rId25" Type="http://schemas.openxmlformats.org/officeDocument/2006/relationships/hyperlink" Target="http://stranamasterov.ru/taxonomy/term/1687" TargetMode="External"/><Relationship Id="rId33" Type="http://schemas.openxmlformats.org/officeDocument/2006/relationships/hyperlink" Target="http://stranamasterov.ru/taxonomy/term/1723" TargetMode="External"/><Relationship Id="rId38" Type="http://schemas.openxmlformats.org/officeDocument/2006/relationships/hyperlink" Target="http://stranamasterov.ru/taxonomy/term/736" TargetMode="External"/><Relationship Id="rId46" Type="http://schemas.openxmlformats.org/officeDocument/2006/relationships/hyperlink" Target="http://stranamasterov.ru/taxonomy/term/2064" TargetMode="External"/><Relationship Id="rId59" Type="http://schemas.openxmlformats.org/officeDocument/2006/relationships/hyperlink" Target="http://stranamasterov.ru/taxonomy/term/1410" TargetMode="External"/><Relationship Id="rId67" Type="http://schemas.openxmlformats.org/officeDocument/2006/relationships/hyperlink" Target="http://stranamasterov.ru/taxonomy/term/1136" TargetMode="External"/><Relationship Id="rId20" Type="http://schemas.openxmlformats.org/officeDocument/2006/relationships/hyperlink" Target="http://stranamasterov.ru/taxonomy/term/1419" TargetMode="External"/><Relationship Id="rId41" Type="http://schemas.openxmlformats.org/officeDocument/2006/relationships/hyperlink" Target="http://stranamasterov.ru/taxonomy/term/886" TargetMode="External"/><Relationship Id="rId54" Type="http://schemas.openxmlformats.org/officeDocument/2006/relationships/hyperlink" Target="http://stranamasterov.ru/taxonomy/term/750" TargetMode="External"/><Relationship Id="rId62" Type="http://schemas.openxmlformats.org/officeDocument/2006/relationships/hyperlink" Target="http://stranamasterov.ru/taxonomy/term/999" TargetMode="External"/><Relationship Id="rId70" Type="http://schemas.openxmlformats.org/officeDocument/2006/relationships/hyperlink" Target="http://stranamasterov.ru/taxonomy/term/1068" TargetMode="External"/><Relationship Id="rId75" Type="http://schemas.openxmlformats.org/officeDocument/2006/relationships/hyperlink" Target="http://stranamasterov.ru/taxonomy/term/1636" TargetMode="External"/><Relationship Id="rId1" Type="http://schemas.openxmlformats.org/officeDocument/2006/relationships/slideLayout" Target="../slideLayouts/slideLayout2.xml"/><Relationship Id="rId6" Type="http://schemas.openxmlformats.org/officeDocument/2006/relationships/hyperlink" Target="http://stranamasterov.ru/taxonomy/term/149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5258" r="5809"/>
          <a:stretch/>
        </p:blipFill>
        <p:spPr>
          <a:xfrm>
            <a:off x="0" y="12092"/>
            <a:ext cx="9144000" cy="6858000"/>
          </a:xfrm>
          <a:prstGeom prst="rect">
            <a:avLst/>
          </a:prstGeom>
        </p:spPr>
      </p:pic>
      <p:sp>
        <p:nvSpPr>
          <p:cNvPr id="5" name="TextBox 4"/>
          <p:cNvSpPr txBox="1"/>
          <p:nvPr/>
        </p:nvSpPr>
        <p:spPr>
          <a:xfrm>
            <a:off x="323528" y="260648"/>
            <a:ext cx="7632848"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cquest Script" pitchFamily="2" charset="0"/>
              </a:rPr>
              <a:t>Мир увлечений</a:t>
            </a:r>
            <a:endPar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cquest Script" pitchFamily="2" charset="0"/>
            </a:endParaRPr>
          </a:p>
        </p:txBody>
      </p:sp>
    </p:spTree>
    <p:extLst>
      <p:ext uri="{BB962C8B-B14F-4D97-AF65-F5344CB8AC3E}">
        <p14:creationId xmlns:p14="http://schemas.microsoft.com/office/powerpoint/2010/main" val="374311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7704856" cy="2308324"/>
          </a:xfrm>
          <a:prstGeom prst="rect">
            <a:avLst/>
          </a:prstGeom>
          <a:noFill/>
        </p:spPr>
        <p:txBody>
          <a:bodyPr wrap="square" rtlCol="0">
            <a:spAutoFit/>
          </a:bodyPr>
          <a:lstStyle/>
          <a:p>
            <a:r>
              <a:rPr lang="ru-RU" b="1" u="sng" dirty="0"/>
              <a:t>Ассамбляж</a:t>
            </a:r>
            <a:r>
              <a:rPr lang="ru-RU" dirty="0"/>
              <a:t> (фр. </a:t>
            </a:r>
            <a:r>
              <a:rPr lang="ru-RU" dirty="0" err="1"/>
              <a:t>assemblage</a:t>
            </a:r>
            <a:r>
              <a:rPr lang="ru-RU" dirty="0"/>
              <a:t>) — техника визуального искусства, родственная коллажу, но использующая объёмные детали или целые предметы, аппликативно скомпонованные на плоскости как картина. Допускает живописные дополнения красками, а также металлом, деревом, тканью и другими структурами. Иногда применяется и к другим произведениям, от фотомонтажа до пространственных композиций, поскольку терминология новейшего визуального искусства не вполне устоялась.</a:t>
            </a:r>
          </a:p>
        </p:txBody>
      </p:sp>
    </p:spTree>
    <p:extLst>
      <p:ext uri="{BB962C8B-B14F-4D97-AF65-F5344CB8AC3E}">
        <p14:creationId xmlns:p14="http://schemas.microsoft.com/office/powerpoint/2010/main" val="155157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6607"/>
            <a:ext cx="4762500" cy="35718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27197"/>
            <a:ext cx="4280925" cy="321069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2012" y="2725026"/>
            <a:ext cx="3803848" cy="3835813"/>
          </a:xfrm>
          <a:prstGeom prst="rect">
            <a:avLst/>
          </a:prstGeom>
        </p:spPr>
      </p:pic>
    </p:spTree>
    <p:extLst>
      <p:ext uri="{BB962C8B-B14F-4D97-AF65-F5344CB8AC3E}">
        <p14:creationId xmlns:p14="http://schemas.microsoft.com/office/powerpoint/2010/main" val="1148901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136904" cy="369332"/>
          </a:xfrm>
          <a:prstGeom prst="rect">
            <a:avLst/>
          </a:prstGeom>
          <a:noFill/>
        </p:spPr>
        <p:txBody>
          <a:bodyPr wrap="square" rtlCol="0">
            <a:spAutoFit/>
          </a:bodyPr>
          <a:lstStyle/>
          <a:p>
            <a:endParaRPr lang="ru-RU" dirty="0"/>
          </a:p>
        </p:txBody>
      </p:sp>
      <p:sp>
        <p:nvSpPr>
          <p:cNvPr id="5" name="TextBox 4"/>
          <p:cNvSpPr txBox="1"/>
          <p:nvPr/>
        </p:nvSpPr>
        <p:spPr>
          <a:xfrm>
            <a:off x="251520" y="260648"/>
            <a:ext cx="8064896" cy="5355312"/>
          </a:xfrm>
          <a:prstGeom prst="rect">
            <a:avLst/>
          </a:prstGeom>
          <a:noFill/>
        </p:spPr>
        <p:txBody>
          <a:bodyPr wrap="square" rtlCol="0">
            <a:spAutoFit/>
          </a:bodyPr>
          <a:lstStyle/>
          <a:p>
            <a:r>
              <a:rPr lang="ru-RU" dirty="0" err="1"/>
              <a:t>Бумагопластка</a:t>
            </a:r>
            <a:r>
              <a:rPr lang="ru-RU" dirty="0"/>
              <a:t> — это искусство художественного моделирования из бумаги объемных композиций на плоскости и создания на основе моделей трехмерных бумажных скульптур.</a:t>
            </a:r>
          </a:p>
          <a:p>
            <a:endParaRPr lang="ru-RU" dirty="0"/>
          </a:p>
          <a:p>
            <a:r>
              <a:rPr lang="ru-RU" dirty="0"/>
              <a:t>В основе техники лежит высокая пластичность бумаги. Основные   конструктивные приемы в </a:t>
            </a:r>
            <a:r>
              <a:rPr lang="ru-RU" dirty="0" err="1"/>
              <a:t>бумагопластике</a:t>
            </a:r>
            <a:r>
              <a:rPr lang="ru-RU" dirty="0"/>
              <a:t>: </a:t>
            </a:r>
            <a:r>
              <a:rPr lang="ru-RU" dirty="0" err="1"/>
              <a:t>биговка</a:t>
            </a:r>
            <a:r>
              <a:rPr lang="ru-RU" dirty="0"/>
              <a:t>, фальцовка, высечка и вырубка, склейка. </a:t>
            </a:r>
            <a:r>
              <a:rPr lang="ru-RU" dirty="0" err="1"/>
              <a:t>Биговка</a:t>
            </a:r>
            <a:r>
              <a:rPr lang="ru-RU" dirty="0"/>
              <a:t> — линейное продавливание и фальцовка (складывание) — приемы трехмерного моделирования, формирующих конструктивный элемент — ребро жесткости. Приемы высечки и вырубки (прорезей и разрезов) предлагают мощные средства визуальной организации бумажной формы, придания формы. Склейка — способ монтажного соединения бумажных плоскостей. Существуют и некоторые экспериментальные способы конструирования и получения объемных художественных композиций: тиснение при помощи </a:t>
            </a:r>
            <a:r>
              <a:rPr lang="ru-RU" dirty="0" err="1"/>
              <a:t>булек</a:t>
            </a:r>
            <a:r>
              <a:rPr lang="ru-RU" dirty="0"/>
              <a:t>, выгибание, растягивание, скручивание.</a:t>
            </a:r>
          </a:p>
          <a:p>
            <a:endParaRPr lang="ru-RU" dirty="0"/>
          </a:p>
          <a:p>
            <a:r>
              <a:rPr lang="ru-RU" dirty="0"/>
              <a:t>Объектами для изображения в этой технике могут быть фрукты, цветы, насекомые, птицы, животные, рыбки, люди, модели машин, архитектурные элементы, упаковки, макеты...</a:t>
            </a:r>
          </a:p>
        </p:txBody>
      </p:sp>
    </p:spTree>
    <p:extLst>
      <p:ext uri="{BB962C8B-B14F-4D97-AF65-F5344CB8AC3E}">
        <p14:creationId xmlns:p14="http://schemas.microsoft.com/office/powerpoint/2010/main" val="357410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4624"/>
            <a:ext cx="4953000" cy="371475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835" y="1347555"/>
            <a:ext cx="4953000" cy="371475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238500"/>
            <a:ext cx="4953000" cy="3619500"/>
          </a:xfrm>
          <a:prstGeom prst="rect">
            <a:avLst/>
          </a:prstGeom>
        </p:spPr>
      </p:pic>
    </p:spTree>
    <p:extLst>
      <p:ext uri="{BB962C8B-B14F-4D97-AF65-F5344CB8AC3E}">
        <p14:creationId xmlns:p14="http://schemas.microsoft.com/office/powerpoint/2010/main" val="4032107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208912" cy="5632311"/>
          </a:xfrm>
          <a:prstGeom prst="rect">
            <a:avLst/>
          </a:prstGeom>
          <a:noFill/>
        </p:spPr>
        <p:txBody>
          <a:bodyPr wrap="square" rtlCol="0">
            <a:spAutoFit/>
          </a:bodyPr>
          <a:lstStyle/>
          <a:p>
            <a:r>
              <a:rPr lang="ru-RU" dirty="0"/>
              <a:t>Оригинальное английское название этой техники </a:t>
            </a:r>
            <a:r>
              <a:rPr lang="ru-RU" dirty="0" err="1"/>
              <a:t>tunnel</a:t>
            </a:r>
            <a:r>
              <a:rPr lang="ru-RU" dirty="0"/>
              <a:t> </a:t>
            </a:r>
            <a:r>
              <a:rPr lang="ru-RU" dirty="0" err="1"/>
              <a:t>book</a:t>
            </a:r>
            <a:r>
              <a:rPr lang="ru-RU" dirty="0"/>
              <a:t>, что можно перевести как книжный или бумажный туннель. Суть техники хорошо прослеживается из английского названия </a:t>
            </a:r>
            <a:r>
              <a:rPr lang="ru-RU" dirty="0" err="1"/>
              <a:t>tunnel</a:t>
            </a:r>
            <a:r>
              <a:rPr lang="ru-RU" dirty="0"/>
              <a:t> — туннель — сквозное отверстие. Многослойность составляемых «книжек» (</a:t>
            </a:r>
            <a:r>
              <a:rPr lang="ru-RU" dirty="0" err="1"/>
              <a:t>book</a:t>
            </a:r>
            <a:r>
              <a:rPr lang="ru-RU" dirty="0"/>
              <a:t>) хорошо передает ощущение туннеля. Возникает трёхмерная открытка. Кстати, эта техника удачно сочетает разные виды техник, такие как — </a:t>
            </a:r>
            <a:r>
              <a:rPr lang="ru-RU" dirty="0" err="1"/>
              <a:t>скрапбукинг</a:t>
            </a:r>
            <a:r>
              <a:rPr lang="ru-RU" dirty="0"/>
              <a:t>, аппликация, вырезание, создание макетов и объёмных книг. Она чем-то сродни оригами, т.к. направлена на складывание бумаги определённым образом. Первый бумажный туннель был датирован серединой ХVIII в. и являлся воплощением театральных сцен.</a:t>
            </a:r>
          </a:p>
          <a:p>
            <a:endParaRPr lang="ru-RU" dirty="0"/>
          </a:p>
          <a:p>
            <a:r>
              <a:rPr lang="ru-RU" dirty="0"/>
              <a:t>Традиционно бумажные туннели создаются в память о каком-либо мероприятии или продаются в качестве сувениров для туристов. Название </a:t>
            </a:r>
            <a:r>
              <a:rPr lang="ru-RU" dirty="0" err="1"/>
              <a:t>tunnel</a:t>
            </a:r>
            <a:r>
              <a:rPr lang="ru-RU" dirty="0"/>
              <a:t> </a:t>
            </a:r>
            <a:r>
              <a:rPr lang="ru-RU" dirty="0" err="1"/>
              <a:t>book</a:t>
            </a:r>
            <a:r>
              <a:rPr lang="ru-RU" dirty="0"/>
              <a:t> прижилось в английском языке после создания поделок в этой технике, в честь строительства первого в мире подводного туннеля (459 метров) под рекой Темза в Лондоне и соединение берегов в 1840 году. А недавно бумажные туннели были воскрешены художницей Кэрол Бартон в книге «Скульптурные формы». Более сложные модели даже имеют вращающиеся части.</a:t>
            </a:r>
          </a:p>
        </p:txBody>
      </p:sp>
    </p:spTree>
    <p:extLst>
      <p:ext uri="{BB962C8B-B14F-4D97-AF65-F5344CB8AC3E}">
        <p14:creationId xmlns:p14="http://schemas.microsoft.com/office/powerpoint/2010/main" val="1291558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4953000" cy="443865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88640"/>
            <a:ext cx="4953000" cy="29718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060848"/>
            <a:ext cx="3429000" cy="4572000"/>
          </a:xfrm>
          <a:prstGeom prst="rect">
            <a:avLst/>
          </a:prstGeom>
        </p:spPr>
      </p:pic>
    </p:spTree>
    <p:extLst>
      <p:ext uri="{BB962C8B-B14F-4D97-AF65-F5344CB8AC3E}">
        <p14:creationId xmlns:p14="http://schemas.microsoft.com/office/powerpoint/2010/main" val="308166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280920" cy="5693866"/>
          </a:xfrm>
          <a:prstGeom prst="rect">
            <a:avLst/>
          </a:prstGeom>
          <a:noFill/>
        </p:spPr>
        <p:txBody>
          <a:bodyPr wrap="square" rtlCol="0">
            <a:spAutoFit/>
          </a:bodyPr>
          <a:lstStyle/>
          <a:p>
            <a:r>
              <a:rPr lang="ru-RU" sz="1400" dirty="0"/>
              <a:t>Только натуральная шерсть обладает прядильными качествами или </a:t>
            </a:r>
            <a:r>
              <a:rPr lang="ru-RU" sz="1400" dirty="0" err="1"/>
              <a:t>свойлачиваемостью</a:t>
            </a:r>
            <a:r>
              <a:rPr lang="ru-RU" sz="1400" dirty="0"/>
              <a:t> (при механической или </a:t>
            </a:r>
            <a:r>
              <a:rPr lang="ru-RU" sz="1400" dirty="0" err="1"/>
              <a:t>тепловлажностной</a:t>
            </a:r>
            <a:r>
              <a:rPr lang="ru-RU" sz="1400" dirty="0"/>
              <a:t> обработке) и люди смогли по достоинству оценить это уже около 8000 лет назад. Есть даже легенда о том, что первый валяный ковер появился в </a:t>
            </a:r>
            <a:r>
              <a:rPr lang="ru-RU" sz="1400" dirty="0" err="1"/>
              <a:t>Ноевом</a:t>
            </a:r>
            <a:r>
              <a:rPr lang="ru-RU" sz="1400" dirty="0"/>
              <a:t> ковчеге (как раз примерно в это время). Овцы, плывшие в нем, держались дружно, и когда их шерсть падала на пол и намокала, она взбивалась их копытами. Когда же все покинули ковчег, то увидели, что на полу лежал красивый валяный ковер. </a:t>
            </a:r>
          </a:p>
          <a:p>
            <a:r>
              <a:rPr lang="ru-RU" sz="1400" dirty="0"/>
              <a:t>С натуральной шерстью очень приятно работать, она теплая, живая, (ее ведь в основном получают, подстригая овец), мягкая, разноцветная. Такая шерсть  пропитана любовью и позитивом. Не удивительно, что она заняла заметное место среди материалов для хобби. </a:t>
            </a:r>
          </a:p>
          <a:p>
            <a:r>
              <a:rPr lang="ru-RU" sz="1400" dirty="0"/>
              <a:t>Различают два способа валяния шерсти: мокрое и сухое (сухое валяние также иногда называют </a:t>
            </a:r>
            <a:r>
              <a:rPr lang="ru-RU" sz="1400" dirty="0" err="1"/>
              <a:t>фильцеванием</a:t>
            </a:r>
            <a:r>
              <a:rPr lang="ru-RU" sz="1400" dirty="0"/>
              <a:t>, это немецкое слово, обозначающее предварительное уплотнение шерсти перед валкой, имеется ввиду промышленная валка с целью получения плотного войлока). </a:t>
            </a:r>
          </a:p>
          <a:p>
            <a:r>
              <a:rPr lang="ru-RU" sz="1400" dirty="0"/>
              <a:t>Для мокрого валяния Вам также потребуются: </a:t>
            </a:r>
          </a:p>
          <a:p>
            <a:r>
              <a:rPr lang="ru-RU" sz="1400" dirty="0"/>
              <a:t>* Кусок мыла, предпочтительнее использовать мыло с добавлением растительного масла </a:t>
            </a:r>
          </a:p>
          <a:p>
            <a:r>
              <a:rPr lang="ru-RU" sz="1400" dirty="0"/>
              <a:t>* Коврик (можно использовать рифленый резиновый коврик, бамбуковые коврики, жесткий кусок </a:t>
            </a:r>
            <a:r>
              <a:rPr lang="ru-RU" sz="1400" dirty="0" err="1"/>
              <a:t>ковролина</a:t>
            </a:r>
            <a:r>
              <a:rPr lang="ru-RU" sz="1400" dirty="0"/>
              <a:t> или, как в нашем примере, воздушно-пузырчатую упаковку, наиболее доступный и недорогой материал) </a:t>
            </a:r>
          </a:p>
          <a:p>
            <a:r>
              <a:rPr lang="ru-RU" sz="1400" dirty="0"/>
              <a:t>* Горячая вода =) </a:t>
            </a:r>
          </a:p>
          <a:p>
            <a:r>
              <a:rPr lang="ru-RU" sz="1400" dirty="0"/>
              <a:t>А для сухого валяния кроме шерсти </a:t>
            </a:r>
          </a:p>
          <a:p>
            <a:r>
              <a:rPr lang="ru-RU" sz="1400" dirty="0"/>
              <a:t>* Иглы для валяния (три вида) </a:t>
            </a:r>
          </a:p>
          <a:p>
            <a:r>
              <a:rPr lang="ru-RU" sz="1400" dirty="0"/>
              <a:t>Иглы для валяния очень острые и имеют специальные зазубрины. </a:t>
            </a:r>
          </a:p>
          <a:p>
            <a:r>
              <a:rPr lang="ru-RU" sz="1400" dirty="0"/>
              <a:t>Классическая техника валяния руками подразумевает наличие нескольких факторов: шерсть, вода, мыло и две руки. В принципе, валяние руками в щелочной среде возникло и развивалось независимо, во всех странах, где были одомашнены овцы и козы. Особенно глубоки традиции валяния в Азии, России, Финляндии и Перу.</a:t>
            </a:r>
          </a:p>
        </p:txBody>
      </p:sp>
    </p:spTree>
    <p:extLst>
      <p:ext uri="{BB962C8B-B14F-4D97-AF65-F5344CB8AC3E}">
        <p14:creationId xmlns:p14="http://schemas.microsoft.com/office/powerpoint/2010/main" val="938766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9124"/>
            <a:ext cx="3390900" cy="4572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64608"/>
            <a:ext cx="4953000" cy="330517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3845721"/>
            <a:ext cx="2880171" cy="2880171"/>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11" y="4581124"/>
            <a:ext cx="2960885" cy="2255912"/>
          </a:xfrm>
          <a:prstGeom prst="rect">
            <a:avLst/>
          </a:prstGeom>
        </p:spPr>
      </p:pic>
    </p:spTree>
    <p:extLst>
      <p:ext uri="{BB962C8B-B14F-4D97-AF65-F5344CB8AC3E}">
        <p14:creationId xmlns:p14="http://schemas.microsoft.com/office/powerpoint/2010/main" val="3301449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32656"/>
            <a:ext cx="8064896" cy="3139321"/>
          </a:xfrm>
          <a:prstGeom prst="rect">
            <a:avLst/>
          </a:prstGeom>
          <a:noFill/>
        </p:spPr>
        <p:txBody>
          <a:bodyPr wrap="square" rtlCol="0">
            <a:spAutoFit/>
          </a:bodyPr>
          <a:lstStyle/>
          <a:p>
            <a:r>
              <a:rPr lang="ru-RU" dirty="0" err="1"/>
              <a:t>Ганутель</a:t>
            </a:r>
            <a:r>
              <a:rPr lang="ru-RU" dirty="0"/>
              <a:t> — эксклюзивное мальтийское рукоделие. Именно в монастырях Средиземноморья сохранилась до сих пор эта техника создания красивых цветов для украшения алтаря.</a:t>
            </a:r>
          </a:p>
          <a:p>
            <a:endParaRPr lang="ru-RU" dirty="0"/>
          </a:p>
          <a:p>
            <a:r>
              <a:rPr lang="ru-RU" dirty="0"/>
              <a:t>В </a:t>
            </a:r>
            <a:r>
              <a:rPr lang="ru-RU" dirty="0" err="1"/>
              <a:t>ганутели</a:t>
            </a:r>
            <a:r>
              <a:rPr lang="ru-RU" dirty="0"/>
              <a:t> используется тонкая спиральная проволока и шёлковые нитки для обмотки деталей, а также бусинки, жемчуг или бисер. Блестящие цветы получаются изящными и лёгкими.</a:t>
            </a:r>
          </a:p>
          <a:p>
            <a:endParaRPr lang="ru-RU" dirty="0"/>
          </a:p>
          <a:p>
            <a:r>
              <a:rPr lang="ru-RU" dirty="0"/>
              <a:t>В </a:t>
            </a:r>
            <a:r>
              <a:rPr lang="ru-RU" dirty="0" err="1"/>
              <a:t>ХVIв</a:t>
            </a:r>
            <a:r>
              <a:rPr lang="ru-RU" dirty="0"/>
              <a:t> спиральную проволоку из золота или серебра называли по-итальянски «</a:t>
            </a:r>
            <a:r>
              <a:rPr lang="ru-RU" dirty="0" err="1"/>
              <a:t>canutiglia</a:t>
            </a:r>
            <a:r>
              <a:rPr lang="ru-RU" dirty="0"/>
              <a:t>», а по-испански «</a:t>
            </a:r>
            <a:r>
              <a:rPr lang="ru-RU" dirty="0" err="1"/>
              <a:t>canutillo</a:t>
            </a:r>
            <a:r>
              <a:rPr lang="ru-RU" dirty="0"/>
              <a:t>», на русском языке вероятно это слово трансформировалось в «канитель».</a:t>
            </a:r>
          </a:p>
        </p:txBody>
      </p:sp>
    </p:spTree>
    <p:extLst>
      <p:ext uri="{BB962C8B-B14F-4D97-AF65-F5344CB8AC3E}">
        <p14:creationId xmlns:p14="http://schemas.microsoft.com/office/powerpoint/2010/main" val="2971403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6028"/>
            <a:ext cx="3600400" cy="332985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16632"/>
            <a:ext cx="4572000" cy="609600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958" y="3501008"/>
            <a:ext cx="4032448" cy="3024336"/>
          </a:xfrm>
          <a:prstGeom prst="rect">
            <a:avLst/>
          </a:prstGeom>
        </p:spPr>
      </p:pic>
    </p:spTree>
    <p:extLst>
      <p:ext uri="{BB962C8B-B14F-4D97-AF65-F5344CB8AC3E}">
        <p14:creationId xmlns:p14="http://schemas.microsoft.com/office/powerpoint/2010/main" val="278507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60648"/>
            <a:ext cx="8712968" cy="6124754"/>
          </a:xfrm>
          <a:prstGeom prst="rect">
            <a:avLst/>
          </a:prstGeom>
        </p:spPr>
        <p:txBody>
          <a:bodyPr wrap="square">
            <a:spAutoFit/>
          </a:bodyPr>
          <a:lstStyle/>
          <a:p>
            <a:r>
              <a:rPr lang="ru-RU" sz="2800" dirty="0">
                <a:latin typeface="Times New Roman" pitchFamily="18" charset="0"/>
                <a:cs typeface="Times New Roman" pitchFamily="18" charset="0"/>
              </a:rPr>
              <a:t>В жизни каждого человека есть увлечение. Люди рисуют, поют, собирают марки, часами просиживают за компьютером, разводят рыбок или выращивают кактусы, читают или слушают музыку. У каждого свое хобби. Слово “хобби” в переводе с английского означает “увлечение”.</a:t>
            </a:r>
          </a:p>
          <a:p>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Увлечение не должно приносить ни денег, ни славы. Это занятие для души. Оно помогает скрасить трудные минуты жизни, сближает человека с миром природы, науки, искусства, с миром людей, помогает найти смысл жизни.</a:t>
            </a:r>
          </a:p>
          <a:p>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Мир увлечений очень разнообразен</a:t>
            </a: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77622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280920" cy="3416320"/>
          </a:xfrm>
          <a:prstGeom prst="rect">
            <a:avLst/>
          </a:prstGeom>
          <a:noFill/>
        </p:spPr>
        <p:txBody>
          <a:bodyPr wrap="square" rtlCol="0">
            <a:spAutoFit/>
          </a:bodyPr>
          <a:lstStyle/>
          <a:p>
            <a:r>
              <a:rPr lang="ru-RU" dirty="0"/>
              <a:t>Гильоширование</a:t>
            </a:r>
          </a:p>
          <a:p>
            <a:r>
              <a:rPr lang="ru-RU" dirty="0" smtClean="0"/>
              <a:t>Техника </a:t>
            </a:r>
            <a:r>
              <a:rPr lang="ru-RU" dirty="0"/>
              <a:t>выжигания ажурного узора по ткани вручную с помощью выжигательного аппарата была разработана и запатентована Зинаидой Петровной Котенковой.</a:t>
            </a:r>
          </a:p>
          <a:p>
            <a:endParaRPr lang="ru-RU" dirty="0"/>
          </a:p>
          <a:p>
            <a:r>
              <a:rPr lang="ru-RU" dirty="0"/>
              <a:t>Гильоширование требует аккуратности в работе. Она должна быть выполнена в единой цветовой гамме и соответствовать орнаментальной стилистике заданной композиции.</a:t>
            </a:r>
          </a:p>
          <a:p>
            <a:endParaRPr lang="ru-RU" dirty="0"/>
          </a:p>
          <a:p>
            <a:r>
              <a:rPr lang="ru-RU" dirty="0"/>
              <a:t>Салфетки, панно с аппликациями, закладки для книг, платочки, воротнички - всё это и много другое, что подскажет ваша фантазия, украсит любой дом!</a:t>
            </a:r>
          </a:p>
        </p:txBody>
      </p:sp>
    </p:spTree>
    <p:extLst>
      <p:ext uri="{BB962C8B-B14F-4D97-AF65-F5344CB8AC3E}">
        <p14:creationId xmlns:p14="http://schemas.microsoft.com/office/powerpoint/2010/main" val="1086516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6632"/>
            <a:ext cx="4567316" cy="3429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2342772"/>
            <a:ext cx="4480942" cy="4499691"/>
          </a:xfrm>
          <a:prstGeom prst="rect">
            <a:avLst/>
          </a:prstGeom>
        </p:spPr>
      </p:pic>
    </p:spTree>
    <p:extLst>
      <p:ext uri="{BB962C8B-B14F-4D97-AF65-F5344CB8AC3E}">
        <p14:creationId xmlns:p14="http://schemas.microsoft.com/office/powerpoint/2010/main" val="4063051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260648"/>
            <a:ext cx="8424936" cy="5078313"/>
          </a:xfrm>
          <a:prstGeom prst="rect">
            <a:avLst/>
          </a:prstGeom>
          <a:noFill/>
        </p:spPr>
        <p:txBody>
          <a:bodyPr wrap="square" rtlCol="0">
            <a:spAutoFit/>
          </a:bodyPr>
          <a:lstStyle/>
          <a:p>
            <a:r>
              <a:rPr lang="ru-RU" dirty="0"/>
              <a:t>Технику «</a:t>
            </a:r>
            <a:r>
              <a:rPr lang="ru-RU" dirty="0" err="1"/>
              <a:t>граттаж</a:t>
            </a:r>
            <a:r>
              <a:rPr lang="ru-RU" dirty="0"/>
              <a:t>» еще называют «цап-царапки»!</a:t>
            </a:r>
          </a:p>
          <a:p>
            <a:endParaRPr lang="ru-RU" dirty="0"/>
          </a:p>
          <a:p>
            <a:r>
              <a:rPr lang="ru-RU" dirty="0"/>
              <a:t>Рисунок выделяется путем процарапывания пером или острым инструментом по бумаге или картону, залитых тушью (чтобы не расплывалась надо немного добавить моющего средства или шампунь, всего несколько капель). Слово произошло от французского </a:t>
            </a:r>
            <a:r>
              <a:rPr lang="ru-RU" dirty="0" err="1"/>
              <a:t>gratter</a:t>
            </a:r>
            <a:r>
              <a:rPr lang="ru-RU" dirty="0"/>
              <a:t> — скрести, царапать, поэтому другое название техники — техника царапанья.</a:t>
            </a:r>
          </a:p>
          <a:p>
            <a:r>
              <a:rPr lang="ru-RU" dirty="0"/>
              <a:t>Обычно берём плотную бумагу, заштриховывая толстым слоем из цветных восковых мелков. Можно взять цветастый картон с готовым пёстрым </a:t>
            </a:r>
            <a:r>
              <a:rPr lang="ru-RU" dirty="0" err="1"/>
              <a:t>рисунком,тогда</a:t>
            </a:r>
            <a:r>
              <a:rPr lang="ru-RU" dirty="0"/>
              <a:t> можно ограничиться обычной восковой свечой (не цветной). Затем широкой кистью или губкой наносим на поверхность слой туши. Можно, конечно, и гуашь использовать, но она пачкается после высыхания. Можно и акриловыми красками чёрного цвета воспользоваться. Когда она высохнет, острым предметом — скребком, ножом, вязальной спицей, пластиковой вилкой, зубочисткой — процарапываем рисунок. Образуется на черном фоне рисунок из тонких белых или цветных штрихов.</a:t>
            </a:r>
          </a:p>
        </p:txBody>
      </p:sp>
    </p:spTree>
    <p:extLst>
      <p:ext uri="{BB962C8B-B14F-4D97-AF65-F5344CB8AC3E}">
        <p14:creationId xmlns:p14="http://schemas.microsoft.com/office/powerpoint/2010/main" val="2320095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16632"/>
            <a:ext cx="3314700" cy="4572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88640"/>
            <a:ext cx="4953000" cy="3714750"/>
          </a:xfrm>
          <a:prstGeom prst="rect">
            <a:avLst/>
          </a:prstGeom>
        </p:spPr>
      </p:pic>
    </p:spTree>
    <p:extLst>
      <p:ext uri="{BB962C8B-B14F-4D97-AF65-F5344CB8AC3E}">
        <p14:creationId xmlns:p14="http://schemas.microsoft.com/office/powerpoint/2010/main" val="807786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7920880" cy="4801314"/>
          </a:xfrm>
          <a:prstGeom prst="rect">
            <a:avLst/>
          </a:prstGeom>
          <a:noFill/>
        </p:spPr>
        <p:txBody>
          <a:bodyPr wrap="square" rtlCol="0">
            <a:spAutoFit/>
          </a:bodyPr>
          <a:lstStyle/>
          <a:p>
            <a:r>
              <a:rPr lang="ru-RU" dirty="0" err="1"/>
              <a:t>Карвинг</a:t>
            </a:r>
            <a:r>
              <a:rPr lang="ru-RU" dirty="0"/>
              <a:t> (от англ. </a:t>
            </a:r>
            <a:r>
              <a:rPr lang="ru-RU" dirty="0" err="1"/>
              <a:t>carvу</a:t>
            </a:r>
            <a:r>
              <a:rPr lang="ru-RU" dirty="0"/>
              <a:t> — резать, вырезать, гравировать, нарезать; </a:t>
            </a:r>
            <a:r>
              <a:rPr lang="ru-RU" dirty="0" err="1"/>
              <a:t>carving</a:t>
            </a:r>
            <a:r>
              <a:rPr lang="ru-RU" dirty="0"/>
              <a:t> — резьба, резная работа, резной орнамент, высеченная фигура) в кулинарии - это наипростейшая форма скульптуры или гравировки по поверхности изделий из овощей и фруктов, столь недолговечных украшений стола.</a:t>
            </a:r>
          </a:p>
          <a:p>
            <a:endParaRPr lang="ru-RU" dirty="0"/>
          </a:p>
          <a:p>
            <a:r>
              <a:rPr lang="ru-RU" dirty="0"/>
              <a:t>Это искусство возникло много веков назад в Юго-Восточной Азии из-за необходимости украсить домашний, весьма скудный разносолами стол, преимущественно состоящий из овощей.</a:t>
            </a:r>
          </a:p>
          <a:p>
            <a:endParaRPr lang="ru-RU" dirty="0"/>
          </a:p>
          <a:p>
            <a:r>
              <a:rPr lang="ru-RU" dirty="0"/>
              <a:t>Техники китайского и японского </a:t>
            </a:r>
            <a:r>
              <a:rPr lang="ru-RU" dirty="0" err="1"/>
              <a:t>карвинга</a:t>
            </a:r>
            <a:r>
              <a:rPr lang="ru-RU" dirty="0"/>
              <a:t> очень похожи - изображения иероглифов, животных и людей, драконов, надписи с поздравлениями и сцены боя. А в таиландской резьбе присутствует орхидея и другие цветочные композиции.</a:t>
            </a:r>
          </a:p>
          <a:p>
            <a:endParaRPr lang="ru-RU" dirty="0"/>
          </a:p>
          <a:p>
            <a:r>
              <a:rPr lang="ru-RU" dirty="0"/>
              <a:t>Резной орнамент вызвал интерес и у европейских поваров, т.к. сервировка ресторанного стола стала намного привлекательнее!</a:t>
            </a:r>
          </a:p>
        </p:txBody>
      </p:sp>
    </p:spTree>
    <p:extLst>
      <p:ext uri="{BB962C8B-B14F-4D97-AF65-F5344CB8AC3E}">
        <p14:creationId xmlns:p14="http://schemas.microsoft.com/office/powerpoint/2010/main" val="867784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5472608" cy="408925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3529680"/>
            <a:ext cx="4590678" cy="3263555"/>
          </a:xfrm>
          <a:prstGeom prst="rect">
            <a:avLst/>
          </a:prstGeom>
        </p:spPr>
      </p:pic>
    </p:spTree>
    <p:extLst>
      <p:ext uri="{BB962C8B-B14F-4D97-AF65-F5344CB8AC3E}">
        <p14:creationId xmlns:p14="http://schemas.microsoft.com/office/powerpoint/2010/main" val="202670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250330329"/>
              </p:ext>
            </p:extLst>
          </p:nvPr>
        </p:nvGraphicFramePr>
        <p:xfrm>
          <a:off x="539552" y="332657"/>
          <a:ext cx="8064897" cy="5815072"/>
        </p:xfrm>
        <a:graphic>
          <a:graphicData uri="http://schemas.openxmlformats.org/drawingml/2006/table">
            <a:tbl>
              <a:tblPr/>
              <a:tblGrid>
                <a:gridCol w="2688299"/>
                <a:gridCol w="2688299"/>
                <a:gridCol w="2688299"/>
              </a:tblGrid>
              <a:tr h="213363">
                <a:tc>
                  <a:txBody>
                    <a:bodyPr/>
                    <a:lstStyle/>
                    <a:p>
                      <a:r>
                        <a:rPr lang="ru-RU" sz="1100" b="1" u="none" strike="noStrike" dirty="0">
                          <a:solidFill>
                            <a:schemeClr val="bg1"/>
                          </a:solidFill>
                          <a:effectLst/>
                          <a:latin typeface="Times New Roman" pitchFamily="18" charset="0"/>
                          <a:cs typeface="Times New Roman" pitchFamily="18" charset="0"/>
                          <a:hlinkClick r:id="rId2"/>
                        </a:rPr>
                        <a:t>Айрис </a:t>
                      </a:r>
                      <a:r>
                        <a:rPr lang="ru-RU" sz="1100" b="1" u="none" strike="noStrike" dirty="0" err="1" smtClean="0">
                          <a:solidFill>
                            <a:schemeClr val="bg1"/>
                          </a:solidFill>
                          <a:effectLst/>
                          <a:latin typeface="Times New Roman" pitchFamily="18" charset="0"/>
                          <a:cs typeface="Times New Roman" pitchFamily="18" charset="0"/>
                          <a:hlinkClick r:id="rId2"/>
                        </a:rPr>
                        <a:t>фолдинг</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3"/>
                        </a:rPr>
                        <a:t>Гильоширование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w="12700" cmpd="sng">
                      <a:noFill/>
                      <a:prstDash val="solid"/>
                    </a:lnT>
                    <a:lnB>
                      <a:noFill/>
                    </a:lnB>
                    <a:lnTlToBr w="12700" cmpd="sng">
                      <a:noFill/>
                      <a:prstDash val="solid"/>
                    </a:lnTlToBr>
                    <a:lnBlToTr w="12700" cmpd="sng">
                      <a:noFill/>
                      <a:prstDash val="solid"/>
                    </a:lnBlToTr>
                    <a:noFill/>
                  </a:tcPr>
                </a:tc>
                <a:tc>
                  <a:txBody>
                    <a:bodyPr/>
                    <a:lstStyle/>
                    <a:p>
                      <a:r>
                        <a:rPr lang="ru-RU" sz="1100" b="1" u="none" strike="noStrike" dirty="0">
                          <a:solidFill>
                            <a:schemeClr val="bg1"/>
                          </a:solidFill>
                          <a:effectLst/>
                          <a:latin typeface="Times New Roman" pitchFamily="18" charset="0"/>
                          <a:cs typeface="Times New Roman" pitchFamily="18" charset="0"/>
                          <a:hlinkClick r:id="rId4"/>
                        </a:rPr>
                        <a:t>Оригами китайское </a:t>
                      </a:r>
                      <a:r>
                        <a:rPr lang="ru-RU" sz="1100" b="1" u="none" strike="noStrike" dirty="0" smtClean="0">
                          <a:solidFill>
                            <a:schemeClr val="bg1"/>
                          </a:solidFill>
                          <a:effectLst/>
                          <a:latin typeface="Times New Roman" pitchFamily="18" charset="0"/>
                          <a:cs typeface="Times New Roman" pitchFamily="18" charset="0"/>
                          <a:hlinkClick r:id="rId4"/>
                        </a:rPr>
                        <a:t>модульное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w="12700" cmpd="sng">
                      <a:noFill/>
                      <a:prstDash val="solid"/>
                    </a:lnT>
                    <a:lnB>
                      <a:noFill/>
                    </a:lnB>
                    <a:lnTlToBr w="12700" cmpd="sng">
                      <a:noFill/>
                      <a:prstDash val="solid"/>
                    </a:lnTlToBr>
                    <a:lnBlToTr w="12700" cmpd="sng">
                      <a:noFill/>
                      <a:prstDash val="solid"/>
                    </a:lnBlToTr>
                    <a:noFill/>
                  </a:tcPr>
                </a:tc>
              </a:tr>
              <a:tr h="213363">
                <a:tc>
                  <a:txBody>
                    <a:bodyPr/>
                    <a:lstStyle/>
                    <a:p>
                      <a:r>
                        <a:rPr lang="ru-RU" sz="1100" b="1" u="none" strike="noStrike" dirty="0" smtClean="0">
                          <a:solidFill>
                            <a:schemeClr val="bg1"/>
                          </a:solidFill>
                          <a:effectLst/>
                          <a:latin typeface="Times New Roman" pitchFamily="18" charset="0"/>
                          <a:cs typeface="Times New Roman" pitchFamily="18" charset="0"/>
                          <a:hlinkClick r:id="rId5"/>
                        </a:rPr>
                        <a:t>Аппликация</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err="1" smtClean="0">
                          <a:solidFill>
                            <a:schemeClr val="bg1"/>
                          </a:solidFill>
                          <a:effectLst/>
                          <a:latin typeface="Times New Roman" pitchFamily="18" charset="0"/>
                          <a:cs typeface="Times New Roman" pitchFamily="18" charset="0"/>
                          <a:hlinkClick r:id="rId6"/>
                        </a:rPr>
                        <a:t>Гофротрубочки</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a:solidFill>
                            <a:schemeClr val="bg1"/>
                          </a:solidFill>
                          <a:effectLst/>
                          <a:latin typeface="Times New Roman" pitchFamily="18" charset="0"/>
                          <a:cs typeface="Times New Roman" pitchFamily="18" charset="0"/>
                          <a:hlinkClick r:id="rId7"/>
                        </a:rPr>
                        <a:t>Отпечатки </a:t>
                      </a:r>
                      <a:r>
                        <a:rPr lang="ru-RU" sz="1100" b="1" u="none" strike="noStrike" dirty="0" smtClean="0">
                          <a:solidFill>
                            <a:schemeClr val="bg1"/>
                          </a:solidFill>
                          <a:effectLst/>
                          <a:latin typeface="Times New Roman" pitchFamily="18" charset="0"/>
                          <a:cs typeface="Times New Roman" pitchFamily="18" charset="0"/>
                          <a:hlinkClick r:id="rId7"/>
                        </a:rPr>
                        <a:t>ладошек</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386184">
                <a:tc>
                  <a:txBody>
                    <a:bodyPr/>
                    <a:lstStyle/>
                    <a:p>
                      <a:r>
                        <a:rPr lang="ru-RU" sz="1100" b="1" u="none" strike="noStrike" dirty="0">
                          <a:solidFill>
                            <a:schemeClr val="bg1"/>
                          </a:solidFill>
                          <a:effectLst/>
                          <a:latin typeface="Times New Roman" pitchFamily="18" charset="0"/>
                          <a:cs typeface="Times New Roman" pitchFamily="18" charset="0"/>
                          <a:hlinkClick r:id="rId8"/>
                        </a:rPr>
                        <a:t>Аппликация из пластилина (+ </a:t>
                      </a:r>
                      <a:r>
                        <a:rPr lang="ru-RU" sz="1100" b="1" u="none" strike="noStrike" dirty="0" smtClean="0">
                          <a:solidFill>
                            <a:schemeClr val="bg1"/>
                          </a:solidFill>
                          <a:effectLst/>
                          <a:latin typeface="Times New Roman" pitchFamily="18" charset="0"/>
                          <a:cs typeface="Times New Roman" pitchFamily="18" charset="0"/>
                          <a:hlinkClick r:id="rId8"/>
                        </a:rPr>
                        <a:t>обратная)</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9"/>
                        </a:rPr>
                        <a:t>Гравировка</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a:solidFill>
                            <a:schemeClr val="bg1"/>
                          </a:solidFill>
                          <a:effectLst/>
                          <a:latin typeface="Times New Roman" pitchFamily="18" charset="0"/>
                          <a:cs typeface="Times New Roman" pitchFamily="18" charset="0"/>
                          <a:hlinkClick r:id="rId10"/>
                        </a:rPr>
                        <a:t>Отпечатки </a:t>
                      </a:r>
                      <a:r>
                        <a:rPr lang="ru-RU" sz="1100" b="1" u="none" strike="noStrike" dirty="0" smtClean="0">
                          <a:solidFill>
                            <a:schemeClr val="bg1"/>
                          </a:solidFill>
                          <a:effectLst/>
                          <a:latin typeface="Times New Roman" pitchFamily="18" charset="0"/>
                          <a:cs typeface="Times New Roman" pitchFamily="18" charset="0"/>
                          <a:hlinkClick r:id="rId10"/>
                        </a:rPr>
                        <a:t>листьев</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386184">
                <a:tc>
                  <a:txBody>
                    <a:bodyPr/>
                    <a:lstStyle/>
                    <a:p>
                      <a:r>
                        <a:rPr lang="ru-RU" sz="1100" b="1" u="none" strike="noStrike" dirty="0">
                          <a:solidFill>
                            <a:schemeClr val="bg1"/>
                          </a:solidFill>
                          <a:effectLst/>
                          <a:latin typeface="Times New Roman" pitchFamily="18" charset="0"/>
                          <a:cs typeface="Times New Roman" pitchFamily="18" charset="0"/>
                          <a:hlinkClick r:id="rId11"/>
                        </a:rPr>
                        <a:t>Аппликация из скрученных </a:t>
                      </a:r>
                      <a:r>
                        <a:rPr lang="ru-RU" sz="1100" b="1" u="none" strike="noStrike" dirty="0" smtClean="0">
                          <a:solidFill>
                            <a:schemeClr val="bg1"/>
                          </a:solidFill>
                          <a:effectLst/>
                          <a:latin typeface="Times New Roman" pitchFamily="18" charset="0"/>
                          <a:cs typeface="Times New Roman" pitchFamily="18" charset="0"/>
                          <a:hlinkClick r:id="rId11"/>
                        </a:rPr>
                        <a:t>жгутиков</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err="1" smtClean="0">
                          <a:solidFill>
                            <a:schemeClr val="bg1"/>
                          </a:solidFill>
                          <a:effectLst/>
                          <a:latin typeface="Times New Roman" pitchFamily="18" charset="0"/>
                          <a:cs typeface="Times New Roman" pitchFamily="18" charset="0"/>
                          <a:hlinkClick r:id="rId12"/>
                        </a:rPr>
                        <a:t>Граттаж</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13"/>
                        </a:rPr>
                        <a:t>Папье-маше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a:solidFill>
                            <a:schemeClr val="bg1"/>
                          </a:solidFill>
                          <a:effectLst/>
                          <a:latin typeface="Times New Roman" pitchFamily="18" charset="0"/>
                          <a:cs typeface="Times New Roman" pitchFamily="18" charset="0"/>
                          <a:hlinkClick r:id="rId14"/>
                        </a:rPr>
                        <a:t>Аппликация из «</a:t>
                      </a:r>
                      <a:r>
                        <a:rPr lang="ru-RU" sz="1100" b="1" u="none" strike="noStrike" dirty="0" smtClean="0">
                          <a:solidFill>
                            <a:schemeClr val="bg1"/>
                          </a:solidFill>
                          <a:effectLst/>
                          <a:latin typeface="Times New Roman" pitchFamily="18" charset="0"/>
                          <a:cs typeface="Times New Roman" pitchFamily="18" charset="0"/>
                          <a:hlinkClick r:id="rId14"/>
                        </a:rPr>
                        <a:t>ладошек»</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err="1" smtClean="0">
                          <a:solidFill>
                            <a:schemeClr val="bg1"/>
                          </a:solidFill>
                          <a:effectLst/>
                          <a:latin typeface="Times New Roman" pitchFamily="18" charset="0"/>
                          <a:cs typeface="Times New Roman" pitchFamily="18" charset="0"/>
                          <a:hlinkClick r:id="rId15"/>
                        </a:rPr>
                        <a:t>Декупаж</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err="1" smtClean="0">
                          <a:solidFill>
                            <a:schemeClr val="bg1"/>
                          </a:solidFill>
                          <a:effectLst/>
                          <a:latin typeface="Times New Roman" pitchFamily="18" charset="0"/>
                          <a:cs typeface="Times New Roman" pitchFamily="18" charset="0"/>
                          <a:hlinkClick r:id="rId16"/>
                        </a:rPr>
                        <a:t>Пергамано</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a:solidFill>
                            <a:schemeClr val="bg1"/>
                          </a:solidFill>
                          <a:effectLst/>
                          <a:latin typeface="Times New Roman" pitchFamily="18" charset="0"/>
                          <a:cs typeface="Times New Roman" pitchFamily="18" charset="0"/>
                          <a:hlinkClick r:id="rId17"/>
                        </a:rPr>
                        <a:t>Аппликация </a:t>
                      </a:r>
                      <a:r>
                        <a:rPr lang="ru-RU" sz="1100" b="1" u="none" strike="noStrike" dirty="0" smtClean="0">
                          <a:solidFill>
                            <a:schemeClr val="bg1"/>
                          </a:solidFill>
                          <a:effectLst/>
                          <a:latin typeface="Times New Roman" pitchFamily="18" charset="0"/>
                          <a:cs typeface="Times New Roman" pitchFamily="18" charset="0"/>
                          <a:hlinkClick r:id="rId17"/>
                        </a:rPr>
                        <a:t>обрывная</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err="1" smtClean="0">
                          <a:solidFill>
                            <a:schemeClr val="bg1"/>
                          </a:solidFill>
                          <a:effectLst/>
                          <a:latin typeface="Times New Roman" pitchFamily="18" charset="0"/>
                          <a:cs typeface="Times New Roman" pitchFamily="18" charset="0"/>
                          <a:hlinkClick r:id="rId18"/>
                        </a:rPr>
                        <a:t>Изонить</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a:solidFill>
                            <a:schemeClr val="bg1"/>
                          </a:solidFill>
                          <a:effectLst/>
                          <a:latin typeface="Times New Roman" pitchFamily="18" charset="0"/>
                          <a:cs typeface="Times New Roman" pitchFamily="18" charset="0"/>
                          <a:hlinkClick r:id="rId19"/>
                        </a:rPr>
                        <a:t>Печать </a:t>
                      </a:r>
                      <a:r>
                        <a:rPr lang="ru-RU" sz="1100" b="1" u="none" strike="noStrike" dirty="0" smtClean="0">
                          <a:solidFill>
                            <a:schemeClr val="bg1"/>
                          </a:solidFill>
                          <a:effectLst/>
                          <a:latin typeface="Times New Roman" pitchFamily="18" charset="0"/>
                          <a:cs typeface="Times New Roman" pitchFamily="18" charset="0"/>
                          <a:hlinkClick r:id="rId19"/>
                        </a:rPr>
                        <a:t>губкой</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smtClean="0">
                          <a:solidFill>
                            <a:schemeClr val="bg1"/>
                          </a:solidFill>
                          <a:effectLst/>
                          <a:latin typeface="Times New Roman" pitchFamily="18" charset="0"/>
                          <a:cs typeface="Times New Roman" pitchFamily="18" charset="0"/>
                          <a:hlinkClick r:id="rId20"/>
                        </a:rPr>
                        <a:t>Артишок</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err="1" smtClean="0">
                          <a:solidFill>
                            <a:schemeClr val="bg1"/>
                          </a:solidFill>
                          <a:effectLst/>
                          <a:latin typeface="Times New Roman" pitchFamily="18" charset="0"/>
                          <a:cs typeface="Times New Roman" pitchFamily="18" charset="0"/>
                          <a:hlinkClick r:id="rId21"/>
                        </a:rPr>
                        <a:t>Карвинг</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22"/>
                        </a:rPr>
                        <a:t>Плетение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smtClean="0">
                          <a:solidFill>
                            <a:schemeClr val="bg1"/>
                          </a:solidFill>
                          <a:effectLst/>
                          <a:latin typeface="Times New Roman" pitchFamily="18" charset="0"/>
                          <a:cs typeface="Times New Roman" pitchFamily="18" charset="0"/>
                          <a:hlinkClick r:id="rId23"/>
                        </a:rPr>
                        <a:t>Ассамбляж</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24"/>
                        </a:rPr>
                        <a:t>Картонаж</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a:solidFill>
                            <a:schemeClr val="bg1"/>
                          </a:solidFill>
                          <a:effectLst/>
                          <a:latin typeface="Times New Roman" pitchFamily="18" charset="0"/>
                          <a:cs typeface="Times New Roman" pitchFamily="18" charset="0"/>
                          <a:hlinkClick r:id="rId25"/>
                        </a:rPr>
                        <a:t>Плетение на </a:t>
                      </a:r>
                      <a:r>
                        <a:rPr lang="ru-RU" sz="1100" b="1" u="none" strike="noStrike" dirty="0" smtClean="0">
                          <a:solidFill>
                            <a:schemeClr val="bg1"/>
                          </a:solidFill>
                          <a:effectLst/>
                          <a:latin typeface="Times New Roman" pitchFamily="18" charset="0"/>
                          <a:cs typeface="Times New Roman" pitchFamily="18" charset="0"/>
                          <a:hlinkClick r:id="rId25"/>
                        </a:rPr>
                        <a:t>коклюшках</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smtClean="0">
                          <a:solidFill>
                            <a:schemeClr val="bg1"/>
                          </a:solidFill>
                          <a:effectLst/>
                          <a:latin typeface="Times New Roman" pitchFamily="18" charset="0"/>
                          <a:cs typeface="Times New Roman" pitchFamily="18" charset="0"/>
                          <a:hlinkClick r:id="rId26"/>
                        </a:rPr>
                        <a:t>Батик</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err="1" smtClean="0">
                          <a:solidFill>
                            <a:schemeClr val="bg1"/>
                          </a:solidFill>
                          <a:effectLst/>
                          <a:latin typeface="Times New Roman" pitchFamily="18" charset="0"/>
                          <a:cs typeface="Times New Roman" pitchFamily="18" charset="0"/>
                          <a:hlinkClick r:id="rId27"/>
                        </a:rPr>
                        <a:t>Квиллинг</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err="1" smtClean="0">
                          <a:solidFill>
                            <a:schemeClr val="bg1"/>
                          </a:solidFill>
                          <a:effectLst/>
                          <a:latin typeface="Times New Roman" pitchFamily="18" charset="0"/>
                          <a:cs typeface="Times New Roman" pitchFamily="18" charset="0"/>
                          <a:hlinkClick r:id="rId28"/>
                        </a:rPr>
                        <a:t>Пэчворк</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err="1" smtClean="0">
                          <a:solidFill>
                            <a:schemeClr val="bg1"/>
                          </a:solidFill>
                          <a:effectLst/>
                          <a:latin typeface="Times New Roman" pitchFamily="18" charset="0"/>
                          <a:cs typeface="Times New Roman" pitchFamily="18" charset="0"/>
                          <a:hlinkClick r:id="rId29"/>
                        </a:rPr>
                        <a:t>Бисероплетение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err="1" smtClean="0">
                          <a:solidFill>
                            <a:schemeClr val="bg1"/>
                          </a:solidFill>
                          <a:effectLst/>
                          <a:latin typeface="Times New Roman" pitchFamily="18" charset="0"/>
                          <a:cs typeface="Times New Roman" pitchFamily="18" charset="0"/>
                          <a:hlinkClick r:id="rId30"/>
                        </a:rPr>
                        <a:t>Кинусайга</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31"/>
                        </a:rPr>
                        <a:t>Резьба</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err="1" smtClean="0">
                          <a:solidFill>
                            <a:schemeClr val="bg1"/>
                          </a:solidFill>
                          <a:effectLst/>
                          <a:latin typeface="Times New Roman" pitchFamily="18" charset="0"/>
                          <a:cs typeface="Times New Roman" pitchFamily="18" charset="0"/>
                          <a:hlinkClick r:id="rId32"/>
                        </a:rPr>
                        <a:t>Бумагопластика</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err="1">
                          <a:solidFill>
                            <a:schemeClr val="bg1"/>
                          </a:solidFill>
                          <a:effectLst/>
                          <a:latin typeface="Times New Roman" pitchFamily="18" charset="0"/>
                          <a:cs typeface="Times New Roman" pitchFamily="18" charset="0"/>
                          <a:hlinkClick r:id="rId33"/>
                        </a:rPr>
                        <a:t>Киригами</a:t>
                      </a:r>
                      <a:r>
                        <a:rPr lang="ru-RU" sz="1100" b="1" u="none" strike="noStrike" dirty="0">
                          <a:solidFill>
                            <a:schemeClr val="bg1"/>
                          </a:solidFill>
                          <a:effectLst/>
                          <a:latin typeface="Times New Roman" pitchFamily="18" charset="0"/>
                          <a:cs typeface="Times New Roman" pitchFamily="18" charset="0"/>
                          <a:hlinkClick r:id="rId33"/>
                        </a:rPr>
                        <a:t>, </a:t>
                      </a:r>
                      <a:r>
                        <a:rPr lang="en-US" sz="1100" b="1" u="none" strike="noStrike" dirty="0" smtClean="0">
                          <a:solidFill>
                            <a:schemeClr val="bg1"/>
                          </a:solidFill>
                          <a:effectLst/>
                          <a:latin typeface="Times New Roman" pitchFamily="18" charset="0"/>
                          <a:cs typeface="Times New Roman" pitchFamily="18" charset="0"/>
                          <a:hlinkClick r:id="rId33"/>
                        </a:rPr>
                        <a:t>pop-up</a:t>
                      </a:r>
                      <a:endParaRPr lang="en-US"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a:solidFill>
                            <a:schemeClr val="bg1"/>
                          </a:solidFill>
                          <a:effectLst/>
                          <a:latin typeface="Times New Roman" pitchFamily="18" charset="0"/>
                          <a:cs typeface="Times New Roman" pitchFamily="18" charset="0"/>
                          <a:hlinkClick r:id="rId34"/>
                        </a:rPr>
                        <a:t>Рецепт </a:t>
                      </a:r>
                      <a:r>
                        <a:rPr lang="ru-RU" sz="1100" b="1" u="none" strike="noStrike" dirty="0" smtClean="0">
                          <a:solidFill>
                            <a:schemeClr val="bg1"/>
                          </a:solidFill>
                          <a:effectLst/>
                          <a:latin typeface="Times New Roman" pitchFamily="18" charset="0"/>
                          <a:cs typeface="Times New Roman" pitchFamily="18" charset="0"/>
                          <a:hlinkClick r:id="rId34"/>
                        </a:rPr>
                        <a:t>кулинарный</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a:solidFill>
                            <a:schemeClr val="bg1"/>
                          </a:solidFill>
                          <a:effectLst/>
                          <a:latin typeface="Times New Roman" pitchFamily="18" charset="0"/>
                          <a:cs typeface="Times New Roman" pitchFamily="18" charset="0"/>
                          <a:hlinkClick r:id="rId35"/>
                        </a:rPr>
                        <a:t>Бумажный </a:t>
                      </a:r>
                      <a:r>
                        <a:rPr lang="ru-RU" sz="1100" b="1" u="none" strike="noStrike" dirty="0" smtClean="0">
                          <a:solidFill>
                            <a:schemeClr val="bg1"/>
                          </a:solidFill>
                          <a:effectLst/>
                          <a:latin typeface="Times New Roman" pitchFamily="18" charset="0"/>
                          <a:cs typeface="Times New Roman" pitchFamily="18" charset="0"/>
                          <a:hlinkClick r:id="rId35"/>
                        </a:rPr>
                        <a:t>туннель</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a:solidFill>
                            <a:schemeClr val="bg1"/>
                          </a:solidFill>
                          <a:effectLst/>
                          <a:latin typeface="Times New Roman" pitchFamily="18" charset="0"/>
                          <a:cs typeface="Times New Roman" pitchFamily="18" charset="0"/>
                          <a:hlinkClick r:id="rId36"/>
                        </a:rPr>
                        <a:t>Ковка, </a:t>
                      </a:r>
                      <a:r>
                        <a:rPr lang="ru-RU" sz="1100" b="1" u="none" strike="noStrike" dirty="0" smtClean="0">
                          <a:solidFill>
                            <a:schemeClr val="bg1"/>
                          </a:solidFill>
                          <a:effectLst/>
                          <a:latin typeface="Times New Roman" pitchFamily="18" charset="0"/>
                          <a:cs typeface="Times New Roman" pitchFamily="18" charset="0"/>
                          <a:hlinkClick r:id="rId36"/>
                        </a:rPr>
                        <a:t>чеканка</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a:solidFill>
                            <a:schemeClr val="bg1"/>
                          </a:solidFill>
                          <a:effectLst/>
                          <a:latin typeface="Times New Roman" pitchFamily="18" charset="0"/>
                          <a:cs typeface="Times New Roman" pitchFamily="18" charset="0"/>
                          <a:hlinkClick r:id="rId37"/>
                        </a:rPr>
                        <a:t>Рисование и </a:t>
                      </a:r>
                      <a:r>
                        <a:rPr lang="ru-RU" sz="1100" b="1" u="none" strike="noStrike" dirty="0" smtClean="0">
                          <a:solidFill>
                            <a:schemeClr val="bg1"/>
                          </a:solidFill>
                          <a:effectLst/>
                          <a:latin typeface="Times New Roman" pitchFamily="18" charset="0"/>
                          <a:cs typeface="Times New Roman" pitchFamily="18" charset="0"/>
                          <a:hlinkClick r:id="rId37"/>
                        </a:rPr>
                        <a:t>живопись</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a:solidFill>
                            <a:schemeClr val="bg1"/>
                          </a:solidFill>
                          <a:effectLst/>
                          <a:latin typeface="Times New Roman" pitchFamily="18" charset="0"/>
                          <a:cs typeface="Times New Roman" pitchFamily="18" charset="0"/>
                          <a:hlinkClick r:id="rId38"/>
                        </a:rPr>
                        <a:t>Валяние (</a:t>
                      </a:r>
                      <a:r>
                        <a:rPr lang="ru-RU" sz="1100" b="1" u="none" strike="noStrike" dirty="0" err="1" smtClean="0">
                          <a:solidFill>
                            <a:schemeClr val="bg1"/>
                          </a:solidFill>
                          <a:effectLst/>
                          <a:latin typeface="Times New Roman" pitchFamily="18" charset="0"/>
                          <a:cs typeface="Times New Roman" pitchFamily="18" charset="0"/>
                          <a:hlinkClick r:id="rId38"/>
                        </a:rPr>
                        <a:t>фильцевание</a:t>
                      </a:r>
                      <a:r>
                        <a:rPr lang="ru-RU" sz="1100" b="1" u="none" strike="noStrike" dirty="0" smtClean="0">
                          <a:solidFill>
                            <a:schemeClr val="bg1"/>
                          </a:solidFill>
                          <a:effectLst/>
                          <a:latin typeface="Times New Roman" pitchFamily="18" charset="0"/>
                          <a:cs typeface="Times New Roman" pitchFamily="18" charset="0"/>
                          <a:hlinkClick r:id="rId38"/>
                        </a:rPr>
                        <a:t>)</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39"/>
                        </a:rPr>
                        <a:t>Коллаж</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40"/>
                        </a:rPr>
                        <a:t>Роспись</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smtClean="0">
                          <a:solidFill>
                            <a:schemeClr val="bg1"/>
                          </a:solidFill>
                          <a:effectLst/>
                          <a:latin typeface="Times New Roman" pitchFamily="18" charset="0"/>
                          <a:cs typeface="Times New Roman" pitchFamily="18" charset="0"/>
                          <a:hlinkClick r:id="rId41"/>
                        </a:rPr>
                        <a:t>Витраж</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42"/>
                        </a:rPr>
                        <a:t>Кракелюр</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err="1" smtClean="0">
                          <a:solidFill>
                            <a:schemeClr val="bg1"/>
                          </a:solidFill>
                          <a:effectLst/>
                          <a:latin typeface="Times New Roman" pitchFamily="18" charset="0"/>
                          <a:cs typeface="Times New Roman" pitchFamily="18" charset="0"/>
                          <a:hlinkClick r:id="rId43"/>
                        </a:rPr>
                        <a:t>Твистинг</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smtClean="0">
                          <a:solidFill>
                            <a:schemeClr val="bg1"/>
                          </a:solidFill>
                          <a:effectLst/>
                          <a:latin typeface="Times New Roman" pitchFamily="18" charset="0"/>
                          <a:cs typeface="Times New Roman" pitchFamily="18" charset="0"/>
                          <a:hlinkClick r:id="rId44"/>
                        </a:rPr>
                        <a:t>Выдувание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45"/>
                        </a:rPr>
                        <a:t>Лепка</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err="1">
                          <a:solidFill>
                            <a:schemeClr val="bg1"/>
                          </a:solidFill>
                          <a:effectLst/>
                          <a:latin typeface="Times New Roman" pitchFamily="18" charset="0"/>
                          <a:cs typeface="Times New Roman" pitchFamily="18" charset="0"/>
                          <a:hlinkClick r:id="rId46"/>
                        </a:rPr>
                        <a:t>Темари</a:t>
                      </a:r>
                      <a:r>
                        <a:rPr lang="ru-RU" sz="1100" b="1" u="none" strike="noStrike" dirty="0">
                          <a:solidFill>
                            <a:schemeClr val="bg1"/>
                          </a:solidFill>
                          <a:effectLst/>
                          <a:latin typeface="Times New Roman" pitchFamily="18" charset="0"/>
                          <a:cs typeface="Times New Roman" pitchFamily="18" charset="0"/>
                          <a:hlinkClick r:id="rId46"/>
                        </a:rPr>
                        <a:t> </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a:solidFill>
                            <a:schemeClr val="bg1"/>
                          </a:solidFill>
                          <a:effectLst/>
                          <a:latin typeface="Times New Roman" pitchFamily="18" charset="0"/>
                          <a:cs typeface="Times New Roman" pitchFamily="18" charset="0"/>
                          <a:hlinkClick r:id="rId47"/>
                        </a:rPr>
                        <a:t>Выжигание по </a:t>
                      </a:r>
                      <a:r>
                        <a:rPr lang="ru-RU" sz="1100" b="1" u="none" strike="noStrike" dirty="0" smtClean="0">
                          <a:solidFill>
                            <a:schemeClr val="bg1"/>
                          </a:solidFill>
                          <a:effectLst/>
                          <a:latin typeface="Times New Roman" pitchFamily="18" charset="0"/>
                          <a:cs typeface="Times New Roman" pitchFamily="18" charset="0"/>
                          <a:hlinkClick r:id="rId47"/>
                        </a:rPr>
                        <a:t>дереву</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a:solidFill>
                            <a:schemeClr val="bg1"/>
                          </a:solidFill>
                          <a:effectLst/>
                          <a:latin typeface="Times New Roman" pitchFamily="18" charset="0"/>
                          <a:cs typeface="Times New Roman" pitchFamily="18" charset="0"/>
                          <a:hlinkClick r:id="rId48"/>
                        </a:rPr>
                        <a:t>Литературное </a:t>
                      </a:r>
                      <a:r>
                        <a:rPr lang="ru-RU" sz="1100" b="1" u="none" strike="noStrike" dirty="0" smtClean="0">
                          <a:solidFill>
                            <a:schemeClr val="bg1"/>
                          </a:solidFill>
                          <a:effectLst/>
                          <a:latin typeface="Times New Roman" pitchFamily="18" charset="0"/>
                          <a:cs typeface="Times New Roman" pitchFamily="18" charset="0"/>
                          <a:hlinkClick r:id="rId48"/>
                        </a:rPr>
                        <a:t>творчество</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49"/>
                        </a:rPr>
                        <a:t>Тиснение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smtClean="0">
                          <a:solidFill>
                            <a:schemeClr val="bg1"/>
                          </a:solidFill>
                          <a:effectLst/>
                          <a:latin typeface="Times New Roman" pitchFamily="18" charset="0"/>
                          <a:cs typeface="Times New Roman" pitchFamily="18" charset="0"/>
                          <a:hlinkClick r:id="rId50"/>
                        </a:rPr>
                        <a:t>Выпиливание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51"/>
                        </a:rPr>
                        <a:t>Литьё</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a:solidFill>
                            <a:schemeClr val="bg1"/>
                          </a:solidFill>
                          <a:effectLst/>
                          <a:latin typeface="Times New Roman" pitchFamily="18" charset="0"/>
                          <a:cs typeface="Times New Roman" pitchFamily="18" charset="0"/>
                          <a:hlinkClick r:id="rId52"/>
                        </a:rPr>
                        <a:t>Ткачество </a:t>
                      </a:r>
                      <a:r>
                        <a:rPr lang="ru-RU" sz="1100" b="1" u="none" strike="noStrike" dirty="0" smtClean="0">
                          <a:solidFill>
                            <a:schemeClr val="bg1"/>
                          </a:solidFill>
                          <a:effectLst/>
                          <a:latin typeface="Times New Roman" pitchFamily="18" charset="0"/>
                          <a:cs typeface="Times New Roman" pitchFamily="18" charset="0"/>
                          <a:hlinkClick r:id="rId52"/>
                        </a:rPr>
                        <a:t>ручное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smtClean="0">
                          <a:solidFill>
                            <a:schemeClr val="bg1"/>
                          </a:solidFill>
                          <a:effectLst/>
                          <a:latin typeface="Times New Roman" pitchFamily="18" charset="0"/>
                          <a:cs typeface="Times New Roman" pitchFamily="18" charset="0"/>
                          <a:hlinkClick r:id="rId53"/>
                        </a:rPr>
                        <a:t>Вырезание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54"/>
                        </a:rPr>
                        <a:t>Макраме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55"/>
                        </a:rPr>
                        <a:t>Торцевание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348718">
                <a:tc>
                  <a:txBody>
                    <a:bodyPr/>
                    <a:lstStyle/>
                    <a:p>
                      <a:r>
                        <a:rPr lang="ru-RU" sz="1100" b="1" u="none" strike="noStrike" dirty="0" smtClean="0">
                          <a:solidFill>
                            <a:schemeClr val="bg1"/>
                          </a:solidFill>
                          <a:effectLst/>
                          <a:latin typeface="Times New Roman" pitchFamily="18" charset="0"/>
                          <a:cs typeface="Times New Roman" pitchFamily="18" charset="0"/>
                          <a:hlinkClick r:id="rId56"/>
                        </a:rPr>
                        <a:t>Вышивка</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a:solidFill>
                            <a:schemeClr val="bg1"/>
                          </a:solidFill>
                          <a:effectLst/>
                          <a:latin typeface="Times New Roman" pitchFamily="18" charset="0"/>
                          <a:cs typeface="Times New Roman" pitchFamily="18" charset="0"/>
                          <a:hlinkClick r:id="rId57"/>
                        </a:rPr>
                        <a:t>Моделирование, </a:t>
                      </a:r>
                      <a:r>
                        <a:rPr lang="ru-RU" sz="1100" b="1" u="none" strike="noStrike" dirty="0" smtClean="0">
                          <a:solidFill>
                            <a:schemeClr val="bg1"/>
                          </a:solidFill>
                          <a:effectLst/>
                          <a:latin typeface="Times New Roman" pitchFamily="18" charset="0"/>
                          <a:cs typeface="Times New Roman" pitchFamily="18" charset="0"/>
                          <a:hlinkClick r:id="rId57"/>
                        </a:rPr>
                        <a:t>конструирование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a:solidFill>
                            <a:schemeClr val="bg1"/>
                          </a:solidFill>
                          <a:effectLst/>
                          <a:latin typeface="Times New Roman" pitchFamily="18" charset="0"/>
                          <a:cs typeface="Times New Roman" pitchFamily="18" charset="0"/>
                          <a:hlinkClick r:id="rId58"/>
                        </a:rPr>
                        <a:t>Торцевание на </a:t>
                      </a:r>
                      <a:r>
                        <a:rPr lang="ru-RU" sz="1100" b="1" u="none" strike="noStrike" dirty="0" smtClean="0">
                          <a:solidFill>
                            <a:schemeClr val="bg1"/>
                          </a:solidFill>
                          <a:effectLst/>
                          <a:latin typeface="Times New Roman" pitchFamily="18" charset="0"/>
                          <a:cs typeface="Times New Roman" pitchFamily="18" charset="0"/>
                          <a:hlinkClick r:id="rId58"/>
                        </a:rPr>
                        <a:t>пластилине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a:solidFill>
                            <a:schemeClr val="bg1"/>
                          </a:solidFill>
                          <a:effectLst/>
                          <a:latin typeface="Times New Roman" pitchFamily="18" charset="0"/>
                          <a:cs typeface="Times New Roman" pitchFamily="18" charset="0"/>
                          <a:hlinkClick r:id="rId59"/>
                        </a:rPr>
                        <a:t>Вышивка </a:t>
                      </a:r>
                      <a:r>
                        <a:rPr lang="ru-RU" sz="1100" b="1" u="none" strike="noStrike" dirty="0" smtClean="0">
                          <a:solidFill>
                            <a:schemeClr val="bg1"/>
                          </a:solidFill>
                          <a:effectLst/>
                          <a:latin typeface="Times New Roman" pitchFamily="18" charset="0"/>
                          <a:cs typeface="Times New Roman" pitchFamily="18" charset="0"/>
                          <a:hlinkClick r:id="rId59"/>
                        </a:rPr>
                        <a:t>ковровая</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60"/>
                        </a:rPr>
                        <a:t>Мозаика</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err="1" smtClean="0">
                          <a:solidFill>
                            <a:schemeClr val="bg1"/>
                          </a:solidFill>
                          <a:effectLst/>
                          <a:latin typeface="Times New Roman" pitchFamily="18" charset="0"/>
                          <a:cs typeface="Times New Roman" pitchFamily="18" charset="0"/>
                          <a:hlinkClick r:id="rId61"/>
                        </a:rPr>
                        <a:t>Фриволите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a:solidFill>
                            <a:schemeClr val="bg1"/>
                          </a:solidFill>
                          <a:effectLst/>
                          <a:latin typeface="Times New Roman" pitchFamily="18" charset="0"/>
                          <a:cs typeface="Times New Roman" pitchFamily="18" charset="0"/>
                          <a:hlinkClick r:id="rId62"/>
                        </a:rPr>
                        <a:t>Вышивка </a:t>
                      </a:r>
                      <a:r>
                        <a:rPr lang="ru-RU" sz="1100" b="1" u="none" strike="noStrike" dirty="0" smtClean="0">
                          <a:solidFill>
                            <a:schemeClr val="bg1"/>
                          </a:solidFill>
                          <a:effectLst/>
                          <a:latin typeface="Times New Roman" pitchFamily="18" charset="0"/>
                          <a:cs typeface="Times New Roman" pitchFamily="18" charset="0"/>
                          <a:hlinkClick r:id="rId62"/>
                        </a:rPr>
                        <a:t>крестом</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63"/>
                        </a:rPr>
                        <a:t>Монотипия</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err="1">
                          <a:solidFill>
                            <a:schemeClr val="bg1"/>
                          </a:solidFill>
                          <a:effectLst/>
                          <a:latin typeface="Times New Roman" pitchFamily="18" charset="0"/>
                          <a:cs typeface="Times New Roman" pitchFamily="18" charset="0"/>
                          <a:hlinkClick r:id="rId64"/>
                        </a:rPr>
                        <a:t>Цумами</a:t>
                      </a:r>
                      <a:r>
                        <a:rPr lang="ru-RU" sz="1100" b="1" u="none" strike="noStrike" dirty="0">
                          <a:solidFill>
                            <a:schemeClr val="bg1"/>
                          </a:solidFill>
                          <a:effectLst/>
                          <a:latin typeface="Times New Roman" pitchFamily="18" charset="0"/>
                          <a:cs typeface="Times New Roman" pitchFamily="18" charset="0"/>
                          <a:hlinkClick r:id="rId64"/>
                        </a:rPr>
                        <a:t> </a:t>
                      </a:r>
                      <a:r>
                        <a:rPr lang="ru-RU" sz="1100" b="1" u="none" strike="noStrike" dirty="0" err="1" smtClean="0">
                          <a:solidFill>
                            <a:schemeClr val="bg1"/>
                          </a:solidFill>
                          <a:effectLst/>
                          <a:latin typeface="Times New Roman" pitchFamily="18" charset="0"/>
                          <a:cs typeface="Times New Roman" pitchFamily="18" charset="0"/>
                          <a:hlinkClick r:id="rId64"/>
                        </a:rPr>
                        <a:t>Канзаши</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smtClean="0">
                          <a:solidFill>
                            <a:schemeClr val="bg1"/>
                          </a:solidFill>
                          <a:effectLst/>
                          <a:latin typeface="Times New Roman" pitchFamily="18" charset="0"/>
                          <a:cs typeface="Times New Roman" pitchFamily="18" charset="0"/>
                          <a:hlinkClick r:id="rId65"/>
                        </a:rPr>
                        <a:t>Вязание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66"/>
                        </a:rPr>
                        <a:t>Мыловарение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67"/>
                        </a:rPr>
                        <a:t>Шитьё</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a:solidFill>
                            <a:schemeClr val="bg1"/>
                          </a:solidFill>
                          <a:effectLst/>
                          <a:latin typeface="Times New Roman" pitchFamily="18" charset="0"/>
                          <a:cs typeface="Times New Roman" pitchFamily="18" charset="0"/>
                          <a:hlinkClick r:id="rId68"/>
                        </a:rPr>
                        <a:t>Вязание </a:t>
                      </a:r>
                      <a:r>
                        <a:rPr lang="ru-RU" sz="1100" b="1" u="none" strike="noStrike" dirty="0" smtClean="0">
                          <a:solidFill>
                            <a:schemeClr val="bg1"/>
                          </a:solidFill>
                          <a:effectLst/>
                          <a:latin typeface="Times New Roman" pitchFamily="18" charset="0"/>
                          <a:cs typeface="Times New Roman" pitchFamily="18" charset="0"/>
                          <a:hlinkClick r:id="rId68"/>
                        </a:rPr>
                        <a:t>крючком</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err="1" smtClean="0">
                          <a:solidFill>
                            <a:schemeClr val="bg1"/>
                          </a:solidFill>
                          <a:effectLst/>
                          <a:latin typeface="Times New Roman" pitchFamily="18" charset="0"/>
                          <a:cs typeface="Times New Roman" pitchFamily="18" charset="0"/>
                          <a:hlinkClick r:id="rId69"/>
                        </a:rPr>
                        <a:t>Насыпание</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70"/>
                        </a:rPr>
                        <a:t>Штамповка</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a:solidFill>
                            <a:schemeClr val="bg1"/>
                          </a:solidFill>
                          <a:effectLst/>
                          <a:latin typeface="Times New Roman" pitchFamily="18" charset="0"/>
                          <a:cs typeface="Times New Roman" pitchFamily="18" charset="0"/>
                          <a:hlinkClick r:id="rId71"/>
                        </a:rPr>
                        <a:t>Вязание </a:t>
                      </a:r>
                      <a:r>
                        <a:rPr lang="ru-RU" sz="1100" b="1" u="none" strike="noStrike" dirty="0" smtClean="0">
                          <a:solidFill>
                            <a:schemeClr val="bg1"/>
                          </a:solidFill>
                          <a:effectLst/>
                          <a:latin typeface="Times New Roman" pitchFamily="18" charset="0"/>
                          <a:cs typeface="Times New Roman" pitchFamily="18" charset="0"/>
                          <a:hlinkClick r:id="rId71"/>
                        </a:rPr>
                        <a:t>спицами</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72"/>
                        </a:rPr>
                        <a:t>Оригами</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smtClean="0">
                          <a:solidFill>
                            <a:schemeClr val="bg1"/>
                          </a:solidFill>
                          <a:effectLst/>
                          <a:latin typeface="Times New Roman" pitchFamily="18" charset="0"/>
                          <a:cs typeface="Times New Roman" pitchFamily="18" charset="0"/>
                          <a:hlinkClick r:id="rId73"/>
                        </a:rPr>
                        <a:t>Энкаустика</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r>
              <a:tr h="213363">
                <a:tc>
                  <a:txBody>
                    <a:bodyPr/>
                    <a:lstStyle/>
                    <a:p>
                      <a:r>
                        <a:rPr lang="ru-RU" sz="1100" b="1" u="none" strike="noStrike" dirty="0" err="1" smtClean="0">
                          <a:solidFill>
                            <a:schemeClr val="bg1"/>
                          </a:solidFill>
                          <a:effectLst/>
                          <a:latin typeface="Times New Roman" pitchFamily="18" charset="0"/>
                          <a:cs typeface="Times New Roman" pitchFamily="18" charset="0"/>
                          <a:hlinkClick r:id="rId74"/>
                        </a:rPr>
                        <a:t>Ганутель</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r>
                        <a:rPr lang="ru-RU" sz="1100" b="1" u="none" strike="noStrike" dirty="0">
                          <a:solidFill>
                            <a:schemeClr val="bg1"/>
                          </a:solidFill>
                          <a:effectLst/>
                          <a:latin typeface="Times New Roman" pitchFamily="18" charset="0"/>
                          <a:cs typeface="Times New Roman" pitchFamily="18" charset="0"/>
                          <a:hlinkClick r:id="rId75"/>
                        </a:rPr>
                        <a:t>Оригами из </a:t>
                      </a:r>
                      <a:r>
                        <a:rPr lang="ru-RU" sz="1100" b="1" u="none" strike="noStrike" dirty="0" smtClean="0">
                          <a:solidFill>
                            <a:schemeClr val="bg1"/>
                          </a:solidFill>
                          <a:effectLst/>
                          <a:latin typeface="Times New Roman" pitchFamily="18" charset="0"/>
                          <a:cs typeface="Times New Roman" pitchFamily="18" charset="0"/>
                          <a:hlinkClick r:id="rId75"/>
                        </a:rPr>
                        <a:t>кругов</a:t>
                      </a:r>
                      <a:endParaRPr lang="ru-RU" sz="1100" dirty="0">
                        <a:solidFill>
                          <a:schemeClr val="bg1"/>
                        </a:solidFill>
                        <a:effectLst/>
                        <a:latin typeface="Times New Roman" pitchFamily="18" charset="0"/>
                        <a:cs typeface="Times New Roman" pitchFamily="18" charset="0"/>
                      </a:endParaRPr>
                    </a:p>
                  </a:txBody>
                  <a:tcPr marL="40966" marR="39328" marT="19664" marB="19664" anchor="ctr">
                    <a:lnL>
                      <a:noFill/>
                    </a:lnL>
                    <a:lnR>
                      <a:noFill/>
                    </a:lnR>
                    <a:lnT>
                      <a:noFill/>
                    </a:lnT>
                    <a:lnB>
                      <a:noFill/>
                    </a:lnB>
                    <a:lnTlToBr w="12700" cmpd="sng">
                      <a:noFill/>
                      <a:prstDash val="solid"/>
                    </a:lnTlToBr>
                    <a:lnBlToTr w="12700" cmpd="sng">
                      <a:noFill/>
                      <a:prstDash val="solid"/>
                    </a:lnBlToTr>
                    <a:noFill/>
                  </a:tcPr>
                </a:tc>
                <a:tc>
                  <a:txBody>
                    <a:bodyPr/>
                    <a:lstStyle/>
                    <a:p>
                      <a:endParaRPr lang="ru-RU" sz="1100" dirty="0">
                        <a:solidFill>
                          <a:schemeClr val="bg1"/>
                        </a:solidFill>
                        <a:latin typeface="Times New Roman" pitchFamily="18" charset="0"/>
                        <a:cs typeface="Times New Roman" pitchFamily="18" charset="0"/>
                      </a:endParaRPr>
                    </a:p>
                  </a:txBody>
                  <a:tcPr marL="39328" marR="39328" marT="19664" marB="19664">
                    <a:lnL>
                      <a:noFill/>
                    </a:lnL>
                    <a:lnR w="12700" cmpd="sng">
                      <a:noFill/>
                      <a:prstDash val="solid"/>
                    </a:lnR>
                    <a:lnT>
                      <a:noFill/>
                    </a:lnT>
                    <a:lnB w="12700" cmpd="sng">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05091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770063" y="148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8" name="TextBox 7"/>
          <p:cNvSpPr txBox="1"/>
          <p:nvPr/>
        </p:nvSpPr>
        <p:spPr>
          <a:xfrm>
            <a:off x="395536" y="476672"/>
            <a:ext cx="7776864" cy="2954655"/>
          </a:xfrm>
          <a:prstGeom prst="rect">
            <a:avLst/>
          </a:prstGeom>
          <a:noFill/>
        </p:spPr>
        <p:txBody>
          <a:bodyPr wrap="square" rtlCol="0">
            <a:spAutoFit/>
          </a:bodyPr>
          <a:lstStyle/>
          <a:p>
            <a:r>
              <a:rPr lang="ru-RU" sz="6000" dirty="0">
                <a:latin typeface="Acquest Script" pitchFamily="2" charset="0"/>
              </a:rPr>
              <a:t>Айрис </a:t>
            </a:r>
            <a:r>
              <a:rPr lang="ru-RU" sz="6000" dirty="0" err="1" smtClean="0">
                <a:latin typeface="Acquest Script" pitchFamily="2" charset="0"/>
              </a:rPr>
              <a:t>фолдинг</a:t>
            </a:r>
            <a:endParaRPr lang="ru-RU" sz="6000" dirty="0" smtClean="0">
              <a:latin typeface="Acquest Script" pitchFamily="2" charset="0"/>
            </a:endParaRPr>
          </a:p>
          <a:p>
            <a:endParaRPr lang="ru-RU" dirty="0">
              <a:latin typeface="Acquest Script" pitchFamily="2" charset="0"/>
            </a:endParaRPr>
          </a:p>
          <a:p>
            <a:r>
              <a:rPr lang="ru-RU" dirty="0"/>
              <a:t>Айрис </a:t>
            </a:r>
            <a:r>
              <a:rPr lang="ru-RU" dirty="0" err="1"/>
              <a:t>Фолдинг</a:t>
            </a:r>
            <a:r>
              <a:rPr lang="ru-RU" dirty="0"/>
              <a:t> Страна </a:t>
            </a:r>
            <a:r>
              <a:rPr lang="ru-RU" dirty="0" err="1"/>
              <a:t>МастеровТехника</a:t>
            </a:r>
            <a:r>
              <a:rPr lang="ru-RU" dirty="0"/>
              <a:t> </a:t>
            </a:r>
            <a:r>
              <a:rPr lang="ru-RU" dirty="0" err="1"/>
              <a:t>айрис-фолдинг</a:t>
            </a:r>
            <a:r>
              <a:rPr lang="ru-RU" dirty="0"/>
              <a:t> появилась в Голландии. «Радужное складывание» только кажется сложным, на самом деле, эта техника требует внимания и аккуратности, но при этом позволяет без труда делать эффектные открытки или украшать странички памятного альбома (</a:t>
            </a:r>
            <a:r>
              <a:rPr lang="ru-RU" dirty="0" err="1"/>
              <a:t>скрапбукинг</a:t>
            </a:r>
            <a:r>
              <a:rPr lang="ru-RU" dirty="0"/>
              <a:t>) интересными декоративными элементами.</a:t>
            </a:r>
          </a:p>
        </p:txBody>
      </p:sp>
    </p:spTree>
    <p:extLst>
      <p:ext uri="{BB962C8B-B14F-4D97-AF65-F5344CB8AC3E}">
        <p14:creationId xmlns:p14="http://schemas.microsoft.com/office/powerpoint/2010/main" val="3311102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982268"/>
            <a:ext cx="5067300" cy="46101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667" y="1844824"/>
            <a:ext cx="3478112" cy="4884989"/>
          </a:xfrm>
          <a:prstGeom prst="rect">
            <a:avLst/>
          </a:prstGeom>
        </p:spPr>
      </p:pic>
      <p:sp>
        <p:nvSpPr>
          <p:cNvPr id="6" name="TextBox 5"/>
          <p:cNvSpPr txBox="1"/>
          <p:nvPr/>
        </p:nvSpPr>
        <p:spPr>
          <a:xfrm>
            <a:off x="323528" y="332656"/>
            <a:ext cx="7704856" cy="923330"/>
          </a:xfrm>
          <a:prstGeom prst="rect">
            <a:avLst/>
          </a:prstGeom>
          <a:noFill/>
        </p:spPr>
        <p:txBody>
          <a:bodyPr wrap="square" rtlCol="0">
            <a:spAutoFit/>
          </a:bodyPr>
          <a:lstStyle/>
          <a:p>
            <a:r>
              <a:rPr lang="ru-RU" sz="5400" dirty="0" smtClean="0">
                <a:latin typeface="Acquest Script" pitchFamily="2" charset="0"/>
              </a:rPr>
              <a:t>Работы в технике </a:t>
            </a:r>
            <a:r>
              <a:rPr lang="ru-RU" sz="5400" dirty="0" err="1" smtClean="0">
                <a:latin typeface="Acquest Script" pitchFamily="2" charset="0"/>
              </a:rPr>
              <a:t>айрис</a:t>
            </a:r>
            <a:r>
              <a:rPr lang="ru-RU" sz="5400" dirty="0" smtClean="0">
                <a:latin typeface="Acquest Script" pitchFamily="2" charset="0"/>
              </a:rPr>
              <a:t> </a:t>
            </a:r>
            <a:r>
              <a:rPr lang="ru-RU" sz="5400" dirty="0" err="1" smtClean="0">
                <a:latin typeface="Acquest Script" pitchFamily="2" charset="0"/>
              </a:rPr>
              <a:t>фолдинг</a:t>
            </a:r>
            <a:endParaRPr lang="ru-RU" sz="5400" dirty="0">
              <a:latin typeface="Acquest Script" pitchFamily="2" charset="0"/>
            </a:endParaRPr>
          </a:p>
        </p:txBody>
      </p:sp>
    </p:spTree>
    <p:extLst>
      <p:ext uri="{BB962C8B-B14F-4D97-AF65-F5344CB8AC3E}">
        <p14:creationId xmlns:p14="http://schemas.microsoft.com/office/powerpoint/2010/main" val="24499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8424936" cy="4247317"/>
          </a:xfrm>
          <a:prstGeom prst="rect">
            <a:avLst/>
          </a:prstGeom>
          <a:noFill/>
        </p:spPr>
        <p:txBody>
          <a:bodyPr wrap="square" rtlCol="0">
            <a:spAutoFit/>
          </a:bodyPr>
          <a:lstStyle/>
          <a:p>
            <a:r>
              <a:rPr lang="ru-RU" sz="5400" b="1" i="1" dirty="0" err="1" smtClean="0">
                <a:latin typeface="Boyarsky" pitchFamily="33" charset="0"/>
              </a:rPr>
              <a:t>Пэчворк</a:t>
            </a:r>
            <a:endParaRPr lang="ru-RU" sz="5400" b="1" i="1" dirty="0" smtClean="0">
              <a:latin typeface="Boyarsky" pitchFamily="33" charset="0"/>
            </a:endParaRPr>
          </a:p>
          <a:p>
            <a:endParaRPr lang="ru-RU" sz="5400" dirty="0" smtClean="0">
              <a:latin typeface="Boyarsky" pitchFamily="33" charset="0"/>
            </a:endParaRPr>
          </a:p>
          <a:p>
            <a:r>
              <a:rPr lang="ru-RU" dirty="0" err="1" smtClean="0"/>
              <a:t>Квилт</a:t>
            </a:r>
            <a:r>
              <a:rPr lang="ru-RU" dirty="0"/>
              <a:t>, </a:t>
            </a:r>
            <a:r>
              <a:rPr lang="ru-RU" dirty="0" err="1"/>
              <a:t>Квилтинг</a:t>
            </a:r>
            <a:r>
              <a:rPr lang="ru-RU" dirty="0"/>
              <a:t> или Лоскутное шитьё - это народное декоративно-прикладное искусство, с многовековыми традициями и стилистическими особенностями. Это техника, использующая кусочки разноцветных тканей или вязанных элементов геометрических форм для соединения в покрывале, блузке или сумке</a:t>
            </a:r>
            <a:r>
              <a:rPr lang="ru-RU" dirty="0" smtClean="0"/>
              <a:t>.</a:t>
            </a:r>
          </a:p>
          <a:p>
            <a:endParaRPr lang="ru-RU" dirty="0"/>
          </a:p>
          <a:p>
            <a:r>
              <a:rPr lang="ru-RU" dirty="0"/>
              <a:t>Такие изделия по прежнему популярны, они дарят уют и тепло нашему дому, так как несмотря на технические новинки, облегчающие труд мастерицы, они сделаны с душевной теплотой и подарены от всего сердца!</a:t>
            </a:r>
          </a:p>
        </p:txBody>
      </p:sp>
    </p:spTree>
    <p:extLst>
      <p:ext uri="{BB962C8B-B14F-4D97-AF65-F5344CB8AC3E}">
        <p14:creationId xmlns:p14="http://schemas.microsoft.com/office/powerpoint/2010/main" val="1268087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19" y="2599934"/>
            <a:ext cx="6192689" cy="410832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
            <a:ext cx="4598351" cy="3920094"/>
          </a:xfrm>
          <a:prstGeom prst="rect">
            <a:avLst/>
          </a:prstGeom>
        </p:spPr>
      </p:pic>
      <p:sp>
        <p:nvSpPr>
          <p:cNvPr id="6" name="TextBox 5"/>
          <p:cNvSpPr txBox="1"/>
          <p:nvPr/>
        </p:nvSpPr>
        <p:spPr>
          <a:xfrm>
            <a:off x="251519" y="188640"/>
            <a:ext cx="3456385" cy="1938992"/>
          </a:xfrm>
          <a:prstGeom prst="rect">
            <a:avLst/>
          </a:prstGeom>
          <a:noFill/>
        </p:spPr>
        <p:txBody>
          <a:bodyPr wrap="square" rtlCol="0">
            <a:spAutoFit/>
          </a:bodyPr>
          <a:lstStyle/>
          <a:p>
            <a:pPr algn="ctr"/>
            <a:r>
              <a:rPr lang="ru-RU" sz="4000" dirty="0" smtClean="0">
                <a:latin typeface="Boyarsky" pitchFamily="33" charset="0"/>
              </a:rPr>
              <a:t>Работы в технике </a:t>
            </a:r>
            <a:r>
              <a:rPr lang="ru-RU" sz="4000" dirty="0" err="1" smtClean="0">
                <a:latin typeface="Boyarsky" pitchFamily="33" charset="0"/>
              </a:rPr>
              <a:t>пэчворк</a:t>
            </a:r>
            <a:endParaRPr lang="ru-RU" sz="4000" dirty="0">
              <a:latin typeface="Boyarsky" pitchFamily="33" charset="0"/>
            </a:endParaRPr>
          </a:p>
        </p:txBody>
      </p:sp>
    </p:spTree>
    <p:extLst>
      <p:ext uri="{BB962C8B-B14F-4D97-AF65-F5344CB8AC3E}">
        <p14:creationId xmlns:p14="http://schemas.microsoft.com/office/powerpoint/2010/main" val="132116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60648"/>
            <a:ext cx="7992888" cy="5632311"/>
          </a:xfrm>
          <a:prstGeom prst="rect">
            <a:avLst/>
          </a:prstGeom>
          <a:noFill/>
        </p:spPr>
        <p:txBody>
          <a:bodyPr wrap="square" rtlCol="0">
            <a:spAutoFit/>
          </a:bodyPr>
          <a:lstStyle/>
          <a:p>
            <a:r>
              <a:rPr lang="ru-RU" b="1" i="1" u="sng" dirty="0" smtClean="0"/>
              <a:t>Артишок</a:t>
            </a:r>
          </a:p>
          <a:p>
            <a:endParaRPr lang="ru-RU" b="1" i="1" u="sng" dirty="0"/>
          </a:p>
          <a:p>
            <a:r>
              <a:rPr lang="ru-RU" dirty="0"/>
              <a:t>Эта разновидность </a:t>
            </a:r>
            <a:r>
              <a:rPr lang="ru-RU" dirty="0" err="1"/>
              <a:t>печворка</a:t>
            </a:r>
            <a:r>
              <a:rPr lang="ru-RU" dirty="0"/>
              <a:t> получила своё название из-за сходства с плодами артишока. У этой техники есть и другие названия — «зубчики», «уголки», «чешуйки», «перья»…</a:t>
            </a:r>
          </a:p>
          <a:p>
            <a:endParaRPr lang="ru-RU" dirty="0"/>
          </a:p>
          <a:p>
            <a:r>
              <a:rPr lang="ru-RU" dirty="0"/>
              <a:t>По большому счёту все сводится к складыванию вырезанных деталей и пришиванию их на основу в определенной последовательности. Или же, используя бумагу, составлять (наклеивая) различные панно округлой (или многогранной формы) на плоскости или в объёме.</a:t>
            </a:r>
          </a:p>
          <a:p>
            <a:endParaRPr lang="ru-RU" dirty="0"/>
          </a:p>
          <a:p>
            <a:r>
              <a:rPr lang="ru-RU" dirty="0"/>
              <a:t>Нашивать можно двумя способами: острие заготовок направлять к центру основной детали, либо к ее краям. Это если шить плоское изделие. У изделий объемного характера — острием к более узкой части. Складываемые детали не обязательно вырезаются в форме квадратиков. Это могут быть и прямоугольники, и круги. В любом случае мы встречаемся со складыванием вырезанных заготовок, следовательно, можно утверждать, что эти лоскутные техники принадлежат к семейству лоскутного оригами, а так как они создают объем, то, следовательно, и к «3d» технике.</a:t>
            </a:r>
          </a:p>
        </p:txBody>
      </p:sp>
    </p:spTree>
    <p:extLst>
      <p:ext uri="{BB962C8B-B14F-4D97-AF65-F5344CB8AC3E}">
        <p14:creationId xmlns:p14="http://schemas.microsoft.com/office/powerpoint/2010/main" val="157424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4624"/>
            <a:ext cx="4476750" cy="363855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60648"/>
            <a:ext cx="4286250" cy="216217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3356992"/>
            <a:ext cx="4968552" cy="3314956"/>
          </a:xfrm>
          <a:prstGeom prst="rect">
            <a:avLst/>
          </a:prstGeom>
        </p:spPr>
      </p:pic>
    </p:spTree>
    <p:extLst>
      <p:ext uri="{BB962C8B-B14F-4D97-AF65-F5344CB8AC3E}">
        <p14:creationId xmlns:p14="http://schemas.microsoft.com/office/powerpoint/2010/main" val="2794344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67</TotalTime>
  <Words>1657</Words>
  <Application>Microsoft Office PowerPoint</Application>
  <PresentationFormat>Экран (4:3)</PresentationFormat>
  <Paragraphs>140</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Эркер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Дом</dc:creator>
  <cp:lastModifiedBy>МАРИЯ</cp:lastModifiedBy>
  <cp:revision>9</cp:revision>
  <cp:lastPrinted>2015-09-15T10:42:39Z</cp:lastPrinted>
  <dcterms:created xsi:type="dcterms:W3CDTF">2015-05-13T06:12:32Z</dcterms:created>
  <dcterms:modified xsi:type="dcterms:W3CDTF">2015-09-17T16:41:13Z</dcterms:modified>
</cp:coreProperties>
</file>