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5" r:id="rId6"/>
    <p:sldId id="262" r:id="rId7"/>
    <p:sldId id="266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9277F-4109-44E6-8A70-7F444CF69E0F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F5FC9-0C09-43CF-9BC9-16C444FA4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BED1CA-077D-4EFC-A0EF-5F4D2C0703EF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mons.wikimedia.org/wiki/File:P.F._Sokolov_007.jpg?uselang=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6%D1%83%D0%BA%D0%BE%D0%B2%D1%81%D0%BA%D0%B8%D0%B9,_%D0%92%D0%B0%D1%81%D0%B8%D0%BB%D0%B8%D0%B9_%D0%90%D0%BD%D0%B4%D1%80%D0%B5%D0%B5%D0%B2%D0%B8%D1%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76" y="285728"/>
            <a:ext cx="3757392" cy="3115840"/>
          </a:xfrm>
        </p:spPr>
        <p:txBody>
          <a:bodyPr/>
          <a:lstStyle/>
          <a:p>
            <a:pPr lvl="0" algn="l"/>
            <a:r>
              <a:rPr lang="ru-RU" sz="3200" i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3200" i="1" dirty="0" smtClean="0">
                <a:latin typeface="Batang" pitchFamily="18" charset="-127"/>
                <a:ea typeface="Batang" pitchFamily="18" charset="-127"/>
              </a:rPr>
            </a:br>
            <a:r>
              <a:rPr lang="ru-RU" sz="3200" i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3200" i="1" dirty="0" smtClean="0">
                <a:latin typeface="Batang" pitchFamily="18" charset="-127"/>
                <a:ea typeface="Batang" pitchFamily="18" charset="-127"/>
              </a:rPr>
            </a:b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</a:rPr>
              <a:t>ПЕТР</a:t>
            </a:r>
            <a:b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</a:rPr>
            </a:b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</a:rPr>
              <a:t>Андреевич</a:t>
            </a:r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</a:rPr>
              <a:t/>
            </a:r>
            <a:b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</a:rPr>
            </a:br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</a:rPr>
              <a:t>Вяземский</a:t>
            </a:r>
            <a:r>
              <a:rPr lang="ru-RU" sz="3600" i="1" dirty="0" smtClean="0">
                <a:solidFill>
                  <a:srgbClr val="002060"/>
                </a:solidFill>
                <a:latin typeface="+mn-lt"/>
                <a:ea typeface="Batang" pitchFamily="18" charset="-127"/>
              </a:rPr>
              <a:t/>
            </a:r>
            <a:br>
              <a:rPr lang="ru-RU" sz="3600" i="1" dirty="0" smtClean="0">
                <a:solidFill>
                  <a:srgbClr val="002060"/>
                </a:solidFill>
                <a:latin typeface="+mn-lt"/>
                <a:ea typeface="Batang" pitchFamily="18" charset="-127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FFFFFF"/>
                </a:solidFill>
              </a:rPr>
              <a:t>Слово о писателе</a:t>
            </a:r>
            <a:r>
              <a:rPr lang="ru-RU" sz="4400" b="0" cap="none" dirty="0" smtClean="0">
                <a:ln>
                  <a:noFill/>
                </a:ln>
                <a:solidFill>
                  <a:srgbClr val="FFFFFF"/>
                </a:solidFill>
              </a:rPr>
              <a:t/>
            </a:r>
            <a:br>
              <a:rPr lang="ru-RU" sz="4400" b="0" cap="none" dirty="0" smtClean="0">
                <a:ln>
                  <a:noFill/>
                </a:ln>
                <a:solidFill>
                  <a:srgbClr val="FFFFFF"/>
                </a:solidFill>
              </a:rPr>
            </a:b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06842" y="3143248"/>
            <a:ext cx="5114778" cy="165026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 descr="P.F. Sokolov 00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500042"/>
            <a:ext cx="307183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71736" y="4000504"/>
            <a:ext cx="5929354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</a:rPr>
              <a:t>“Судьба свои дары явить желала в нем, 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</a:rPr>
              <a:t> В счастливом баловне  соединив ошибкой 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</a:rPr>
              <a:t>  Богатство, знатный род с возвышенным умом 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</a:rPr>
              <a:t>  И простодушие с  язвительной улыбкой… 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Составьте Рассказ-предположение </a:t>
            </a:r>
            <a:br>
              <a:rPr lang="ru-RU" sz="2000" dirty="0" smtClean="0"/>
            </a:br>
            <a:r>
              <a:rPr lang="ru-RU" sz="2000" dirty="0" smtClean="0"/>
              <a:t>по ключевым словам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/>
              <a:t>древний княжеский род</a:t>
            </a:r>
          </a:p>
          <a:p>
            <a:pPr algn="ctr">
              <a:buNone/>
            </a:pPr>
            <a:r>
              <a:rPr lang="ru-RU" sz="2000" dirty="0" smtClean="0"/>
              <a:t>домашнее образование</a:t>
            </a:r>
          </a:p>
          <a:p>
            <a:pPr algn="ctr">
              <a:buNone/>
            </a:pPr>
            <a:r>
              <a:rPr lang="ru-RU" sz="2000" dirty="0" smtClean="0"/>
              <a:t>пансион при педагогическом училище</a:t>
            </a:r>
          </a:p>
          <a:p>
            <a:pPr algn="ctr">
              <a:buNone/>
            </a:pPr>
            <a:r>
              <a:rPr lang="ru-RU" sz="2000" dirty="0" smtClean="0"/>
              <a:t>Межевая канцелярия, юнкер</a:t>
            </a:r>
          </a:p>
          <a:p>
            <a:pPr algn="ctr">
              <a:buNone/>
            </a:pPr>
            <a:r>
              <a:rPr lang="ru-RU" sz="2000" dirty="0" smtClean="0"/>
              <a:t>«</a:t>
            </a:r>
            <a:r>
              <a:rPr lang="ru-RU" sz="2000" dirty="0" err="1" smtClean="0"/>
              <a:t>Эльмира</a:t>
            </a:r>
            <a:r>
              <a:rPr lang="ru-RU" sz="2000" dirty="0" smtClean="0"/>
              <a:t> и </a:t>
            </a:r>
            <a:r>
              <a:rPr lang="ru-RU" sz="2000" dirty="0" err="1" smtClean="0"/>
              <a:t>Фанор</a:t>
            </a:r>
            <a:r>
              <a:rPr lang="ru-RU" sz="2000" dirty="0" smtClean="0"/>
              <a:t>»</a:t>
            </a:r>
          </a:p>
          <a:p>
            <a:pPr algn="ctr">
              <a:buNone/>
            </a:pPr>
            <a:r>
              <a:rPr lang="ru-RU" sz="2000" dirty="0" smtClean="0"/>
              <a:t>Державин, Дмитриев, Жуковский</a:t>
            </a:r>
          </a:p>
          <a:p>
            <a:pPr algn="ctr">
              <a:buNone/>
            </a:pPr>
            <a:r>
              <a:rPr lang="ru-RU" sz="2000" dirty="0" smtClean="0"/>
              <a:t>«Арзамас»</a:t>
            </a:r>
          </a:p>
          <a:p>
            <a:pPr algn="ctr">
              <a:buNone/>
            </a:pPr>
            <a:r>
              <a:rPr lang="ru-RU" sz="2000" dirty="0" smtClean="0"/>
              <a:t>Александр </a:t>
            </a:r>
            <a:r>
              <a:rPr lang="en-US" sz="2000" dirty="0" smtClean="0"/>
              <a:t>I</a:t>
            </a:r>
            <a:r>
              <a:rPr lang="ru-RU" sz="2000" dirty="0" smtClean="0"/>
              <a:t>, опала</a:t>
            </a:r>
          </a:p>
          <a:p>
            <a:pPr algn="ctr">
              <a:buNone/>
            </a:pPr>
            <a:r>
              <a:rPr lang="ru-RU" sz="2000" dirty="0" smtClean="0"/>
              <a:t>журнал «Московский телеграф»</a:t>
            </a:r>
          </a:p>
          <a:p>
            <a:pPr algn="ctr">
              <a:buNone/>
            </a:pPr>
            <a:r>
              <a:rPr lang="ru-RU" sz="2000" dirty="0" smtClean="0"/>
              <a:t>1820-е годы, Пушкин</a:t>
            </a:r>
          </a:p>
          <a:p>
            <a:pPr algn="ctr">
              <a:buNone/>
            </a:pPr>
            <a:r>
              <a:rPr lang="ru-RU" sz="2000" dirty="0" smtClean="0"/>
              <a:t>полоса трагедий</a:t>
            </a:r>
          </a:p>
          <a:p>
            <a:pPr algn="ctr">
              <a:buNone/>
            </a:pPr>
            <a:r>
              <a:rPr lang="ru-RU" sz="2000" dirty="0" smtClean="0"/>
              <a:t>нервная болезнь, Европа</a:t>
            </a:r>
          </a:p>
          <a:p>
            <a:pPr algn="ctr">
              <a:buNone/>
            </a:pPr>
            <a:r>
              <a:rPr lang="ru-RU" sz="2000" dirty="0" smtClean="0"/>
              <a:t>«В дороге и дома», скромный успех</a:t>
            </a:r>
          </a:p>
          <a:p>
            <a:pPr algn="ctr">
              <a:buNone/>
            </a:pPr>
            <a:r>
              <a:rPr lang="ru-RU" sz="2000" dirty="0" smtClean="0"/>
              <a:t>1878 г. Баден-Баден</a:t>
            </a:r>
          </a:p>
          <a:p>
            <a:pPr algn="ctr">
              <a:buNone/>
            </a:pPr>
            <a:r>
              <a:rPr lang="ru-RU" sz="2000" dirty="0" smtClean="0"/>
              <a:t>мощное влияние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1" descr="view_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15074" y="4071942"/>
            <a:ext cx="1746233" cy="244633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0344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Система маркировки текста - </a:t>
            </a:r>
            <a:r>
              <a:rPr lang="ru-RU" sz="3100" dirty="0" err="1" smtClean="0">
                <a:solidFill>
                  <a:schemeClr val="hlink"/>
                </a:solidFill>
              </a:rPr>
              <a:t>инсерт</a:t>
            </a:r>
            <a:r>
              <a:rPr lang="ru-RU" dirty="0" smtClean="0">
                <a:solidFill>
                  <a:schemeClr val="hlink"/>
                </a:solidFill>
              </a:rPr>
              <a:t/>
            </a:r>
            <a:br>
              <a:rPr lang="ru-RU" dirty="0" smtClean="0">
                <a:solidFill>
                  <a:schemeClr val="hlink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Clr>
                <a:schemeClr val="hlink"/>
              </a:buClr>
              <a:buNone/>
              <a:tabLst>
                <a:tab pos="0" algn="l"/>
              </a:tabLst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   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это уже известно</a:t>
            </a:r>
          </a:p>
          <a:p>
            <a:pPr marL="0" indent="0" algn="ctr">
              <a:lnSpc>
                <a:spcPct val="150000"/>
              </a:lnSpc>
              <a:buNone/>
              <a:tabLst>
                <a:tab pos="0" algn="l"/>
              </a:tabLst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    –   противоречит моим  представлениям</a:t>
            </a:r>
          </a:p>
          <a:p>
            <a:pPr marL="0" indent="0" algn="ctr">
              <a:lnSpc>
                <a:spcPct val="150000"/>
              </a:lnSpc>
              <a:buNone/>
              <a:tabLst>
                <a:tab pos="0" algn="l"/>
              </a:tabLst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4000" dirty="0" smtClean="0">
                <a:solidFill>
                  <a:srgbClr val="00B050"/>
                </a:solidFill>
              </a:rPr>
              <a:t>+  это интересно и неожиданно</a:t>
            </a:r>
          </a:p>
          <a:p>
            <a:pPr marL="0" indent="0" algn="ctr">
              <a:lnSpc>
                <a:spcPct val="150000"/>
              </a:lnSpc>
              <a:buNone/>
              <a:tabLst>
                <a:tab pos="0" algn="l"/>
              </a:tabLst>
            </a:pPr>
            <a:r>
              <a:rPr lang="ru-RU" sz="4000" dirty="0" smtClean="0">
                <a:solidFill>
                  <a:srgbClr val="0070C0"/>
                </a:solidFill>
              </a:rPr>
              <a:t>  ?   хочу узнать подробнее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329510" cy="5527066"/>
          </a:xfrm>
        </p:spPr>
        <p:txBody>
          <a:bodyPr>
            <a:normAutofit fontScale="25000" lnSpcReduction="20000"/>
          </a:bodyPr>
          <a:lstStyle/>
          <a:p>
            <a:endParaRPr lang="ru-RU" sz="1200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sz="3200" dirty="0" smtClean="0"/>
              <a:t> </a:t>
            </a:r>
            <a:r>
              <a:rPr lang="ru-RU" sz="4400" dirty="0" smtClean="0"/>
              <a:t>Сын действительного тайного советника, князя А. И. Вяземского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4400" dirty="0" smtClean="0"/>
              <a:t> и Дженни </a:t>
            </a:r>
            <a:r>
              <a:rPr lang="ru-RU" sz="4400" dirty="0" err="1" smtClean="0"/>
              <a:t>О’Рейли</a:t>
            </a:r>
            <a:r>
              <a:rPr lang="ru-RU" sz="4400" dirty="0" smtClean="0"/>
              <a:t> происходил из древнего княжеского рода. Его сводная сестра Екатерина  стала второй женой Н. М. Карамзина, благодаря чему Пётр с ранних лет вошёл в среду московских литераторов </a:t>
            </a:r>
            <a:r>
              <a:rPr lang="ru-RU" sz="4400" dirty="0" err="1" smtClean="0"/>
              <a:t>карамзинского</a:t>
            </a:r>
            <a:r>
              <a:rPr lang="ru-RU" sz="4400" dirty="0" smtClean="0"/>
              <a:t> круга.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400" dirty="0" smtClean="0"/>
              <a:t>Вяземский получил прекрасное домашнее образование, в 1805-06 гг. учился в Петербургском иезуитском пансионе и пансионе при Педагогическом институте. В 1805 г. поступил на службу в Межевую канцелярию юнкером. Рано начал пробовать перо. Первое известное произведение будущего поэта  -  франкоязычная трагедия «</a:t>
            </a:r>
            <a:r>
              <a:rPr lang="ru-RU" sz="4400" dirty="0" err="1" smtClean="0"/>
              <a:t>Эльмира</a:t>
            </a:r>
            <a:r>
              <a:rPr lang="ru-RU" sz="4400" dirty="0" smtClean="0"/>
              <a:t> и </a:t>
            </a:r>
            <a:r>
              <a:rPr lang="ru-RU" sz="4400" dirty="0" err="1" smtClean="0"/>
              <a:t>Фанор</a:t>
            </a:r>
            <a:r>
              <a:rPr lang="ru-RU" sz="4400" dirty="0" smtClean="0"/>
              <a:t>» (1802), первое опубликованное стихотворение  -  «Послание к … в деревню» («Вестник Европы», 1808). В раннем творчестве Вяземский испытал мощное влияние со стороны Державина, Дмитриева, Жуковского, а также французской «легкой поэзии». Тем не менее, достаточно быстро выработал собственную манеру, которая поражала современников «</a:t>
            </a:r>
            <a:r>
              <a:rPr lang="ru-RU" sz="4400" dirty="0" err="1" smtClean="0"/>
              <a:t>Вольтеровой</a:t>
            </a:r>
            <a:r>
              <a:rPr lang="ru-RU" sz="4400" dirty="0" smtClean="0"/>
              <a:t> остротой и силой».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400" dirty="0" smtClean="0"/>
              <a:t>В 1811 году поэт женился на княжне Вере Федоровне Гагариной (1790—1886).  Их брак оказался счастливым и прочным, у Вяземских родилось восемь детей. В молодости участвовал в Отечественной войне с Наполеоном, во время Бородинского сражения спас раненого генерала А. Н. </a:t>
            </a:r>
            <a:r>
              <a:rPr lang="ru-RU" sz="4400" dirty="0" err="1" smtClean="0"/>
              <a:t>Бахметева</a:t>
            </a:r>
            <a:r>
              <a:rPr lang="ru-RU" sz="4400" dirty="0" smtClean="0"/>
              <a:t>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400" dirty="0" smtClean="0"/>
              <a:t>В 1813 - 1817 гг. Вяземский  активно выступает в самых разных жанрах  -  от эпиграммы и дружеского послания до басни и сатирических куплетов, вступает в литературное общество »Арзамас», находится в постоянном личном и творческом контакте с 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Жуковский, Василий Андреевич"/>
              </a:rPr>
              <a:t>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Жуковским, Батюшковым, В. Л. Пушкиным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400" dirty="0" smtClean="0"/>
              <a:t>В 1817 г. Вяземский получает служебный перевод в Варшаву, где присутствовал при открытии первого сейма, неоднократно лично встречался с Александром </a:t>
            </a:r>
            <a:r>
              <a:rPr lang="en-US" sz="4400" dirty="0" smtClean="0"/>
              <a:t>I</a:t>
            </a:r>
            <a:r>
              <a:rPr lang="ru-RU" sz="4400" dirty="0" smtClean="0"/>
              <a:t> и обсуждал с ним вопросы, связанные с будущей конституцией. Однако отказ императора от идеи проведения масштабных реформ разочаровал поэта. Свои убеждения он демонстративно высказывал в получивших широкую известность стихах («Петербург», «Негодование», «К Кораблю»), частных письмах и беседах. В результате Вяземский был отстранён от службы. В 1821—1828 гг. он находился в опале, под тайным надзором. Не будучи сторонником</a:t>
            </a:r>
            <a:r>
              <a:rPr lang="en-US" sz="4400" dirty="0" smtClean="0"/>
              <a:t> </a:t>
            </a:r>
            <a:r>
              <a:rPr lang="ru-RU" sz="4400" dirty="0" smtClean="0"/>
              <a:t> декабристов, воспринял разгром восстания как личную трагедию и резко осудил казнь пятерых участников.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400" dirty="0" smtClean="0"/>
              <a:t>В творчестве Вяземского 1820-х поэзия заметно отошла на второй план  -  он увлекся журналистикой, основал популярнейший русский журнал «Московский Телеграф», выступал с острыми критическими статьями и рецензиями, занимался переводами, планировал написать роман. Именно тогда имя </a:t>
            </a:r>
            <a:r>
              <a:rPr lang="ru-RU" sz="4400" dirty="0" err="1" smtClean="0"/>
              <a:t>Вяземскоговходило</a:t>
            </a:r>
            <a:r>
              <a:rPr lang="ru-RU" sz="4400" dirty="0" smtClean="0"/>
              <a:t> в первую пятерку популярнейших поэтов России, его неоднократно называли «остроумнейшим русским писателем», его стихотворения становятся народными песнями («Тройка мчится, тройка скачет…»), цитаты  -  пословицами («И жить торопится, и чувствовать спешит»).</a:t>
            </a:r>
          </a:p>
          <a:p>
            <a:pPr algn="just">
              <a:lnSpc>
                <a:spcPct val="120000"/>
              </a:lnSpc>
              <a:buNone/>
            </a:pPr>
            <a:endParaRPr lang="ru-RU" sz="3200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09843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/>
                <a:ea typeface="+mj-ea"/>
                <a:cs typeface="+mj-cs"/>
              </a:rPr>
              <a:t>ПЁТР АНДРЕЕВИЧ ВЯЗЕМСКИЙ</a:t>
            </a:r>
            <a:r>
              <a:rPr lang="ru-RU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/>
                <a:ea typeface="+mj-ea"/>
                <a:cs typeface="+mj-cs"/>
              </a:rPr>
              <a:t/>
            </a:r>
            <a:br>
              <a:rPr lang="ru-RU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85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2100" dirty="0" smtClean="0"/>
              <a:t>К 1820-м гг. относится и близкая дружба с А. С. Пушкиным, который высоко ценил его журнальную прозу, одобрял и поддерживал все его начинания, посвятил ему несколько стихотворений и третье издание поэмы «Бахчисарайский фонтан», ставил эпиграфами к своим произведениям цитаты из Вяземского («Евгений Онегин», «Станционный смотритель»). В свою очередь Вяземский с восхищением отзывался о творчестве Пушкина, посвятил ему свой перевод романа «Адольф» (1831), выступил издателем поэмы «Бахчисарайский фонтан», испытал сильное и благотворное влияние пушкинской стилистики.</a:t>
            </a:r>
          </a:p>
          <a:p>
            <a:pPr algn="just">
              <a:buNone/>
            </a:pPr>
            <a:r>
              <a:rPr lang="ru-RU" sz="2100" dirty="0" smtClean="0"/>
              <a:t>В 1830-х годах для Вяземского начинается полоса личных трагедий: смерти детей, многочисленных друзей, среди которых особое положение занимал </a:t>
            </a:r>
            <a:r>
              <a:rPr lang="ru-RU" sz="2100" dirty="0" err="1" smtClean="0"/>
              <a:t>Пушкин.Творчество</a:t>
            </a:r>
            <a:r>
              <a:rPr lang="ru-RU" sz="2100" dirty="0" smtClean="0"/>
              <a:t> поэта становится все более меланхоличным, в нём преобладают стихи-воспоминания, в начале 1840-х начинают встречаться религиозные мотивы. Во время зарубежных путешествий 1835 и 1838—1839 гг. Вяземский свел приятельство  со многим европейскими писателями. Начиная с 1840-х гг. он активно пропагандировал за рубежом русскую литературу и добился в этом заметных успехов.</a:t>
            </a:r>
          </a:p>
          <a:p>
            <a:pPr algn="just">
              <a:buNone/>
            </a:pPr>
            <a:r>
              <a:rPr lang="ru-RU" sz="2100" dirty="0" smtClean="0"/>
              <a:t>Ещё в конце 1810-х гг. Вяземский начал страдать нервной болезнью, со временем усугубившейся. С конца 1850-х гг. он преимущественно жил в Европе, посвятил множество стихотворений европейским городам.  </a:t>
            </a:r>
          </a:p>
          <a:p>
            <a:pPr algn="just">
              <a:buNone/>
            </a:pPr>
            <a:r>
              <a:rPr lang="ru-RU" sz="2100" dirty="0" smtClean="0"/>
              <a:t>В начале октября 1862 г. в Москве тиражом 1186 экземпляров вышел первый и единственный прижизненный сборник Вяземского «В дороге и дома», включавший 289 стихотворений и имевший очень скромный успех. Современники не оценили и позднее творчество Вяземского  -  его стихи стали предметом многочисленных пародий, насмешек и воспринимались многими как безнадежно архаичные. </a:t>
            </a:r>
          </a:p>
          <a:p>
            <a:pPr algn="just">
              <a:buNone/>
            </a:pPr>
            <a:r>
              <a:rPr lang="ru-RU" sz="2100" dirty="0" smtClean="0"/>
              <a:t>С 1873 г. на водах в Хомбурге поэт работал над подготовкой 12-томного Полного собрания сочинений и «постскриптумами» к старым статьям. Физическое и психическое состояние старого князя постепенно ухудшалось. 10 ноября 1878 г. он скончался на 87-м году жизни  в  </a:t>
            </a:r>
            <a:r>
              <a:rPr lang="ru-RU" sz="2100" dirty="0" err="1" smtClean="0"/>
              <a:t>Баден-Бадене</a:t>
            </a:r>
            <a:r>
              <a:rPr lang="ru-RU" sz="2100" dirty="0" smtClean="0"/>
              <a:t>, которому князь посвятил множество стихотворений, в том числе «Уж если умереть мне на чужбине, так лучше здесь, в виду родных могил…» (в этом же городе скончались 2 его близких друга, дочь, внук, а впоследствии и жена). Смерть поэта прошла на родине практически незамеченной.</a:t>
            </a:r>
          </a:p>
          <a:p>
            <a:pPr algn="just">
              <a:buNone/>
            </a:pPr>
            <a:r>
              <a:rPr lang="ru-RU" sz="2100" dirty="0" smtClean="0"/>
              <a:t>П. А. Вяземский – не просто  «поэт пушкинской поры» или «пушкинского круга», это крупный самодостаточный поэт, оказавший мощное влияние как на свою эпоху, так и на последующие периоды русской литературы (так, И. Бродский называл Вяземского одним из своих главных учителей).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>
                <a:solidFill>
                  <a:schemeClr val="hlink"/>
                </a:solidFill>
              </a:rPr>
              <a:t>Составьте Кластер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Кластер – способ графической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 организации учебного материала.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 smtClean="0"/>
              <a:t>Выделить </a:t>
            </a:r>
            <a:r>
              <a:rPr lang="ru-RU" dirty="0" err="1" smtClean="0"/>
              <a:t>микротемы</a:t>
            </a:r>
            <a:r>
              <a:rPr lang="ru-RU" dirty="0" smtClean="0"/>
              <a:t> текста, определить ключевые слова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/>
              <a:t>Составить модель «Планета и ее спутники»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8196" name="Oval 14"/>
          <p:cNvSpPr>
            <a:spLocks noChangeArrowheads="1"/>
          </p:cNvSpPr>
          <p:nvPr/>
        </p:nvSpPr>
        <p:spPr bwMode="auto">
          <a:xfrm>
            <a:off x="1692275" y="5084763"/>
            <a:ext cx="792163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15"/>
          <p:cNvSpPr>
            <a:spLocks noChangeArrowheads="1"/>
          </p:cNvSpPr>
          <p:nvPr/>
        </p:nvSpPr>
        <p:spPr bwMode="auto">
          <a:xfrm>
            <a:off x="3779838" y="5084763"/>
            <a:ext cx="792162" cy="64928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16"/>
          <p:cNvSpPr>
            <a:spLocks noChangeArrowheads="1"/>
          </p:cNvSpPr>
          <p:nvPr/>
        </p:nvSpPr>
        <p:spPr bwMode="auto">
          <a:xfrm>
            <a:off x="5867400" y="4437063"/>
            <a:ext cx="649288" cy="6477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17"/>
          <p:cNvSpPr>
            <a:spLocks noChangeArrowheads="1"/>
          </p:cNvSpPr>
          <p:nvPr/>
        </p:nvSpPr>
        <p:spPr bwMode="auto">
          <a:xfrm>
            <a:off x="7164388" y="5300663"/>
            <a:ext cx="647700" cy="64928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Line 18"/>
          <p:cNvSpPr>
            <a:spLocks noChangeShapeType="1"/>
          </p:cNvSpPr>
          <p:nvPr/>
        </p:nvSpPr>
        <p:spPr bwMode="auto">
          <a:xfrm flipV="1">
            <a:off x="2484438" y="5373688"/>
            <a:ext cx="12954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20"/>
          <p:cNvSpPr>
            <a:spLocks noChangeShapeType="1"/>
          </p:cNvSpPr>
          <p:nvPr/>
        </p:nvSpPr>
        <p:spPr bwMode="auto">
          <a:xfrm>
            <a:off x="4572000" y="5516563"/>
            <a:ext cx="25923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" name="Picture 19" descr="pv_0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00694" y="214290"/>
            <a:ext cx="2286017" cy="2801944"/>
          </a:xfrm>
          <a:prstGeom prst="rect">
            <a:avLst/>
          </a:prstGeom>
          <a:noFill/>
          <a:ln w="50800" cap="flat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Пример Кластера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43240" y="3643314"/>
            <a:ext cx="157163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П. А. Вяземский</a:t>
            </a:r>
            <a:endParaRPr lang="ru-RU" sz="1000" dirty="0"/>
          </a:p>
        </p:txBody>
      </p:sp>
      <p:cxnSp>
        <p:nvCxnSpPr>
          <p:cNvPr id="7" name="Прямая со стрелкой 6"/>
          <p:cNvCxnSpPr>
            <a:stCxn id="4" idx="7"/>
          </p:cNvCxnSpPr>
          <p:nvPr/>
        </p:nvCxnSpPr>
        <p:spPr>
          <a:xfrm rot="5400000" flipH="1" flipV="1">
            <a:off x="4373225" y="3111864"/>
            <a:ext cx="810331" cy="587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072066" y="2000240"/>
            <a:ext cx="157163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214810" y="4357694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357818" y="4429132"/>
            <a:ext cx="185738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творчество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1928794" y="3000372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71472" y="1571612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образование</a:t>
            </a:r>
            <a:endParaRPr lang="ru-RU" sz="1400" dirty="0"/>
          </a:p>
        </p:txBody>
      </p:sp>
      <p:cxnSp>
        <p:nvCxnSpPr>
          <p:cNvPr id="16" name="Прямая со стрелкой 15"/>
          <p:cNvCxnSpPr>
            <a:stCxn id="4" idx="3"/>
          </p:cNvCxnSpPr>
          <p:nvPr/>
        </p:nvCxnSpPr>
        <p:spPr>
          <a:xfrm rot="5400000">
            <a:off x="2710279" y="4408952"/>
            <a:ext cx="453143" cy="873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000100" y="4857760"/>
            <a:ext cx="171451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карьера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3750463" y="4964917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3428992" y="5286388"/>
            <a:ext cx="128588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>
            <a:off x="4643438" y="192880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3857620" y="1500174"/>
            <a:ext cx="100013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rot="10800000">
            <a:off x="5500694" y="414338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643702" y="414338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143504" y="3571876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715140" y="3429000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 flipH="1" flipV="1">
            <a:off x="1500166" y="464344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1357290" y="3643314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Молодцы!</a:t>
            </a:r>
            <a:br>
              <a:rPr lang="ru-RU" dirty="0" smtClean="0"/>
            </a:br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643050"/>
            <a:ext cx="4143404" cy="321471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ea typeface="+mj-ea"/>
                <a:cs typeface="+mj-cs"/>
              </a:rPr>
              <a:t>Домашнее задание: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ea typeface="+mj-ea"/>
                <a:cs typeface="+mj-cs"/>
              </a:rPr>
              <a:t> </a:t>
            </a:r>
          </a:p>
        </p:txBody>
      </p:sp>
      <p:pic>
        <p:nvPicPr>
          <p:cNvPr id="8" name="Picture 4" descr="30-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71934" y="1928802"/>
            <a:ext cx="3500463" cy="3830626"/>
          </a:xfrm>
          <a:prstGeom prst="rect">
            <a:avLst/>
          </a:prstGeom>
          <a:noFill/>
          <a:ln w="38100" cap="flat">
            <a:solidFill>
              <a:srgbClr val="000000"/>
            </a:solidFill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4857760"/>
            <a:ext cx="7239000" cy="141729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289</TotalTime>
  <Words>152</Words>
  <Application>Microsoft Office PowerPoint</Application>
  <PresentationFormat>Экран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ПЕТР Андреевич Вяземский Слово о писателе </vt:lpstr>
      <vt:lpstr>Составьте Рассказ-предположение  по ключевым словам</vt:lpstr>
      <vt:lpstr> Система маркировки текста - инсерт </vt:lpstr>
      <vt:lpstr> </vt:lpstr>
      <vt:lpstr>Слайд 5</vt:lpstr>
      <vt:lpstr>Составьте Кластер</vt:lpstr>
      <vt:lpstr>Пример Кластера </vt:lpstr>
      <vt:lpstr> Молодцы! 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Джеймс Олжридж.</dc:title>
  <dc:creator>LA</dc:creator>
  <cp:lastModifiedBy>Алексей</cp:lastModifiedBy>
  <cp:revision>23</cp:revision>
  <dcterms:created xsi:type="dcterms:W3CDTF">2014-05-19T11:33:36Z</dcterms:created>
  <dcterms:modified xsi:type="dcterms:W3CDTF">2015-04-16T12:39:13Z</dcterms:modified>
</cp:coreProperties>
</file>