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1DE5395-3EE1-452C-9271-A8C1574A8B62}" type="datetimeFigureOut">
              <a:rPr lang="ru-RU" smtClean="0"/>
              <a:t>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5F0F316-3DC7-4336-8337-CDA483CB2F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Современный </a:t>
            </a:r>
            <a:r>
              <a:rPr lang="ru-RU" sz="3200" dirty="0" smtClean="0">
                <a:solidFill>
                  <a:srgbClr val="FF0000"/>
                </a:solidFill>
              </a:rPr>
              <a:t>урок </a:t>
            </a:r>
            <a:r>
              <a:rPr lang="ru-RU" sz="3200" dirty="0" smtClean="0">
                <a:solidFill>
                  <a:srgbClr val="FF0000"/>
                </a:solidFill>
              </a:rPr>
              <a:t>математики </a:t>
            </a:r>
            <a:r>
              <a:rPr lang="ru-RU" sz="3200" dirty="0" smtClean="0">
                <a:solidFill>
                  <a:srgbClr val="FF0000"/>
                </a:solidFill>
              </a:rPr>
              <a:t>с учетом  требований ФГОС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183880" cy="585097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700" b="1" dirty="0" smtClean="0">
                <a:solidFill>
                  <a:srgbClr val="002060"/>
                </a:solidFill>
              </a:rPr>
              <a:t>Требования к </a:t>
            </a:r>
            <a:r>
              <a:rPr lang="ru-RU" sz="4700" b="1" dirty="0" smtClean="0">
                <a:solidFill>
                  <a:srgbClr val="002060"/>
                </a:solidFill>
              </a:rPr>
              <a:t>учителю</a:t>
            </a:r>
          </a:p>
          <a:p>
            <a:pPr algn="ctr">
              <a:buNone/>
            </a:pPr>
            <a:endParaRPr lang="ru-RU" sz="48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000" dirty="0" smtClean="0"/>
              <a:t> </a:t>
            </a:r>
            <a:r>
              <a:rPr lang="ru-RU" sz="3500" dirty="0" smtClean="0">
                <a:sym typeface="Symbol"/>
              </a:rPr>
              <a:t></a:t>
            </a:r>
            <a:r>
              <a:rPr lang="ru-RU" sz="3500" dirty="0" smtClean="0"/>
              <a:t>Чётко и точно формулирует задания</a:t>
            </a:r>
            <a:r>
              <a:rPr lang="ru-RU" sz="3500" dirty="0" smtClean="0"/>
              <a:t>.</a:t>
            </a:r>
          </a:p>
          <a:p>
            <a:pPr>
              <a:buNone/>
            </a:pPr>
            <a:r>
              <a:rPr lang="ru-RU" sz="3500" dirty="0" smtClean="0"/>
              <a:t> </a:t>
            </a:r>
            <a:r>
              <a:rPr lang="ru-RU" sz="3500" dirty="0" smtClean="0">
                <a:sym typeface="Symbol"/>
              </a:rPr>
              <a:t></a:t>
            </a:r>
            <a:r>
              <a:rPr lang="ru-RU" sz="3500" dirty="0" smtClean="0"/>
              <a:t>Не даёт новые знания ученикам в готовом виде. </a:t>
            </a:r>
            <a:endParaRPr lang="ru-RU" sz="3500" dirty="0" smtClean="0"/>
          </a:p>
          <a:p>
            <a:pPr>
              <a:buNone/>
            </a:pPr>
            <a:r>
              <a:rPr lang="ru-RU" sz="3500" dirty="0" smtClean="0">
                <a:sym typeface="Symbol"/>
              </a:rPr>
              <a:t> </a:t>
            </a:r>
            <a:r>
              <a:rPr lang="ru-RU" sz="3500" dirty="0" smtClean="0">
                <a:sym typeface="Symbol"/>
              </a:rPr>
              <a:t></a:t>
            </a:r>
            <a:r>
              <a:rPr lang="ru-RU" sz="3500" dirty="0" smtClean="0"/>
              <a:t>Не повторяет задание 2 раза</a:t>
            </a:r>
            <a:r>
              <a:rPr lang="ru-RU" sz="3500" dirty="0" smtClean="0"/>
              <a:t>.</a:t>
            </a:r>
          </a:p>
          <a:p>
            <a:pPr>
              <a:buNone/>
            </a:pPr>
            <a:r>
              <a:rPr lang="ru-RU" sz="3500" dirty="0" smtClean="0"/>
              <a:t> </a:t>
            </a:r>
            <a:r>
              <a:rPr lang="ru-RU" sz="3500" dirty="0" smtClean="0">
                <a:sym typeface="Symbol"/>
              </a:rPr>
              <a:t></a:t>
            </a:r>
            <a:r>
              <a:rPr lang="ru-RU" sz="3500" dirty="0" smtClean="0"/>
              <a:t>Не комментирует ответы учеников и не исправляет их, предлагая это сделать самим ученикам</a:t>
            </a:r>
            <a:r>
              <a:rPr lang="ru-RU" sz="3500" dirty="0" smtClean="0"/>
              <a:t>.</a:t>
            </a:r>
          </a:p>
          <a:p>
            <a:pPr>
              <a:buNone/>
            </a:pPr>
            <a:r>
              <a:rPr lang="ru-RU" sz="3500" dirty="0" smtClean="0"/>
              <a:t> </a:t>
            </a:r>
            <a:r>
              <a:rPr lang="ru-RU" sz="3500" dirty="0" smtClean="0">
                <a:sym typeface="Symbol"/>
              </a:rPr>
              <a:t></a:t>
            </a:r>
            <a:r>
              <a:rPr lang="ru-RU" sz="3500" dirty="0" smtClean="0"/>
              <a:t>Не повторяет то, что уже сказали ученики</a:t>
            </a:r>
            <a:r>
              <a:rPr lang="ru-RU" sz="3500" dirty="0" smtClean="0"/>
              <a:t>.</a:t>
            </a:r>
          </a:p>
          <a:p>
            <a:pPr>
              <a:buNone/>
            </a:pPr>
            <a:r>
              <a:rPr lang="ru-RU" sz="3500" dirty="0" smtClean="0">
                <a:sym typeface="Symbol"/>
              </a:rPr>
              <a:t> </a:t>
            </a:r>
            <a:r>
              <a:rPr lang="ru-RU" sz="3500" dirty="0" smtClean="0">
                <a:sym typeface="Symbol"/>
              </a:rPr>
              <a:t></a:t>
            </a:r>
            <a:r>
              <a:rPr lang="ru-RU" sz="3500" dirty="0" smtClean="0"/>
              <a:t>Предугадывает затруднения учеников и меняет по ходу урока задание, если дети не смогли его выполнить с первого раза. </a:t>
            </a:r>
            <a:endParaRPr lang="ru-RU" sz="3500" dirty="0" smtClean="0"/>
          </a:p>
          <a:p>
            <a:pPr>
              <a:buNone/>
            </a:pPr>
            <a:r>
              <a:rPr lang="ru-RU" sz="3500" dirty="0" smtClean="0">
                <a:sym typeface="Symbol"/>
              </a:rPr>
              <a:t> </a:t>
            </a:r>
            <a:r>
              <a:rPr lang="ru-RU" sz="3500" dirty="0" smtClean="0"/>
              <a:t>Подбирает комплексные задания.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229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Современный урок </a:t>
            </a:r>
            <a:r>
              <a:rPr lang="ru-RU" dirty="0" smtClean="0"/>
              <a:t>строится на основе использования технических средств с применением как традиционных, так и инновационных педагогических технологий. Используя современные технологии, работая в технологии моделирования у школьников формируется умение самостоятельно добывать новые знания, собирать необходимую информацию, делать выводы, умозаключения, т.е. развиваются у школьников умения и навыки самостоятельности и саморазвития.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Умение расширять, совершенствовать и обновлять свою эрудицию для использования ее на уроках, идти в ногу со временем должно стать главным свойством учителя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…»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(А.Б.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Перкезе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Содержание</a:t>
            </a:r>
          </a:p>
          <a:p>
            <a:pPr algn="ctr">
              <a:buNone/>
            </a:pPr>
            <a:endParaRPr lang="ru-RU" b="1" i="1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I. Проектирование урока. 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II.Системно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подход как основа ФГОС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III.Оргдеятельностные</a:t>
            </a:r>
            <a:r>
              <a:rPr lang="ru-RU" dirty="0" smtClean="0"/>
              <a:t> методы обучения. </a:t>
            </a:r>
            <a:r>
              <a:rPr lang="ru-RU" dirty="0" err="1" smtClean="0"/>
              <a:t>Целеполагание</a:t>
            </a:r>
            <a:r>
              <a:rPr lang="ru-RU" dirty="0" smtClean="0"/>
              <a:t> и рефлексия на уроке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IV. ФГОС по математике в 5 классе.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I</a:t>
            </a:r>
            <a:r>
              <a:rPr lang="ru-RU" b="1" dirty="0" smtClean="0"/>
              <a:t>. Проектирование урока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Проектирование</a:t>
            </a:r>
            <a:r>
              <a:rPr lang="ru-RU" dirty="0" smtClean="0"/>
              <a:t> - деятельность, под которой в предельно сжатой характеристике понимается </a:t>
            </a:r>
            <a:r>
              <a:rPr lang="ru-RU" dirty="0" err="1" smtClean="0"/>
              <a:t>промысливание</a:t>
            </a:r>
            <a:r>
              <a:rPr lang="ru-RU" dirty="0" smtClean="0"/>
              <a:t> того, что должно быть. Под проектированием урока будем предполагать деятельность учителя по созданию проекта урока, которая включает в себя создание плана урока, а также технологии его проведения, механизмов, позволяющих организовать деятельность учеников подчиненную цели урока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Цель урока </a:t>
            </a:r>
            <a:r>
              <a:rPr lang="ru-RU" dirty="0" smtClean="0"/>
              <a:t>в современной школе должна отличаться конкретностью, с указанием средств ее достижения и ее переводом в конкретные дидактические задачи.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Требования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к </a:t>
            </a:r>
            <a:r>
              <a:rPr lang="ru-RU" sz="3600" b="1" dirty="0" smtClean="0">
                <a:solidFill>
                  <a:srgbClr val="002060"/>
                </a:solidFill>
              </a:rPr>
              <a:t>современному </a:t>
            </a:r>
            <a:r>
              <a:rPr lang="ru-RU" sz="3600" b="1" dirty="0" smtClean="0">
                <a:solidFill>
                  <a:srgbClr val="002060"/>
                </a:solidFill>
              </a:rPr>
              <a:t>уроку</a:t>
            </a:r>
          </a:p>
          <a:p>
            <a:pPr algn="ctr"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• Самостоятельная работа учащихся на всех этапах урока.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smtClean="0"/>
              <a:t>Учитель выступает в роли организатора, а не информатора.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smtClean="0"/>
              <a:t>Обязательная рефлексия учащихся на уроке</a:t>
            </a:r>
            <a:r>
              <a:rPr lang="ru-RU" dirty="0" smtClean="0"/>
              <a:t>. • </a:t>
            </a:r>
            <a:r>
              <a:rPr lang="ru-RU" dirty="0" smtClean="0"/>
              <a:t>Высокая степень речевой активности учащихся.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600" b="1" dirty="0" smtClean="0">
                <a:solidFill>
                  <a:srgbClr val="002060"/>
                </a:solidFill>
              </a:rPr>
              <a:t>Структурные элементы </a:t>
            </a:r>
            <a:r>
              <a:rPr lang="ru-RU" sz="4600" b="1" dirty="0" smtClean="0">
                <a:solidFill>
                  <a:srgbClr val="002060"/>
                </a:solidFill>
              </a:rPr>
              <a:t>урока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</a:rPr>
              <a:t>Мобилизующий </a:t>
            </a:r>
            <a:r>
              <a:rPr lang="ru-RU" b="1" i="1" dirty="0" smtClean="0">
                <a:solidFill>
                  <a:srgbClr val="C00000"/>
                </a:solidFill>
              </a:rPr>
              <a:t>этап </a:t>
            </a:r>
            <a:r>
              <a:rPr lang="ru-RU" dirty="0" smtClean="0"/>
              <a:t>– включение учащихся в активную интеллектуальную деятельность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Целеполагание</a:t>
            </a:r>
            <a:r>
              <a:rPr lang="ru-RU" dirty="0" smtClean="0"/>
              <a:t> </a:t>
            </a:r>
            <a:r>
              <a:rPr lang="ru-RU" dirty="0" smtClean="0"/>
              <a:t>– формулирование учащимися целей урока по схеме: вспомнить – узнать – научиться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  </a:t>
            </a:r>
            <a:r>
              <a:rPr lang="ru-RU" dirty="0" smtClean="0"/>
              <a:t>Момент осознания недостаточности имеющихся знаний.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Коммуникация.</a:t>
            </a:r>
          </a:p>
          <a:p>
            <a:pPr marL="514350" indent="-514350">
              <a:buAutoNum type="arabicPeriod"/>
            </a:pPr>
            <a:r>
              <a:rPr lang="ru-RU" dirty="0" smtClean="0"/>
              <a:t>Взаимопроверка </a:t>
            </a:r>
            <a:r>
              <a:rPr lang="ru-RU" dirty="0" smtClean="0"/>
              <a:t>и взаимоконтроль.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</a:rPr>
              <a:t>Рефлексия </a:t>
            </a:r>
            <a:r>
              <a:rPr lang="ru-RU" dirty="0" smtClean="0"/>
              <a:t>– осознание учеником и воспроизведение в речи того, что нового он узнал и чему научился.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Требования к заданиям на </a:t>
            </a:r>
            <a:r>
              <a:rPr lang="ru-RU" sz="3200" b="1" dirty="0" smtClean="0">
                <a:solidFill>
                  <a:srgbClr val="002060"/>
                </a:solidFill>
              </a:rPr>
              <a:t>уроке</a:t>
            </a: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3200" dirty="0" smtClean="0"/>
              <a:t>• Повышенный уровень сложности, проблемный и поисковый характер</a:t>
            </a:r>
            <a:r>
              <a:rPr lang="ru-RU" sz="3200" dirty="0" smtClean="0"/>
              <a:t>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• Задания должны предполагать необходимость комплексного применения знаний из нескольких разделов предмета. 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620688"/>
            <a:ext cx="759381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Деятельность </a:t>
            </a:r>
            <a:r>
              <a:rPr lang="ru-RU" sz="4000" b="1" dirty="0" smtClean="0">
                <a:solidFill>
                  <a:srgbClr val="002060"/>
                </a:solidFill>
              </a:rPr>
              <a:t>ученика</a:t>
            </a:r>
          </a:p>
          <a:p>
            <a:r>
              <a:rPr lang="ru-RU" dirty="0" smtClean="0"/>
              <a:t> </a:t>
            </a:r>
            <a:r>
              <a:rPr lang="ru-RU" sz="2400" b="1" dirty="0">
                <a:solidFill>
                  <a:srgbClr val="C00000"/>
                </a:solidFill>
              </a:rPr>
              <a:t>Мобилизующий этап: 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sz="2800" dirty="0" smtClean="0"/>
              <a:t>выполняя </a:t>
            </a:r>
            <a:r>
              <a:rPr lang="ru-RU" sz="2800" dirty="0"/>
              <a:t>предложенные учителем </a:t>
            </a:r>
            <a:endParaRPr lang="ru-RU" sz="2800" dirty="0" smtClean="0"/>
          </a:p>
          <a:p>
            <a:pPr marL="342900" indent="-342900"/>
            <a:r>
              <a:rPr lang="ru-RU" sz="2800" dirty="0" smtClean="0"/>
              <a:t>  задания </a:t>
            </a:r>
            <a:r>
              <a:rPr lang="ru-RU" sz="2800" dirty="0"/>
              <a:t>частично поискового характера, определяет тему урока; </a:t>
            </a:r>
            <a:endParaRPr lang="ru-RU" sz="2800" dirty="0" smtClean="0"/>
          </a:p>
          <a:p>
            <a:pPr marL="342900" indent="-342900"/>
            <a:endParaRPr lang="ru-RU" sz="2800" dirty="0" smtClean="0"/>
          </a:p>
          <a:p>
            <a:r>
              <a:rPr lang="ru-RU" sz="2800" dirty="0" smtClean="0"/>
              <a:t>2</a:t>
            </a:r>
            <a:r>
              <a:rPr lang="ru-RU" sz="2800" dirty="0"/>
              <a:t>. пользуясь опорной схемой, формулирует </a:t>
            </a:r>
            <a:endParaRPr lang="ru-RU" sz="2800" dirty="0" smtClean="0"/>
          </a:p>
          <a:p>
            <a:r>
              <a:rPr lang="ru-RU" sz="2800" dirty="0" smtClean="0"/>
              <a:t>цели </a:t>
            </a:r>
            <a:r>
              <a:rPr lang="ru-RU" sz="2800" dirty="0"/>
              <a:t>урока, создаёт установку на их реализацию;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3</a:t>
            </a:r>
            <a:r>
              <a:rPr lang="ru-RU" sz="2800" dirty="0"/>
              <a:t>. актуализирует имеющиеся знания, </a:t>
            </a:r>
            <a:endParaRPr lang="ru-RU" sz="2800" dirty="0" smtClean="0"/>
          </a:p>
          <a:p>
            <a:r>
              <a:rPr lang="ru-RU" sz="2800" dirty="0" smtClean="0"/>
              <a:t>применяя </a:t>
            </a:r>
            <a:r>
              <a:rPr lang="ru-RU" sz="2800" dirty="0"/>
              <a:t>их в практической деятельности.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Деятельность </a:t>
            </a:r>
            <a:r>
              <a:rPr lang="ru-RU" sz="4000" b="1" dirty="0" smtClean="0">
                <a:solidFill>
                  <a:srgbClr val="002060"/>
                </a:solidFill>
              </a:rPr>
              <a:t>ученика</a:t>
            </a:r>
          </a:p>
          <a:p>
            <a:pPr algn="ctr">
              <a:buNone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Рефлексия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ru-RU" sz="3200" dirty="0" smtClean="0"/>
              <a:t>1</a:t>
            </a:r>
            <a:r>
              <a:rPr lang="ru-RU" sz="3200" dirty="0" smtClean="0"/>
              <a:t>. вспоминает ход урока;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2</a:t>
            </a:r>
            <a:r>
              <a:rPr lang="ru-RU" sz="3200" dirty="0" smtClean="0"/>
              <a:t>. анализирует свою деятельность или деятельность товарищей;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3</a:t>
            </a:r>
            <a:r>
              <a:rPr lang="ru-RU" sz="3200" dirty="0" smtClean="0"/>
              <a:t>. формулирует свои впечатления 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2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505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Современный урок математики с учетом  требований ФГОС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Современный урок математики с учетом  требований ФГОС</dc:title>
  <dc:creator>1</dc:creator>
  <cp:lastModifiedBy>1</cp:lastModifiedBy>
  <cp:revision>4</cp:revision>
  <dcterms:created xsi:type="dcterms:W3CDTF">2015-04-02T17:17:52Z</dcterms:created>
  <dcterms:modified xsi:type="dcterms:W3CDTF">2015-04-02T17:49:01Z</dcterms:modified>
</cp:coreProperties>
</file>