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97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11.05.2015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11.05.2015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11.05.2015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11.05.2015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11.05.2015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11.05.2015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11.05.2015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11.05.2015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11.05.2015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11.05.2015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11.05.2015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11.05.2015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Школьная форма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Классный руководитель 7 «Г» класса: Путинцева И.В.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8895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Ношение школьной формы стало </a:t>
            </a:r>
            <a:r>
              <a:rPr lang="ru-RU" sz="4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обязательным</a:t>
            </a: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4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4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4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сентября 2013 года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ФЗ «Об образовании» от 29.12.2012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90103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/>
              <a:t>Федеральным законом от 4 июня 2014 года №148–ФЗ </a:t>
            </a:r>
            <a:r>
              <a:rPr lang="ru-RU" sz="3200" dirty="0" smtClean="0"/>
              <a:t>внесены </a:t>
            </a:r>
            <a:r>
              <a:rPr lang="ru-RU" sz="3200" dirty="0"/>
              <a:t>изменения в Федеральный закон от 29 декабря 2012 г. № 273-ФЗ «Об образовании в Российской Федерации».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000" dirty="0">
                <a:solidFill>
                  <a:prstClr val="black"/>
                </a:solidFill>
              </a:rPr>
              <a:t>ФЗ «Об образовании» от 29.12.2012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5133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>
                <a:solidFill>
                  <a:srgbClr val="000000"/>
                </a:solidFill>
                <a:latin typeface="Georgia"/>
              </a:rPr>
              <a:t>Согласно новой редакции </a:t>
            </a:r>
            <a:r>
              <a:rPr lang="ru-RU" dirty="0" smtClean="0">
                <a:solidFill>
                  <a:srgbClr val="000000"/>
                </a:solidFill>
                <a:latin typeface="Georgia"/>
              </a:rPr>
              <a:t>статьи 38 </a:t>
            </a:r>
            <a:r>
              <a:rPr lang="ru-RU" dirty="0">
                <a:solidFill>
                  <a:srgbClr val="000000"/>
                </a:solidFill>
                <a:latin typeface="Georgia"/>
              </a:rPr>
              <a:t>  «организации, осуществляющие образовательную деятельность, (далее — организация) </a:t>
            </a:r>
            <a:r>
              <a:rPr lang="ru-RU" b="1" u="sng" dirty="0">
                <a:solidFill>
                  <a:srgbClr val="000000"/>
                </a:solidFill>
                <a:latin typeface="Georgia"/>
              </a:rPr>
              <a:t>вправе устанавливать требования к одежде обучающихся, в том числе требования   к ее общему виду, цвету, фасону, видам одежды обучающихся, знакам отличия, и правила ее  </a:t>
            </a:r>
            <a:r>
              <a:rPr lang="ru-RU" b="1" u="sng" dirty="0" err="1" smtClean="0">
                <a:solidFill>
                  <a:srgbClr val="000000"/>
                </a:solidFill>
                <a:latin typeface="Georgia"/>
              </a:rPr>
              <a:t>ношения</a:t>
            </a:r>
            <a:r>
              <a:rPr lang="ru-RU" dirty="0" err="1" smtClean="0">
                <a:solidFill>
                  <a:srgbClr val="000000"/>
                </a:solidFill>
                <a:latin typeface="Georgia"/>
              </a:rPr>
              <a:t>,если</a:t>
            </a:r>
            <a:r>
              <a:rPr lang="ru-RU" dirty="0">
                <a:solidFill>
                  <a:srgbClr val="000000"/>
                </a:solidFill>
                <a:latin typeface="Georgia"/>
              </a:rPr>
              <a:t>  иное  не  установлено  настоящей статьей».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000" dirty="0">
                <a:solidFill>
                  <a:prstClr val="black"/>
                </a:solidFill>
              </a:rPr>
              <a:t>ФЗ «Об образовании» от 29.12.2012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05072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smtClean="0"/>
              <a:t>1.обеспечить </a:t>
            </a:r>
            <a:r>
              <a:rPr lang="ru-RU" sz="2800" dirty="0"/>
              <a:t>учащихся удобным и эстетическим гардеробом в повседневной школьной деятельности; </a:t>
            </a:r>
            <a:endParaRPr lang="ru-RU" sz="2800" dirty="0" smtClean="0"/>
          </a:p>
          <a:p>
            <a:pPr marL="0" indent="0">
              <a:buNone/>
            </a:pPr>
            <a:r>
              <a:rPr lang="ru-RU" sz="2800" dirty="0" smtClean="0"/>
              <a:t>2</a:t>
            </a:r>
            <a:r>
              <a:rPr lang="ru-RU" sz="2800" dirty="0"/>
              <a:t>. устранить признаки какого-либо неравенства среди школьников; </a:t>
            </a:r>
            <a:endParaRPr lang="ru-RU" sz="2800" dirty="0" smtClean="0"/>
          </a:p>
          <a:p>
            <a:pPr marL="0" indent="0">
              <a:buNone/>
            </a:pPr>
            <a:r>
              <a:rPr lang="ru-RU" sz="2800" dirty="0" smtClean="0"/>
              <a:t>3</a:t>
            </a:r>
            <a:r>
              <a:rPr lang="ru-RU" sz="2800" dirty="0"/>
              <a:t>. пресечь возникновение общественного дискомфорта и закомплексованности в школьной жизни учащихся; </a:t>
            </a:r>
            <a:endParaRPr lang="ru-RU" sz="2800" dirty="0" smtClean="0"/>
          </a:p>
          <a:p>
            <a:pPr marL="0" indent="0">
              <a:buNone/>
            </a:pPr>
            <a:r>
              <a:rPr lang="ru-RU" sz="2800" dirty="0" smtClean="0"/>
              <a:t>4</a:t>
            </a:r>
            <a:r>
              <a:rPr lang="ru-RU" sz="2800" dirty="0"/>
              <a:t>. повысить престиж современного школьного образования.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>
              <a:spcBef>
                <a:spcPct val="20000"/>
              </a:spcBef>
            </a:pPr>
            <a:r>
              <a:rPr lang="ru-RU" sz="2000" b="1" dirty="0">
                <a:solidFill>
                  <a:prstClr val="black"/>
                </a:solidFill>
                <a:ea typeface="+mn-ea"/>
                <a:cs typeface="+mn-cs"/>
              </a:rPr>
              <a:t>В Письме № ДЛ-65/08 от 28.03.2013 «Об установлении требований к одежде обучающихся» установлены требования, которые призваны осуществить следующие цели:</a:t>
            </a:r>
            <a:br>
              <a:rPr lang="ru-RU" sz="2000" b="1" dirty="0">
                <a:solidFill>
                  <a:prstClr val="black"/>
                </a:solidFill>
                <a:ea typeface="+mn-ea"/>
                <a:cs typeface="+mn-cs"/>
              </a:rPr>
            </a:b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36612731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ru-RU" sz="4000" dirty="0" smtClean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Школьная </a:t>
            </a:r>
            <a:r>
              <a:rPr lang="ru-RU" sz="4000" dirty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 подразделяется </a:t>
            </a:r>
            <a:r>
              <a:rPr lang="ru-RU" sz="4000" dirty="0" smtClean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на:</a:t>
            </a:r>
          </a:p>
          <a:p>
            <a:r>
              <a:rPr lang="ru-RU" sz="4000" dirty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4000" dirty="0" smtClean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арадную</a:t>
            </a:r>
          </a:p>
          <a:p>
            <a:r>
              <a:rPr lang="ru-RU" sz="4000" dirty="0" smtClean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повседневную </a:t>
            </a:r>
          </a:p>
          <a:p>
            <a:r>
              <a:rPr lang="ru-RU" sz="4000" dirty="0" smtClean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спортивную.</a:t>
            </a:r>
          </a:p>
          <a:p>
            <a:pPr marL="109728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ШКОЛЬНАЯ ФОРМА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66724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half" idx="1"/>
          </p:nvPr>
        </p:nvSpPr>
        <p:spPr>
          <a:xfrm>
            <a:off x="251520" y="1481328"/>
            <a:ext cx="4244280" cy="4525963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ru-RU" sz="1500" dirty="0">
                <a:latin typeface="Arial"/>
              </a:rPr>
              <a:t> </a:t>
            </a:r>
            <a:r>
              <a:rPr lang="ru-RU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Парадная форма</a:t>
            </a:r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       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Юноши – белая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мужская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сорочка, пиджак, брюки,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туфли,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галстук, шеврон.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Девушки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белая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блуза,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жакет, юбка,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туфли, галстук, шеврон.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4499992" y="1481328"/>
            <a:ext cx="4536504" cy="4525963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Повседневная форма: 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 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Юноши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жилет,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брюки, мужская сорочка (рубашка),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туфли, галстук, шеврон.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 Рубашки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пастельных оттенков,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однотонные. 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Жилет,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брюки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синего или черного цвета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         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Девушки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блуза рубашечного покроя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(пастельного оттенка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однотонный), брюки, юбка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жилет, галстук, шеврон.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ВИДЫ ШКОЛЬНОЙ ФОРМЫ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266299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ru-RU" sz="4400" dirty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Допускается ношение в </a:t>
            </a:r>
            <a:r>
              <a:rPr lang="ru-RU" sz="4400" b="1" i="1" u="sng" dirty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холодное время года джемперов, свитеров и пуловеров однотонного цвета</a:t>
            </a:r>
            <a:r>
              <a:rPr lang="ru-RU" sz="4400" dirty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ШКОЛЬНАЯ ФОРМА</a:t>
            </a:r>
          </a:p>
        </p:txBody>
      </p:sp>
    </p:spTree>
    <p:extLst>
      <p:ext uri="{BB962C8B-B14F-4D97-AF65-F5344CB8AC3E}">
        <p14:creationId xmlns:p14="http://schemas.microsoft.com/office/powerpoint/2010/main" val="16490634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22</TotalTime>
  <Words>179</Words>
  <Application>Microsoft Office PowerPoint</Application>
  <PresentationFormat>Экран (4:3)</PresentationFormat>
  <Paragraphs>28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Открытая</vt:lpstr>
      <vt:lpstr>Школьная форма</vt:lpstr>
      <vt:lpstr>ФЗ «Об образовании» от 29.12.2012</vt:lpstr>
      <vt:lpstr>ФЗ «Об образовании» от 29.12.2012</vt:lpstr>
      <vt:lpstr>ФЗ «Об образовании» от 29.12.2012</vt:lpstr>
      <vt:lpstr>В Письме № ДЛ-65/08 от 28.03.2013 «Об установлении требований к одежде обучающихся» установлены требования, которые призваны осуществить следующие цели: </vt:lpstr>
      <vt:lpstr>ШКОЛЬНАЯ ФОРМА</vt:lpstr>
      <vt:lpstr>ВИДЫ ШКОЛЬНОЙ ФОРМЫ</vt:lpstr>
      <vt:lpstr>ШКОЛЬНАЯ ФОРМА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Школьная форма</dc:title>
  <dc:creator>Admin</dc:creator>
  <cp:lastModifiedBy>Admin</cp:lastModifiedBy>
  <cp:revision>5</cp:revision>
  <dcterms:created xsi:type="dcterms:W3CDTF">2015-05-11T19:23:11Z</dcterms:created>
  <dcterms:modified xsi:type="dcterms:W3CDTF">2015-05-11T19:57:32Z</dcterms:modified>
</cp:coreProperties>
</file>