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1"/>
  </p:notesMasterIdLst>
  <p:sldIdLst>
    <p:sldId id="259" r:id="rId2"/>
    <p:sldId id="257" r:id="rId3"/>
    <p:sldId id="279" r:id="rId4"/>
    <p:sldId id="265" r:id="rId5"/>
    <p:sldId id="280" r:id="rId6"/>
    <p:sldId id="264" r:id="rId7"/>
    <p:sldId id="267" r:id="rId8"/>
    <p:sldId id="283" r:id="rId9"/>
    <p:sldId id="286" r:id="rId10"/>
    <p:sldId id="290" r:id="rId11"/>
    <p:sldId id="289" r:id="rId12"/>
    <p:sldId id="288" r:id="rId13"/>
    <p:sldId id="291" r:id="rId14"/>
    <p:sldId id="287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70" r:id="rId27"/>
    <p:sldId id="304" r:id="rId28"/>
    <p:sldId id="305" r:id="rId29"/>
    <p:sldId id="27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ECB70D-6EB4-4D4B-A8A6-CE47B88CE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9AEA0D-3FCC-4932-BA42-785B826C2BC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379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5B88F2-B8FB-4737-90E9-B63AFDF448E2}" type="slidenum">
              <a:rPr lang="ru-RU" sz="1200">
                <a:latin typeface="Tahoma" pitchFamily="34" charset="0"/>
              </a:rPr>
              <a:pPr algn="r"/>
              <a:t>2</a:t>
            </a:fld>
            <a:endParaRPr lang="ru-RU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FE417F-2527-4362-B321-160B8B7DBB14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87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879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ECC3E4A-6F5A-47CD-A3A1-74AA264FD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E8B03-B762-403D-BE07-46EE6280F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F6E84-FD57-4F0A-9F8B-2612C97BB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DD84D-C3E7-4CEC-AFBB-95DBD2D0C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5ED1A-A4D2-4624-BB39-9ED385859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53E32-5FAE-4EE8-AC0E-ACADACE9C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CFFA0-7C4F-4A64-A41F-CAF9D5B4E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DAC10-364A-4AF0-BAA8-1C5E1A5BB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1F449-3EBB-4543-85A1-297F396B1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79EB-CFB3-437C-911E-0CACEC781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B4D4F-4304-411D-8E1C-18AD172C6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DBFA67-A39E-4751-AE16-A0FCE116A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ch1905.ru/seminar.pptx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828800"/>
            <a:ext cx="8382000" cy="76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</a:t>
            </a:r>
            <a:r>
              <a:rPr lang="ru-RU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« Единственный путь, ведущий</a:t>
            </a:r>
            <a:br>
              <a:rPr lang="ru-RU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                          к знанию - это деятельность» </a:t>
            </a:r>
            <a:br>
              <a:rPr lang="ru-RU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                                                             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</a:t>
            </a:r>
            <a:r>
              <a:rPr lang="ru-RU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Б. Шоу </a:t>
            </a:r>
            <a:endParaRPr lang="ru-RU" sz="2800" dirty="0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924800" cy="37242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3200" b="1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3200" b="1" dirty="0" smtClean="0"/>
              <a:t>Системно - </a:t>
            </a:r>
            <a:r>
              <a:rPr lang="ru-RU" sz="3200" b="1" dirty="0" err="1" smtClean="0"/>
              <a:t>деятельностный</a:t>
            </a:r>
            <a:r>
              <a:rPr lang="ru-RU" sz="3200" b="1" dirty="0" smtClean="0"/>
              <a:t> подход –</a:t>
            </a:r>
            <a:br>
              <a:rPr lang="ru-RU" sz="3200" b="1" dirty="0" smtClean="0"/>
            </a:br>
            <a:r>
              <a:rPr lang="ru-RU" sz="3200" b="1" dirty="0" smtClean="0"/>
              <a:t>методологическая основа концепции </a:t>
            </a:r>
            <a:endParaRPr lang="ru-RU" sz="32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3200" b="1" dirty="0" smtClean="0"/>
              <a:t>государственного стандарта </a:t>
            </a:r>
            <a:br>
              <a:rPr lang="ru-RU" sz="3200" b="1" dirty="0" smtClean="0"/>
            </a:br>
            <a:r>
              <a:rPr lang="ru-RU" sz="3200" b="1" dirty="0" smtClean="0"/>
              <a:t>общего образования </a:t>
            </a:r>
            <a:endParaRPr lang="ru-RU" sz="3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4000" b="1" dirty="0" smtClean="0">
              <a:latin typeface="Monotype Corsiva" pitchFamily="66" charset="0"/>
            </a:endParaRPr>
          </a:p>
        </p:txBody>
      </p:sp>
      <p:pic>
        <p:nvPicPr>
          <p:cNvPr id="3076" name="Picture 5" descr="Mailm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842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http://zavoo.narod.ru/fgos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395913"/>
            <a:ext cx="3078163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5 «П»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smtClean="0"/>
              <a:t>Проблема</a:t>
            </a:r>
          </a:p>
          <a:p>
            <a:r>
              <a:rPr lang="ru-RU" sz="4000" smtClean="0"/>
              <a:t>Проектирование</a:t>
            </a:r>
          </a:p>
          <a:p>
            <a:r>
              <a:rPr lang="ru-RU" sz="4000" smtClean="0"/>
              <a:t>Поиск</a:t>
            </a:r>
          </a:p>
          <a:p>
            <a:r>
              <a:rPr lang="ru-RU" sz="4000" smtClean="0"/>
              <a:t>Продукт</a:t>
            </a:r>
          </a:p>
          <a:p>
            <a:r>
              <a:rPr lang="ru-RU" sz="4000" smtClean="0"/>
              <a:t>Презентация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524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838200" y="990600"/>
            <a:ext cx="7693025" cy="5095875"/>
          </a:xfrm>
        </p:spPr>
        <p:txBody>
          <a:bodyPr/>
          <a:lstStyle/>
          <a:p>
            <a:r>
              <a:rPr lang="ru-RU" b="1" smtClean="0"/>
              <a:t>Проект</a:t>
            </a:r>
            <a:r>
              <a:rPr lang="ru-RU" smtClean="0"/>
              <a:t> – это по сути дела просто специальное задание, план, замысел, </a:t>
            </a:r>
          </a:p>
          <a:p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mtClean="0"/>
              <a:t>   путь решения проблем, в результате которого должно получиться что-то новое: продукт, книга, фильм, модель, сценарий, презентация и т.д.</a:t>
            </a:r>
          </a:p>
          <a:p>
            <a:pPr>
              <a:buFont typeface="Arial" charset="0"/>
              <a:buChar char="•"/>
            </a:pPr>
            <a:endParaRPr lang="ru-RU" smtClean="0"/>
          </a:p>
          <a:p>
            <a:r>
              <a:rPr lang="ru-RU" smtClean="0"/>
              <a:t>    </a:t>
            </a:r>
            <a:r>
              <a:rPr lang="ru-RU" b="1" smtClean="0"/>
              <a:t>Главное условие </a:t>
            </a:r>
            <a:r>
              <a:rPr lang="ru-RU" smtClean="0"/>
              <a:t>– наличие заранее выработанных представлений о конечном продукте, этапов проектирования и этапов проектов.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Примеры видов проектной деятельности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smtClean="0"/>
              <a:t> Игра - исследование</a:t>
            </a:r>
          </a:p>
          <a:p>
            <a:r>
              <a:rPr lang="ru-RU" sz="1600" b="1" smtClean="0"/>
              <a:t>Демонстрация фильма – продукта, выполненного на основе информационных технологий</a:t>
            </a:r>
          </a:p>
          <a:p>
            <a:r>
              <a:rPr lang="ru-RU" sz="1600" b="1" smtClean="0"/>
              <a:t>Диалог исторических и литературных персонажей</a:t>
            </a:r>
          </a:p>
          <a:p>
            <a:r>
              <a:rPr lang="ru-RU" sz="1600" b="1" smtClean="0"/>
              <a:t>Игра с залом</a:t>
            </a:r>
          </a:p>
          <a:p>
            <a:r>
              <a:rPr lang="ru-RU" sz="1600" b="1" smtClean="0"/>
              <a:t>Иллюстративное сопоставление фактов, документов, событий</a:t>
            </a:r>
          </a:p>
          <a:p>
            <a:r>
              <a:rPr lang="ru-RU" sz="1600" b="1" smtClean="0"/>
              <a:t>Инсценировка</a:t>
            </a:r>
          </a:p>
          <a:p>
            <a:r>
              <a:rPr lang="ru-RU" sz="1600" b="1" smtClean="0"/>
              <a:t>Путешествие</a:t>
            </a:r>
          </a:p>
          <a:p>
            <a:r>
              <a:rPr lang="ru-RU" sz="1600" b="1" smtClean="0"/>
              <a:t>Реклама</a:t>
            </a:r>
          </a:p>
          <a:p>
            <a:r>
              <a:rPr lang="ru-RU" sz="1600" b="1" smtClean="0"/>
              <a:t>Ролевая игра</a:t>
            </a:r>
          </a:p>
          <a:p>
            <a:r>
              <a:rPr lang="ru-RU" sz="1600" b="1" smtClean="0"/>
              <a:t>Соревнования</a:t>
            </a:r>
          </a:p>
          <a:p>
            <a:r>
              <a:rPr lang="ru-RU" sz="1600" b="1" smtClean="0"/>
              <a:t>Спектакль</a:t>
            </a:r>
          </a:p>
          <a:p>
            <a:r>
              <a:rPr lang="ru-RU" sz="1600" b="1" smtClean="0"/>
              <a:t>Экскурсия</a:t>
            </a:r>
          </a:p>
          <a:p>
            <a:r>
              <a:rPr lang="ru-RU" sz="1600" b="1" smtClean="0"/>
              <a:t>Телепередача</a:t>
            </a:r>
          </a:p>
          <a:p>
            <a:endParaRPr lang="ru-RU" sz="2000" smtClean="0"/>
          </a:p>
          <a:p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Проектная деятельность по количеству участников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smtClean="0"/>
              <a:t>Личностные (индивидуальные)</a:t>
            </a:r>
          </a:p>
          <a:p>
            <a:r>
              <a:rPr lang="ru-RU" sz="4400" smtClean="0"/>
              <a:t>Парные</a:t>
            </a:r>
          </a:p>
          <a:p>
            <a:r>
              <a:rPr lang="ru-RU" sz="4400" smtClean="0"/>
              <a:t>Групповые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Проекты – это трудно?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Учащиеся удерживают  памяти: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10% от того, что они читают;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26% от того, что они слышат;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30% от того, что они видят;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50% от того, что они видят и слышат;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70% от того, что они обсуждают с другими;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80% от того, что основано на личном опыте;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90% от того, что они говорят (проговаривают) тогда, когда делают;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95% от того, чему они обучают сами.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Один из видов проектной деятельности: игра - исследование</a:t>
            </a:r>
          </a:p>
        </p:txBody>
      </p:sp>
      <p:pic>
        <p:nvPicPr>
          <p:cNvPr id="17411" name="Picture 3" descr="D:\фото\день города\фото день города\DSC_2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00200" y="2362200"/>
            <a:ext cx="6553200" cy="42672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Деловые игры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smtClean="0"/>
              <a:t> Игра для ребенка - это один из самых естественных способов общения с миром. Посредством игры происходит развитие, познание этого самого мира. А если игра еще и деловая, это всегда несет в себе большой обучающий потенциал.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smtClean="0"/>
              <a:t>Какая практическая польза для ребенка от участия в деловых играх?</a:t>
            </a:r>
            <a:endParaRPr lang="ru-RU" sz="320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smtClean="0"/>
              <a:t>Профориентация</a:t>
            </a:r>
          </a:p>
          <a:p>
            <a:r>
              <a:rPr lang="ru-RU" sz="3600" smtClean="0"/>
              <a:t>Оценка себя и своих компетенций</a:t>
            </a:r>
          </a:p>
          <a:p>
            <a:r>
              <a:rPr lang="ru-RU" sz="3600" smtClean="0"/>
              <a:t>Умение работать в команде</a:t>
            </a:r>
          </a:p>
          <a:p>
            <a:r>
              <a:rPr lang="ru-RU" sz="3600" smtClean="0"/>
              <a:t>Развитие креативного мышления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62000" y="1752600"/>
            <a:ext cx="7924800" cy="152400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Чему можно научиться в деловой игре: </a:t>
            </a:r>
            <a:br>
              <a:rPr lang="ru-RU" smtClean="0"/>
            </a:br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smtClean="0"/>
              <a:t>проектному мышлению;</a:t>
            </a:r>
          </a:p>
          <a:p>
            <a:r>
              <a:rPr lang="ru-RU" sz="3200" b="1" smtClean="0"/>
              <a:t>эффективному взаимодействию в команде;</a:t>
            </a:r>
          </a:p>
          <a:p>
            <a:r>
              <a:rPr lang="ru-RU" sz="3200" b="1" smtClean="0"/>
              <a:t>эффективной конкуренции и сотрудничеству;</a:t>
            </a:r>
          </a:p>
          <a:p>
            <a:r>
              <a:rPr lang="ru-RU" sz="3200" b="1" smtClean="0"/>
              <a:t>ведению переговоров;</a:t>
            </a:r>
          </a:p>
          <a:p>
            <a:r>
              <a:rPr lang="ru-RU" sz="3200" b="1" smtClean="0"/>
              <a:t>публичному выступлению.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Деловая игра</a:t>
            </a:r>
          </a:p>
        </p:txBody>
      </p:sp>
      <p:pic>
        <p:nvPicPr>
          <p:cNvPr id="21507" name="Picture 2" descr="C:\Users\комп\Desktop\gam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97063" y="2362200"/>
            <a:ext cx="5575300" cy="3724275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-228600"/>
            <a:ext cx="6248400" cy="266700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i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</a:rPr>
            </a:br>
            <a:r>
              <a:rPr lang="ru-RU" sz="2400" i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                                                            </a:t>
            </a:r>
            <a:br>
              <a:rPr lang="ru-RU" sz="2400" i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</a:rPr>
            </a:br>
            <a:r>
              <a:rPr lang="ru-RU" sz="2400" i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                                                          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200" y="2590800"/>
            <a:ext cx="7543800" cy="3810000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/>
              <a:t> </a:t>
            </a:r>
            <a:r>
              <a:rPr lang="ru-RU" sz="1800" dirty="0" smtClean="0"/>
              <a:t>      </a:t>
            </a:r>
            <a:r>
              <a:rPr lang="ru-RU" sz="4000" i="1" dirty="0" smtClean="0"/>
              <a:t>«Системно-</a:t>
            </a:r>
            <a:r>
              <a:rPr lang="ru-RU" sz="4000" i="1" dirty="0" err="1" smtClean="0"/>
              <a:t>деятельностный</a:t>
            </a:r>
            <a:r>
              <a:rPr lang="ru-RU" sz="4000" i="1" dirty="0" smtClean="0"/>
              <a:t> подход в обучении и воспитании</a:t>
            </a:r>
            <a:r>
              <a:rPr lang="ru-RU" sz="4000" i="1" dirty="0" smtClean="0">
                <a:latin typeface="Times New Roman" pitchFamily="18" charset="0"/>
              </a:rPr>
              <a:t>»</a:t>
            </a:r>
            <a:r>
              <a:rPr lang="ru-RU" sz="4000" dirty="0" smtClean="0"/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«Мои ученики будут узнавать новое не от меня, они будут открывать это новое сами. Моя главная задача – помочь им раскрыться, развить собственные идеи»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И. Г. Песталоцци). </a:t>
            </a:r>
            <a:endParaRPr lang="ru-RU" sz="2000" b="1" i="1" dirty="0" smtClean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3600" i="1" dirty="0" smtClean="0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Деловая игра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smtClean="0"/>
              <a:t>Итак, можно сказать, что деловая игра - это жизненно важный и необходимый элемент в развитии как индивидума, так и общества в целом.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838200"/>
          </a:xfrm>
        </p:spPr>
        <p:txBody>
          <a:bodyPr/>
          <a:lstStyle/>
          <a:p>
            <a:r>
              <a:rPr lang="ru-RU" smtClean="0"/>
              <a:t>Коллективные творческие дела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фото</a:t>
            </a:r>
          </a:p>
        </p:txBody>
      </p:sp>
      <p:pic>
        <p:nvPicPr>
          <p:cNvPr id="34818" name="Picture 2" descr="D:\фото\день города\фото день города\DSC_28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600200"/>
            <a:ext cx="7467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Принято выделять несколько этапов подготовки и проведения КТД: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smtClean="0"/>
              <a:t>Этап задумки, накопления идей, выдвижение цели и задач, доведение их до принятия каждым участником - взрослым и школьником.</a:t>
            </a:r>
          </a:p>
          <a:p>
            <a:r>
              <a:rPr lang="ru-RU" sz="2000" b="1" smtClean="0"/>
              <a:t> Этап начальной организации (коллективное планирование)</a:t>
            </a:r>
          </a:p>
          <a:p>
            <a:r>
              <a:rPr lang="ru-RU" sz="2000" b="1" smtClean="0"/>
              <a:t> Этап оповещения и доведения всех идей и содержания дела до сведения всех участников и гостей.</a:t>
            </a:r>
          </a:p>
          <a:p>
            <a:r>
              <a:rPr lang="ru-RU" sz="2000" b="1" smtClean="0"/>
              <a:t>Этап распределения поручений по подготовке отдельных фрагментов дела (по группам, индивидуальные задания)</a:t>
            </a:r>
          </a:p>
          <a:p>
            <a:r>
              <a:rPr lang="ru-RU" sz="2000" b="1" smtClean="0"/>
              <a:t>Проведение самого дела.</a:t>
            </a:r>
            <a:endParaRPr lang="ru-RU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Виды КТД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smtClean="0"/>
              <a:t>Общественно - политические КТД. </a:t>
            </a:r>
          </a:p>
          <a:p>
            <a:r>
              <a:rPr lang="ru-RU" sz="2400" b="1" smtClean="0"/>
              <a:t>Трудовые КТД.</a:t>
            </a:r>
          </a:p>
          <a:p>
            <a:r>
              <a:rPr lang="ru-RU" sz="2400" b="1" smtClean="0"/>
              <a:t>Познавательные КТД</a:t>
            </a:r>
          </a:p>
          <a:p>
            <a:r>
              <a:rPr lang="ru-RU" sz="2400" b="1" smtClean="0"/>
              <a:t>Экологические КТД.</a:t>
            </a:r>
          </a:p>
          <a:p>
            <a:r>
              <a:rPr lang="ru-RU" sz="2400" b="1" smtClean="0"/>
              <a:t>Спортивные КТД.</a:t>
            </a:r>
          </a:p>
          <a:p>
            <a:r>
              <a:rPr lang="ru-RU" sz="2400" b="1" smtClean="0"/>
              <a:t>Художественные КТД.</a:t>
            </a:r>
          </a:p>
          <a:p>
            <a:r>
              <a:rPr lang="ru-RU" sz="2400" b="1" smtClean="0"/>
              <a:t>Досуговые КТД.</a:t>
            </a:r>
          </a:p>
          <a:p>
            <a:r>
              <a:rPr lang="ru-RU" sz="2400" b="1" smtClean="0"/>
              <a:t>КТД с целенаправленным нравственным содержанием.</a:t>
            </a:r>
          </a:p>
          <a:p>
            <a:r>
              <a:rPr lang="ru-RU" sz="2400" b="1" smtClean="0"/>
              <a:t>КТД в работе с активом.</a:t>
            </a:r>
            <a:endParaRPr lang="ru-RU" sz="2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Кружковая деятельность – как вид КТД</a:t>
            </a:r>
          </a:p>
        </p:txBody>
      </p:sp>
      <p:pic>
        <p:nvPicPr>
          <p:cNvPr id="35842" name="Picture 2" descr="D:\фото\андроид\IMG_20140926_173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24000" y="1828800"/>
            <a:ext cx="6248400" cy="5029200"/>
          </a:xfrm>
          <a:effectLst>
            <a:softEdge rad="112500"/>
          </a:effec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838200" y="2286000"/>
            <a:ext cx="7693025" cy="3800475"/>
          </a:xfrm>
        </p:spPr>
        <p:txBody>
          <a:bodyPr/>
          <a:lstStyle/>
          <a:p>
            <a:r>
              <a:rPr lang="ru-RU" sz="2400" smtClean="0"/>
              <a:t>Хочется отметить, что активная творческая деятельность учащихся проявляется  тогда, когда учитель сам является творческим человеком.  Учитель должен быть ни  «над», ни впереди, а вместе с детьми. Он должен быть композитором ребячьей самодеятельности, но такой композитор, который сам нот не пишет, а вдохновляет свих воспитанников на сочинение музыки. Он дирижер ребячьей самодеятельности, но никто не должен видеть взмахов его палочки.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4">
                    <a:lumMod val="90000"/>
                    <a:lumOff val="10000"/>
                  </a:schemeClr>
                </a:solidFill>
                <a:cs typeface="Arial" charset="0"/>
              </a:rPr>
              <a:t> Уильям Артур Уорд, американский писатель </a:t>
            </a:r>
            <a:endParaRPr lang="ru-RU" sz="2000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«Посредственный педагог излагает.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Хороший педагог объясняет.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Выдающийся педагог показывает.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Великий педагог вдохновляет».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5" descr="Mailm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3525" y="563880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5449">
            <a:off x="7273925" y="449263"/>
            <a:ext cx="9271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dirty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Японская пословица</a:t>
            </a:r>
            <a:endParaRPr lang="ru-RU" sz="40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22350" y="2828925"/>
            <a:ext cx="3898900" cy="3724275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953000" y="2828925"/>
            <a:ext cx="3810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i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«Налови мне рыбы — и я буду сыт сегодня; </a:t>
            </a:r>
          </a:p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i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научи меня ловить рыбу — так я буду сыт до конца жизни»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smtClean="0"/>
              <a:t>«Расскажи мне – и я забуду,</a:t>
            </a:r>
          </a:p>
          <a:p>
            <a:r>
              <a:rPr lang="ru-RU" sz="4400" smtClean="0"/>
              <a:t>Покажи мне – и я запомню,</a:t>
            </a:r>
          </a:p>
          <a:p>
            <a:r>
              <a:rPr lang="ru-RU" sz="4400" smtClean="0"/>
              <a:t>Сделай вместе со мной – и я научусь…»</a:t>
            </a:r>
          </a:p>
        </p:txBody>
      </p:sp>
      <p:sp>
        <p:nvSpPr>
          <p:cNvPr id="3072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Китайская мудрость гласит: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2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endParaRPr lang="ru-RU" sz="5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5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9338" y="4275138"/>
            <a:ext cx="3014662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П.Ф.Каптерев</a:t>
            </a:r>
            <a:r>
              <a:rPr lang="ru-RU" sz="2800" dirty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российский педагог и психолог</a:t>
            </a:r>
            <a:br>
              <a:rPr lang="ru-RU" sz="2800" dirty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smtClean="0">
                <a:latin typeface="Times New Roman" pitchFamily="18" charset="0"/>
                <a:cs typeface="Times New Roman" pitchFamily="18" charset="0"/>
              </a:rPr>
              <a:t>«Не школа и образование есть основа и источник самовоспитания и самообразования, а самообразование  - та необходимая почва, на которой школа может существовать»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35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4963" y="5548313"/>
            <a:ext cx="85883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38917">
            <a:off x="7392988" y="2244725"/>
            <a:ext cx="142081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Цель </a:t>
            </a:r>
            <a:r>
              <a:rPr lang="ru-RU" sz="3200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системно-деятельностного</a:t>
            </a:r>
            <a:r>
              <a:rPr lang="ru-RU" sz="3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подхода в воспитании учащихся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2371725"/>
            <a:ext cx="769302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Создание установки на самостоятельность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Свобода выбора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Подготовка к жизни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Достижение личностных  результатов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095559">
            <a:off x="6865938" y="2817813"/>
            <a:ext cx="10541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50455">
            <a:off x="7477125" y="3432175"/>
            <a:ext cx="11636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6988" y="5715000"/>
            <a:ext cx="8588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Системно – </a:t>
            </a:r>
            <a:r>
              <a:rPr lang="ru-RU" sz="2800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деятельностный</a:t>
            </a:r>
            <a:r>
              <a:rPr lang="ru-RU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подход предполагает:</a:t>
            </a:r>
            <a:endParaRPr lang="ru-RU" sz="28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Воспитание и развитие гражданских качеств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Переход к стратегии социального проектирования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Ориентацию на результаты образования и воспитания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Приоритет- личностное развитие учащихся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Учет индивидуальных особенностей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Обеспечение преемственности ступеней образования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Разнообразие индивидуальных образовательных траекторий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4419600"/>
            <a:ext cx="8651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принципы системно- </a:t>
            </a:r>
            <a:r>
              <a:rPr lang="ru-RU" sz="40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40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подхода: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Непрерывности</a:t>
            </a:r>
          </a:p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Целостности</a:t>
            </a:r>
          </a:p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Комфортности</a:t>
            </a:r>
          </a:p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Вариативности</a:t>
            </a:r>
          </a:p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Творчества</a:t>
            </a:r>
          </a:p>
        </p:txBody>
      </p:sp>
      <p:pic>
        <p:nvPicPr>
          <p:cNvPr id="8196" name="Picture 5" descr="Mailm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3188" y="495300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2743200"/>
            <a:ext cx="1384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20725"/>
            <a:ext cx="7924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Системно – </a:t>
            </a:r>
            <a:r>
              <a:rPr lang="ru-RU" sz="3200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деятельностный</a:t>
            </a:r>
            <a:r>
              <a:rPr lang="ru-RU" sz="3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подход в воспитании:</a:t>
            </a:r>
          </a:p>
        </p:txBody>
      </p:sp>
      <p:pic>
        <p:nvPicPr>
          <p:cNvPr id="9219" name="Picture 5" descr="Mailm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98425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  <a:p>
            <a:pPr algn="ctr" eaLnBrk="1" hangingPunct="1"/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Деловые игры</a:t>
            </a:r>
          </a:p>
          <a:p>
            <a:pPr algn="ctr" eaLnBrk="1" hangingPunct="1"/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Коллективные творческие дела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0580">
            <a:off x="7454900" y="3011488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3000" y="3200400"/>
            <a:ext cx="178435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«От души выполняем замысел»</a:t>
            </a:r>
            <a:br>
              <a:rPr lang="ru-RU" smtClean="0"/>
            </a:br>
            <a:r>
              <a:rPr lang="ru-RU" smtClean="0"/>
              <a:t>                   </a:t>
            </a:r>
            <a:r>
              <a:rPr lang="ru-RU" sz="2800" smtClean="0"/>
              <a:t>Уильям Килпатрик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smtClean="0"/>
              <a:t>Проектная деятельность - как основа организации воспитательной работы</a:t>
            </a:r>
          </a:p>
          <a:p>
            <a:endParaRPr lang="ru-RU" sz="5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Плюсы проектной деятельности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smtClean="0"/>
              <a:t>Высокая мотивация</a:t>
            </a:r>
          </a:p>
          <a:p>
            <a:r>
              <a:rPr lang="ru-RU" sz="1800" b="1" smtClean="0"/>
              <a:t>Прочность знаний</a:t>
            </a:r>
          </a:p>
          <a:p>
            <a:r>
              <a:rPr lang="ru-RU" sz="1800" b="1" smtClean="0"/>
              <a:t>Творчество и фантазия</a:t>
            </a:r>
          </a:p>
          <a:p>
            <a:r>
              <a:rPr lang="ru-RU" sz="1800" b="1" smtClean="0"/>
              <a:t>Коммуникабельность</a:t>
            </a:r>
          </a:p>
          <a:p>
            <a:r>
              <a:rPr lang="ru-RU" sz="1800" b="1" smtClean="0"/>
              <a:t>Активная жизненная позиция</a:t>
            </a:r>
          </a:p>
          <a:p>
            <a:r>
              <a:rPr lang="ru-RU" sz="1800" b="1" smtClean="0"/>
              <a:t>Командный дух</a:t>
            </a:r>
          </a:p>
          <a:p>
            <a:r>
              <a:rPr lang="ru-RU" sz="1800" b="1" smtClean="0"/>
              <a:t>Ценность индивидуальности</a:t>
            </a:r>
          </a:p>
          <a:p>
            <a:r>
              <a:rPr lang="ru-RU" sz="1800" b="1" smtClean="0"/>
              <a:t>Свобода самовыражения</a:t>
            </a:r>
          </a:p>
          <a:p>
            <a:r>
              <a:rPr lang="ru-RU" sz="1800" b="1" smtClean="0"/>
              <a:t>Акцент на деятельность</a:t>
            </a:r>
          </a:p>
          <a:p>
            <a:r>
              <a:rPr lang="ru-RU" sz="1800" b="1" smtClean="0"/>
              <a:t>Взаимоуважение</a:t>
            </a:r>
          </a:p>
          <a:p>
            <a:r>
              <a:rPr lang="ru-RU" sz="1800" b="1" smtClean="0"/>
              <a:t>Демократичность</a:t>
            </a:r>
          </a:p>
          <a:p>
            <a:endParaRPr lang="ru-RU" sz="18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1089</TotalTime>
  <Words>657</Words>
  <Application>Microsoft Office PowerPoint</Application>
  <PresentationFormat>Экран (4:3)</PresentationFormat>
  <Paragraphs>145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Wingdings</vt:lpstr>
      <vt:lpstr>Times New Roman</vt:lpstr>
      <vt:lpstr>Monotype Corsiva</vt:lpstr>
      <vt:lpstr>Tahoma</vt:lpstr>
      <vt:lpstr>Капсулы</vt:lpstr>
      <vt:lpstr>                           « Единственный путь, ведущий                            к знанию - это деятельность»                                                                                                                                       Б. Шоу </vt:lpstr>
      <vt:lpstr>                                                                                                                          </vt:lpstr>
      <vt:lpstr>П.Ф.Каптерев,  российский педагог и психолог </vt:lpstr>
      <vt:lpstr>Цель системно-деятельностного подхода в воспитании учащихся </vt:lpstr>
      <vt:lpstr>Системно – деятельностный подход предполагает:</vt:lpstr>
      <vt:lpstr>Дидактические принципы системно- деятельностного подхода:</vt:lpstr>
      <vt:lpstr>Системно – деятельностный подход в воспитании:</vt:lpstr>
      <vt:lpstr>«От души выполняем замысел»                    Уильям Килпатрик</vt:lpstr>
      <vt:lpstr>Плюсы проектной деятельности</vt:lpstr>
      <vt:lpstr>5 «П»</vt:lpstr>
      <vt:lpstr>Слайд 11</vt:lpstr>
      <vt:lpstr>Примеры видов проектной деятельности </vt:lpstr>
      <vt:lpstr>Проектная деятельность по количеству участников</vt:lpstr>
      <vt:lpstr>Проекты – это трудно?</vt:lpstr>
      <vt:lpstr>Один из видов проектной деятельности: игра - исследование</vt:lpstr>
      <vt:lpstr>Деловые игры</vt:lpstr>
      <vt:lpstr>Какая практическая польза для ребенка от участия в деловых играх?</vt:lpstr>
      <vt:lpstr>   Чему можно научиться в деловой игре:  </vt:lpstr>
      <vt:lpstr>Деловая игра</vt:lpstr>
      <vt:lpstr>Деловая игра</vt:lpstr>
      <vt:lpstr>Коллективные творческие дела</vt:lpstr>
      <vt:lpstr>Принято выделять несколько этапов подготовки и проведения КТД:</vt:lpstr>
      <vt:lpstr>Виды КТД</vt:lpstr>
      <vt:lpstr>Кружковая деятельность – как вид КТД</vt:lpstr>
      <vt:lpstr>Слайд 25</vt:lpstr>
      <vt:lpstr> Уильям Артур Уорд, американский писатель </vt:lpstr>
      <vt:lpstr>Японская пословица</vt:lpstr>
      <vt:lpstr>Китайская мудрость гласит: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комп</cp:lastModifiedBy>
  <cp:revision>76</cp:revision>
  <cp:lastPrinted>1601-01-01T00:00:00Z</cp:lastPrinted>
  <dcterms:created xsi:type="dcterms:W3CDTF">1601-01-01T00:00:00Z</dcterms:created>
  <dcterms:modified xsi:type="dcterms:W3CDTF">2015-10-05T20:19:34Z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