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3E3356-74AD-496B-81F4-D4C55F77E7C7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F0EAD4-A2E7-4F9E-82A6-F5BF1FE501A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175351" cy="3728705"/>
          </a:xfrm>
        </p:spPr>
        <p:txBody>
          <a:bodyPr>
            <a:noAutofit/>
          </a:bodyPr>
          <a:lstStyle/>
          <a:p>
            <a:r>
              <a:rPr lang="ru-RU" sz="4400" dirty="0"/>
              <a:t>Лирика сибирских поэтов в годы Великой Отечественной войны </a:t>
            </a:r>
            <a:br>
              <a:rPr lang="ru-RU" sz="4400" dirty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effectLst/>
              </a:rPr>
              <a:t>Емельяненко </a:t>
            </a:r>
            <a:r>
              <a:rPr lang="ru-RU" sz="2400" dirty="0">
                <a:effectLst/>
              </a:rPr>
              <a:t>Алёна Юрьевна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9 Б </a:t>
            </a:r>
            <a:r>
              <a:rPr lang="ru-RU" sz="2400" dirty="0" smtClean="0">
                <a:effectLst/>
              </a:rPr>
              <a:t>класс МБОУ СОШ № 146</a:t>
            </a:r>
            <a:br>
              <a:rPr lang="ru-RU" sz="2400" dirty="0" smtClean="0">
                <a:effectLst/>
              </a:rPr>
            </a:br>
            <a:r>
              <a:rPr lang="ru-RU" sz="2000" dirty="0" smtClean="0">
                <a:effectLst/>
              </a:rPr>
              <a:t> Руководитель Паршикова </a:t>
            </a:r>
            <a:r>
              <a:rPr lang="ru-RU" sz="2000" dirty="0">
                <a:effectLst/>
              </a:rPr>
              <a:t>Елена </a:t>
            </a:r>
            <a:r>
              <a:rPr lang="ru-RU" sz="2000" dirty="0" smtClean="0">
                <a:effectLst/>
              </a:rPr>
              <a:t>Васильевна   </a:t>
            </a:r>
            <a:r>
              <a:rPr lang="ru-RU" sz="2000" dirty="0">
                <a:effectLst/>
              </a:rPr>
              <a:t>учитель русского языка и литературы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 </a:t>
            </a:r>
            <a:r>
              <a:rPr lang="ru-RU" sz="2000" dirty="0" smtClean="0">
                <a:effectLst/>
              </a:rPr>
              <a:t>первой </a:t>
            </a:r>
            <a:r>
              <a:rPr lang="ru-RU" sz="2000" dirty="0">
                <a:effectLst/>
              </a:rPr>
              <a:t>квалификационной категории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9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3617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Изобразительно-выразительные средства.</a:t>
            </a:r>
          </a:p>
          <a:p>
            <a:r>
              <a:rPr lang="ru-RU" dirty="0" smtClean="0"/>
              <a:t>1.</a:t>
            </a:r>
            <a:r>
              <a:rPr lang="ru-RU" dirty="0"/>
              <a:t> </a:t>
            </a:r>
            <a:r>
              <a:rPr lang="ru-RU" dirty="0" err="1" smtClean="0"/>
              <a:t>Лозунговость</a:t>
            </a:r>
            <a:r>
              <a:rPr lang="ru-RU" dirty="0" smtClean="0"/>
              <a:t>:</a:t>
            </a:r>
            <a:r>
              <a:rPr lang="ru-RU" dirty="0"/>
              <a:t> </a:t>
            </a:r>
            <a:r>
              <a:rPr lang="ru-RU" dirty="0" smtClean="0"/>
              <a:t>«Бей </a:t>
            </a:r>
            <a:r>
              <a:rPr lang="ru-RU" dirty="0"/>
              <a:t>врага </a:t>
            </a:r>
            <a:r>
              <a:rPr lang="ru-RU" dirty="0" smtClean="0"/>
              <a:t>–Чем </a:t>
            </a:r>
            <a:r>
              <a:rPr lang="ru-RU" dirty="0"/>
              <a:t>попало</a:t>
            </a:r>
            <a:r>
              <a:rPr lang="ru-RU" dirty="0" smtClean="0"/>
              <a:t>!»</a:t>
            </a:r>
            <a:endParaRPr lang="ru-RU" dirty="0"/>
          </a:p>
          <a:p>
            <a:r>
              <a:rPr lang="ru-RU" dirty="0" smtClean="0"/>
              <a:t>2.</a:t>
            </a:r>
            <a:r>
              <a:rPr lang="ru-RU" dirty="0"/>
              <a:t> </a:t>
            </a:r>
            <a:r>
              <a:rPr lang="ru-RU" dirty="0"/>
              <a:t>М</a:t>
            </a:r>
            <a:r>
              <a:rPr lang="ru-RU" dirty="0" smtClean="0"/>
              <a:t>етафоры</a:t>
            </a:r>
            <a:r>
              <a:rPr lang="ru-RU" dirty="0"/>
              <a:t>: « бежит по напоенным кровью лугам», «пепел желаний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3.</a:t>
            </a:r>
            <a:r>
              <a:rPr lang="ru-RU" dirty="0"/>
              <a:t> Разговорные слова: </a:t>
            </a:r>
            <a:r>
              <a:rPr lang="ru-RU" dirty="0" err="1"/>
              <a:t>писарек</a:t>
            </a:r>
            <a:r>
              <a:rPr lang="ru-RU" dirty="0"/>
              <a:t>, паренек, дружок, </a:t>
            </a:r>
            <a:r>
              <a:rPr lang="ru-RU" dirty="0" err="1" smtClean="0"/>
              <a:t>брехня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</a:t>
            </a:r>
            <a:r>
              <a:rPr lang="ru-RU" dirty="0"/>
              <a:t> Сниженная лексика по отношению к врагу: фрицы, фрицы-гады, </a:t>
            </a:r>
            <a:r>
              <a:rPr lang="ru-RU" dirty="0" smtClean="0"/>
              <a:t>погань.</a:t>
            </a:r>
            <a:endParaRPr lang="ru-RU" dirty="0"/>
          </a:p>
          <a:p>
            <a:r>
              <a:rPr lang="ru-RU" dirty="0" smtClean="0"/>
              <a:t>5.</a:t>
            </a:r>
            <a:r>
              <a:rPr lang="ru-RU" dirty="0"/>
              <a:t> Гиперболы: </a:t>
            </a:r>
            <a:r>
              <a:rPr lang="ru-RU" dirty="0" smtClean="0"/>
              <a:t>«Что </a:t>
            </a:r>
            <a:r>
              <a:rPr lang="ru-RU" dirty="0"/>
              <a:t>ни хата – вражий дот…» </a:t>
            </a:r>
            <a:endParaRPr lang="ru-RU" dirty="0" smtClean="0"/>
          </a:p>
          <a:p>
            <a:r>
              <a:rPr lang="ru-RU" dirty="0" smtClean="0"/>
              <a:t>6.</a:t>
            </a:r>
            <a:r>
              <a:rPr lang="ru-RU" dirty="0"/>
              <a:t> Эпитеты: «огненный дождь», «смертоносный заряд», «</a:t>
            </a:r>
            <a:r>
              <a:rPr lang="ru-RU" dirty="0" err="1"/>
              <a:t>глушайшее</a:t>
            </a:r>
            <a:r>
              <a:rPr lang="ru-RU" dirty="0"/>
              <a:t> место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7.</a:t>
            </a:r>
            <a:r>
              <a:rPr lang="ru-RU" dirty="0"/>
              <a:t> Много </a:t>
            </a:r>
            <a:r>
              <a:rPr lang="ru-RU" dirty="0" smtClean="0"/>
              <a:t>обращений: </a:t>
            </a:r>
            <a:r>
              <a:rPr lang="ru-RU" dirty="0"/>
              <a:t>рассказ от лица </a:t>
            </a:r>
            <a:r>
              <a:rPr lang="ru-RU" dirty="0" smtClean="0"/>
              <a:t>героя:</a:t>
            </a:r>
          </a:p>
          <a:p>
            <a:pPr marL="45720" indent="0">
              <a:buNone/>
            </a:pPr>
            <a:r>
              <a:rPr lang="ru-RU" dirty="0" smtClean="0"/>
              <a:t>   «- </a:t>
            </a:r>
            <a:r>
              <a:rPr lang="ru-RU" dirty="0"/>
              <a:t>Эй, друг ситный, ты случаем</a:t>
            </a:r>
          </a:p>
          <a:p>
            <a:pPr marL="45720" indent="0">
              <a:buNone/>
            </a:pPr>
            <a:r>
              <a:rPr lang="ru-RU" dirty="0" smtClean="0"/>
              <a:t>       Не </a:t>
            </a:r>
            <a:r>
              <a:rPr lang="ru-RU" dirty="0"/>
              <a:t>спустился ли с небес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6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>
                <a:effectLst/>
              </a:rPr>
              <a:t>Елизавета  </a:t>
            </a:r>
            <a:r>
              <a:rPr lang="ru-RU" dirty="0" smtClean="0">
                <a:effectLst/>
              </a:rPr>
              <a:t>Стюарт</a:t>
            </a:r>
            <a:br>
              <a:rPr lang="ru-RU" dirty="0" smtClean="0">
                <a:effectLst/>
              </a:rPr>
            </a:br>
            <a:r>
              <a:rPr lang="ru-RU" sz="2400" dirty="0">
                <a:effectLst/>
              </a:rPr>
              <a:t>«Жестокое время», «Никто из нас забыть не сможет...»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1304607" y="997172"/>
          <a:ext cx="6077585" cy="3173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244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А.Ахматова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Нас покориться никто не заставит…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Час мужества пробил на наших часах…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страшно под пулями мёртвыми лечь…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Над вашей памятью не стыть плакучей ивой…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Е.Стюарт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Ничто в нас не сломит ни мужества мысли…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Мужество мысли…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Сраженьям горячую молодость отдал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 ,может быть, всё, что имеет, отдаст…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Никто из нас забыть не сможет…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8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</a:rPr>
              <a:t>Абрам Маркович </a:t>
            </a:r>
            <a:r>
              <a:rPr lang="ru-RU" dirty="0" smtClean="0">
                <a:effectLst/>
              </a:rPr>
              <a:t>Арго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«Два сонета»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Там, в небесах, где звездные тела</a:t>
            </a:r>
          </a:p>
          <a:p>
            <a:r>
              <a:rPr lang="ru-RU" dirty="0"/>
              <a:t>Проходят по сферическим широтам,</a:t>
            </a:r>
          </a:p>
          <a:p>
            <a:r>
              <a:rPr lang="ru-RU" dirty="0"/>
              <a:t>Пропитанная порохом и потом,</a:t>
            </a:r>
          </a:p>
          <a:p>
            <a:r>
              <a:rPr lang="ru-RU" dirty="0"/>
              <a:t>Плывет Земля, как и всегда плыла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*******</a:t>
            </a:r>
          </a:p>
          <a:p>
            <a:r>
              <a:rPr lang="ru-RU" dirty="0"/>
              <a:t>Гудит эфир клокочущею лавой</a:t>
            </a:r>
          </a:p>
          <a:p>
            <a:r>
              <a:rPr lang="ru-RU" dirty="0"/>
              <a:t>Про страшные и грозные дела!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71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4372168"/>
            <a:ext cx="7838256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</a:rPr>
              <a:t>И. </a:t>
            </a:r>
            <a:r>
              <a:rPr lang="ru-RU" dirty="0" err="1" smtClean="0">
                <a:effectLst/>
              </a:rPr>
              <a:t>Мухачев«Фронтовику</a:t>
            </a:r>
            <a:r>
              <a:rPr lang="ru-RU" dirty="0">
                <a:effectLst/>
              </a:rPr>
              <a:t>».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Нет, не одни ту песню пели</a:t>
            </a:r>
          </a:p>
          <a:p>
            <a:r>
              <a:rPr lang="ru-RU" dirty="0"/>
              <a:t>Девчата, женщины, подростки –</a:t>
            </a:r>
          </a:p>
          <a:p>
            <a:r>
              <a:rPr lang="ru-RU" dirty="0"/>
              <a:t> Ее подхватывали ели,</a:t>
            </a:r>
          </a:p>
          <a:p>
            <a:r>
              <a:rPr lang="ru-RU" dirty="0"/>
              <a:t>Босые горные березки… [30]</a:t>
            </a:r>
          </a:p>
          <a:p>
            <a:r>
              <a:rPr lang="ru-RU" dirty="0" smtClean="0"/>
              <a:t>******</a:t>
            </a:r>
          </a:p>
          <a:p>
            <a:r>
              <a:rPr lang="ru-RU" dirty="0" smtClean="0"/>
              <a:t>И </a:t>
            </a:r>
            <a:r>
              <a:rPr lang="ru-RU" dirty="0"/>
              <a:t>только человека думы </a:t>
            </a:r>
          </a:p>
          <a:p>
            <a:r>
              <a:rPr lang="ru-RU" dirty="0"/>
              <a:t>Сливались с думами природы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41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09120"/>
            <a:ext cx="7992888" cy="223224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</a:rPr>
              <a:t>Александра </a:t>
            </a:r>
            <a:r>
              <a:rPr lang="ru-RU" dirty="0" err="1">
                <a:effectLst/>
              </a:rPr>
              <a:t>Смердова</a:t>
            </a:r>
            <a:r>
              <a:rPr lang="ru-RU" dirty="0">
                <a:effectLst/>
              </a:rPr>
              <a:t> «Сибиряк Тарас Клинков».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7055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Я ж впервой, как на ладони,</a:t>
            </a:r>
          </a:p>
          <a:p>
            <a:r>
              <a:rPr lang="ru-RU" dirty="0"/>
              <a:t>Вижу всю страну мою.</a:t>
            </a:r>
          </a:p>
          <a:p>
            <a:r>
              <a:rPr lang="ru-RU" dirty="0"/>
              <a:t>Нету ей конца и края,</a:t>
            </a:r>
          </a:p>
          <a:p>
            <a:r>
              <a:rPr lang="ru-RU" dirty="0"/>
              <a:t>Молода и хороша!</a:t>
            </a:r>
          </a:p>
          <a:p>
            <a:endParaRPr lang="ru-RU" dirty="0" smtClean="0"/>
          </a:p>
          <a:p>
            <a:r>
              <a:rPr lang="ru-RU" dirty="0" smtClean="0"/>
              <a:t>Поезд </a:t>
            </a:r>
            <a:r>
              <a:rPr lang="ru-RU" dirty="0"/>
              <a:t>мчит в садах душистых,</a:t>
            </a:r>
          </a:p>
          <a:p>
            <a:r>
              <a:rPr lang="ru-RU" dirty="0"/>
              <a:t>Через села, города.</a:t>
            </a:r>
          </a:p>
          <a:p>
            <a:r>
              <a:rPr lang="ru-RU" dirty="0"/>
              <a:t>И чтоб все это – фашистам?!</a:t>
            </a:r>
          </a:p>
          <a:p>
            <a:r>
              <a:rPr lang="ru-RU" dirty="0"/>
              <a:t>Н-и-к-о-г-д-а!!!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438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73744"/>
          </a:xfrm>
        </p:spPr>
        <p:txBody>
          <a:bodyPr>
            <a:normAutofit/>
          </a:bodyPr>
          <a:lstStyle/>
          <a:p>
            <a:r>
              <a:rPr lang="ru-RU" dirty="0"/>
              <a:t>- Эх, ребята,</a:t>
            </a:r>
          </a:p>
          <a:p>
            <a:r>
              <a:rPr lang="ru-RU" dirty="0"/>
              <a:t>Сколько горя видел я там,</a:t>
            </a:r>
          </a:p>
          <a:p>
            <a:r>
              <a:rPr lang="ru-RU" dirty="0"/>
              <a:t>Аж душа в крови, друзья!..</a:t>
            </a:r>
          </a:p>
          <a:p>
            <a:r>
              <a:rPr lang="ru-RU" dirty="0"/>
              <a:t>Кулаком в тылу грозя,</a:t>
            </a:r>
          </a:p>
          <a:p>
            <a:r>
              <a:rPr lang="ru-RU" dirty="0"/>
              <a:t>Произнес Тарас как клятву:</a:t>
            </a:r>
          </a:p>
          <a:p>
            <a:r>
              <a:rPr lang="ru-RU" dirty="0"/>
              <a:t>- В бой бы нам скорей, ребята! [22]</a:t>
            </a:r>
          </a:p>
          <a:p>
            <a:r>
              <a:rPr lang="ru-RU" dirty="0" smtClean="0"/>
              <a:t>**********</a:t>
            </a:r>
          </a:p>
          <a:p>
            <a:r>
              <a:rPr lang="ru-RU" dirty="0"/>
              <a:t>И, как водится, вояки</a:t>
            </a:r>
          </a:p>
          <a:p>
            <a:r>
              <a:rPr lang="ru-RU" dirty="0" smtClean="0"/>
              <a:t>Заправляются </a:t>
            </a:r>
            <a:r>
              <a:rPr lang="ru-RU" dirty="0"/>
              <a:t>к атаке:</a:t>
            </a:r>
          </a:p>
          <a:p>
            <a:r>
              <a:rPr lang="ru-RU" dirty="0"/>
              <a:t>Тянут шнапс, лакают ром,</a:t>
            </a:r>
          </a:p>
          <a:p>
            <a:r>
              <a:rPr lang="ru-RU" dirty="0"/>
              <a:t>Чтобы в бой переть </a:t>
            </a:r>
            <a:r>
              <a:rPr lang="ru-RU" dirty="0" err="1"/>
              <a:t>дуром</a:t>
            </a:r>
            <a:r>
              <a:rPr lang="ru-RU" dirty="0"/>
              <a:t>. [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643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145752"/>
          </a:xfrm>
        </p:spPr>
        <p:txBody>
          <a:bodyPr>
            <a:normAutofit/>
          </a:bodyPr>
          <a:lstStyle/>
          <a:p>
            <a:r>
              <a:rPr lang="ru-RU" dirty="0"/>
              <a:t>У автора на протяжении поэмы встречаются такие определения фашистов: «психи», «вояки», «воры», «немчура», «шантрапа», «гады», «фрицы», «блиц-вояки», «фашистская зараза», «звери», «бледный </a:t>
            </a:r>
            <a:r>
              <a:rPr lang="ru-RU" dirty="0" err="1"/>
              <a:t>герр</a:t>
            </a:r>
            <a:r>
              <a:rPr lang="ru-RU" dirty="0"/>
              <a:t>», «пьяные </a:t>
            </a:r>
            <a:r>
              <a:rPr lang="ru-RU" dirty="0" err="1"/>
              <a:t>эсэсы</a:t>
            </a:r>
            <a:r>
              <a:rPr lang="ru-RU" dirty="0"/>
              <a:t>», «чумная мразь», «бандиты», «курощупы», «фашисты-живоглоты», «злодеи», «вражья шайка», «фон», «сволочи», «гадюки», «оккупанты», «фашистская орда», «вшивые фрицы». В эти слова вложен весь гнев, вся ненависть народа,</a:t>
            </a:r>
          </a:p>
          <a:p>
            <a:r>
              <a:rPr lang="ru-RU" dirty="0"/>
              <a:t>которая  и вдохновляет героя-сибиряка на подвиги.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54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Мы сейчас на всех парах</a:t>
            </a:r>
          </a:p>
          <a:p>
            <a:r>
              <a:rPr lang="ru-RU" dirty="0"/>
              <a:t>Бьем фашистов в пух и прах,</a:t>
            </a:r>
          </a:p>
          <a:p>
            <a:r>
              <a:rPr lang="ru-RU" dirty="0"/>
              <a:t>Так что с воем, кто куда,</a:t>
            </a:r>
          </a:p>
          <a:p>
            <a:r>
              <a:rPr lang="ru-RU" dirty="0"/>
              <a:t>Мчит фашистская орда</a:t>
            </a:r>
          </a:p>
          <a:p>
            <a:r>
              <a:rPr lang="ru-RU" dirty="0"/>
              <a:t>От сибирских от полков,</a:t>
            </a:r>
            <a:br>
              <a:rPr lang="ru-RU" dirty="0"/>
            </a:br>
            <a:r>
              <a:rPr lang="ru-RU" dirty="0"/>
              <a:t>От гвардейских земляков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642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окументы\Desktop\98bc5ef400cb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18548"/>
            <a:ext cx="8376365" cy="609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44107" y="2967335"/>
                <a:ext cx="825578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5400" b="1" i="1" cap="all" spc="0" dirty="0" smtClean="0">
                        <a:ln/>
                        <a:solidFill>
                          <a:schemeClr val="accent1"/>
                        </a:solidFill>
                        <a:effectLst>
                          <a:outerShdw blurRad="19685" dist="12700" dir="5400000" algn="tl" rotWithShape="0">
                            <a:schemeClr val="accent1">
                              <a:satMod val="130000"/>
                              <a:alpha val="60000"/>
                            </a:schemeClr>
                          </a:outerShdw>
                          <a:reflection blurRad="10000" stA="55000" endPos="48000" dist="500" dir="5400000" sy="-100000" algn="bl" rotWithShape="0"/>
                        </a:effectLst>
                        <a:latin typeface="Cambria Math"/>
                      </a:rPr>
                      <m:t>Спасибо за внимание</m:t>
                    </m:r>
                  </m:oMath>
                </a14:m>
                <a:r>
                  <a:rPr lang="ru-RU" sz="5400" b="1" cap="all" spc="0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!</a:t>
                </a:r>
                <a:endParaRPr lang="ru-RU" sz="5400" b="1" cap="all" spc="0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07" y="2967335"/>
                <a:ext cx="8255786" cy="923330"/>
              </a:xfrm>
              <a:prstGeom prst="rect">
                <a:avLst/>
              </a:prstGeom>
              <a:blipFill rotWithShape="1">
                <a:blip r:embed="rId3"/>
                <a:stretch>
                  <a:fillRect t="-20530" r="-4136" b="-516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7776864" cy="4857720"/>
          </a:xfrm>
        </p:spPr>
        <p:txBody>
          <a:bodyPr>
            <a:noAutofit/>
          </a:bodyPr>
          <a:lstStyle/>
          <a:p>
            <a:r>
              <a:rPr lang="ru-RU" sz="2400" dirty="0"/>
              <a:t>Целью данного исследования является изучение тематики и поэтики лирики сибирских поэтов, написанной  в годы Великой Отечественной войны.</a:t>
            </a:r>
          </a:p>
          <a:p>
            <a:r>
              <a:rPr lang="ru-RU" sz="2400" dirty="0"/>
              <a:t>            Задачи исследования:</a:t>
            </a:r>
          </a:p>
          <a:p>
            <a:r>
              <a:rPr lang="ru-RU" sz="2400" dirty="0"/>
              <a:t>1.Знакомство с литературоведческой, художественной  и справочной литературой  по проблеме.</a:t>
            </a:r>
          </a:p>
          <a:p>
            <a:r>
              <a:rPr lang="ru-RU" sz="2400" dirty="0"/>
              <a:t>2.Знакомство с биографиями некоторых сибирских поэтов.            </a:t>
            </a:r>
          </a:p>
          <a:p>
            <a:r>
              <a:rPr lang="ru-RU" sz="2400" dirty="0"/>
              <a:t>3.Знакомство  с некоторыми произведениями сибирских поэтов, написанными в годы  Великой Отечественной войны.      </a:t>
            </a:r>
          </a:p>
          <a:p>
            <a:r>
              <a:rPr lang="ru-RU" sz="2400" dirty="0"/>
              <a:t>4. Анализ отдельных произведений, сибирских поэтов, написанных в годы  Великой Отечественной войны. 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8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Леонид Мартынов</a:t>
            </a:r>
            <a:endParaRPr lang="ru-RU" dirty="0"/>
          </a:p>
        </p:txBody>
      </p:sp>
      <p:pic>
        <p:nvPicPr>
          <p:cNvPr id="1026" name="Picture 2" descr="D:\Документы\Desktop\npid_70779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2405794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856" y="764704"/>
            <a:ext cx="5616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Родился 9 (22) мая 1905 года в Омске в семье гидротехника путей сообщения Николая Ивановича Мартынова и дочери военного инженера, учительницы Марии Григорьевны </a:t>
            </a:r>
            <a:r>
              <a:rPr lang="ru-RU" dirty="0" err="1"/>
              <a:t>Збарской</a:t>
            </a:r>
            <a:r>
              <a:rPr lang="ru-RU" dirty="0"/>
              <a:t> в Омске. Дебютировал в печати в 1921 году заметками в омских газетах «Сигнал», «Гудок», «Рабочий путь». Первые стихотворения были напечатаны в сборнике «Футуристы</a:t>
            </a:r>
            <a:r>
              <a:rPr lang="ru-RU" dirty="0" smtClean="0"/>
              <a:t>»</a:t>
            </a:r>
            <a:r>
              <a:rPr lang="ru-RU" dirty="0"/>
              <a:t> ».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1942 году благодаря хлопотам писателя А. </a:t>
            </a:r>
            <a:r>
              <a:rPr lang="ru-RU" dirty="0" err="1"/>
              <a:t>Калинченко</a:t>
            </a:r>
            <a:r>
              <a:rPr lang="ru-RU" dirty="0"/>
              <a:t> был принят в Союз писателей СССР. В 1943 году К. М. Симонов предложил своё место фронтового корреспондента в «Красной Звезде». </a:t>
            </a:r>
          </a:p>
        </p:txBody>
      </p:sp>
    </p:spTree>
    <p:extLst>
      <p:ext uri="{BB962C8B-B14F-4D97-AF65-F5344CB8AC3E}">
        <p14:creationId xmlns:p14="http://schemas.microsoft.com/office/powerpoint/2010/main" val="28166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1080120"/>
          </a:xfrm>
        </p:spPr>
        <p:txBody>
          <a:bodyPr/>
          <a:lstStyle/>
          <a:p>
            <a:r>
              <a:rPr lang="ru-RU" dirty="0" smtClean="0"/>
              <a:t>Александр Смердов</a:t>
            </a:r>
            <a:endParaRPr lang="ru-RU" dirty="0"/>
          </a:p>
        </p:txBody>
      </p:sp>
      <p:pic>
        <p:nvPicPr>
          <p:cNvPr id="4" name="Объект 3" descr="http://rudocs.exdat.com/data/27/26753/26753_html_m848a168.pn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232248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987824" y="335846"/>
            <a:ext cx="59046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годы войны А. Смердов писал своеобразные стихотворные «письма с передовой», где глубоко личные переживания органично сочетались с гражданскими и патриотическими мотивами. С особой силой во фронтовых стихах А. </a:t>
            </a:r>
            <a:r>
              <a:rPr lang="ru-RU" dirty="0" err="1"/>
              <a:t>Смердова</a:t>
            </a:r>
            <a:r>
              <a:rPr lang="ru-RU" dirty="0"/>
              <a:t> звучала любовь к Сибири. Поэт гордится мужеством и стойкостью воинов-сибиряков, одно упоминание о которых «леденит врага». Поэт создал собирательный образ такого воина и его именем назвал свою фронтовую книгу стихов «Сибиряк Тарас Клинков» (1942). Фронтовые впечатления и опыт помогли А. </a:t>
            </a:r>
            <a:r>
              <a:rPr lang="ru-RU" dirty="0" err="1"/>
              <a:t>Смердову</a:t>
            </a:r>
            <a:r>
              <a:rPr lang="ru-RU" dirty="0"/>
              <a:t> создать одно из лучших своих произведений — поэму «Пушкинские горы» (1946), посвященную подвигу поэта-воина Бориса </a:t>
            </a:r>
            <a:r>
              <a:rPr lang="ru-RU" dirty="0" err="1"/>
              <a:t>Богаткова</a:t>
            </a:r>
            <a:r>
              <a:rPr lang="ru-RU" dirty="0"/>
              <a:t>. По силе художественного воздействия она стоит в ряду лучших образцов военной лирики и эпики.</a:t>
            </a:r>
          </a:p>
        </p:txBody>
      </p:sp>
    </p:spTree>
    <p:extLst>
      <p:ext uri="{BB962C8B-B14F-4D97-AF65-F5344CB8AC3E}">
        <p14:creationId xmlns:p14="http://schemas.microsoft.com/office/powerpoint/2010/main" val="33735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dirty="0" smtClean="0"/>
              <a:t>       Илья </a:t>
            </a:r>
            <a:r>
              <a:rPr lang="ru-RU" dirty="0" err="1" smtClean="0"/>
              <a:t>Мухачёв</a:t>
            </a:r>
            <a:endParaRPr lang="ru-RU" dirty="0"/>
          </a:p>
        </p:txBody>
      </p:sp>
      <p:pic>
        <p:nvPicPr>
          <p:cNvPr id="4" name="Объект 3" descr="писатель Мухачёв Илья Андреевич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2304256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819140" y="630372"/>
            <a:ext cx="6088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Родился  18(30) июля  1896  года  в городе Бийске Алтайского края, в семье лесоруба-плотогона. Работал лесорубом, землекопом, плотником, печником, кожевенником</a:t>
            </a:r>
            <a:r>
              <a:rPr lang="ru-RU" sz="2400" dirty="0" smtClean="0"/>
              <a:t>.</a:t>
            </a:r>
            <a:r>
              <a:rPr lang="ru-RU" sz="2400" dirty="0"/>
              <a:t> Неиссякаемым источником творческого вдохновения стал для И. </a:t>
            </a:r>
            <a:r>
              <a:rPr lang="ru-RU" sz="2400" dirty="0" err="1"/>
              <a:t>Мухачёва</a:t>
            </a:r>
            <a:r>
              <a:rPr lang="ru-RU" sz="2400" dirty="0"/>
              <a:t> Горный Алтай. Ранняя лирика И. </a:t>
            </a:r>
            <a:r>
              <a:rPr lang="ru-RU" sz="2400" dirty="0" err="1"/>
              <a:t>Мухачёва</a:t>
            </a:r>
            <a:r>
              <a:rPr lang="ru-RU" sz="2400" dirty="0"/>
              <a:t> пронизана мотивами сыновней близости к его природе. </a:t>
            </a:r>
          </a:p>
        </p:txBody>
      </p:sp>
    </p:spTree>
    <p:extLst>
      <p:ext uri="{BB962C8B-B14F-4D97-AF65-F5344CB8AC3E}">
        <p14:creationId xmlns:p14="http://schemas.microsoft.com/office/powerpoint/2010/main" val="17808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Елизавета Стюарт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230425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63888" y="54868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Родилась 19(28) сентября 1906 г. В семье ж/д служащих. Учиться начинала в гимназии, а окончила советскую школу-семилетку. Работала машинисткой. В 1932 г. Переехала в Новосибирск, с которым будет связана вся ее творческая судьба. Трудилась лит. Редактором в Новосибирском радиокомитете. Судьба родной земли, народа своего «стала неотвратимою </a:t>
            </a:r>
            <a:r>
              <a:rPr lang="ru-RU" dirty="0" err="1"/>
              <a:t>судьбою</a:t>
            </a:r>
            <a:r>
              <a:rPr lang="ru-RU" dirty="0"/>
              <a:t>» самой Стюарт, источником ее духовного и творческого самочувствия, самосознания и самоутверждения</a:t>
            </a:r>
          </a:p>
        </p:txBody>
      </p:sp>
    </p:spTree>
    <p:extLst>
      <p:ext uri="{BB962C8B-B14F-4D97-AF65-F5344CB8AC3E}">
        <p14:creationId xmlns:p14="http://schemas.microsoft.com/office/powerpoint/2010/main" val="18790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653136"/>
            <a:ext cx="6512511" cy="1656184"/>
          </a:xfrm>
        </p:spPr>
        <p:txBody>
          <a:bodyPr/>
          <a:lstStyle/>
          <a:p>
            <a:pPr algn="l"/>
            <a:r>
              <a:rPr lang="ru-RU" dirty="0" smtClean="0"/>
              <a:t>Борис </a:t>
            </a:r>
            <a:r>
              <a:rPr lang="ru-RU" dirty="0" err="1" smtClean="0"/>
              <a:t>Богатков</a:t>
            </a: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216024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836712"/>
            <a:ext cx="6120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Родился 2 октября 1922 в г. Балахта (Красноярский край) в семье учителей. После смерти матери, с 8 лет, воспитывался у тётки в Новосибирске. В 1941 г. ушёл добровольцем на фронт, и осенью, получив тяжелую контузию, был демобилизован из армии и снят с воинского учета. Работал в Новосибирске, в «Окнах ТАСС», познакомился с новосибирскими писателями, поэтами, художниками. В 1942 г. снова уходит на фронт, несмотря на запреты медиков, в 22-ю Сибирскую добровольческую дивизию. Его стихи печатаются в дивизионной газете «Боевая красноармейская». Основные темы — любовь, молодость, вера в победу и счастье.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4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49994"/>
            <a:ext cx="6512511" cy="1247358"/>
          </a:xfrm>
        </p:spPr>
        <p:txBody>
          <a:bodyPr/>
          <a:lstStyle/>
          <a:p>
            <a:pPr algn="l"/>
            <a:r>
              <a:rPr lang="ru-RU" dirty="0" smtClean="0"/>
              <a:t>Николай </a:t>
            </a:r>
            <a:r>
              <a:rPr lang="ru-RU" dirty="0" err="1" smtClean="0"/>
              <a:t>Мейсак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244827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59832" y="548680"/>
            <a:ext cx="58326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Родился 18 мая 1921 года в Новосибирске, в семье железнодорожника. Сразу после школы был призван в армию. Осенью 1941 года его полк был переброшен под Москву.2 ноября 1941 года, вблизи Можайского шоссе, у деревни </a:t>
            </a:r>
            <a:r>
              <a:rPr lang="ru-RU" dirty="0" err="1"/>
              <a:t>Копань</a:t>
            </a:r>
            <a:r>
              <a:rPr lang="ru-RU" dirty="0"/>
              <a:t>, связист Николай </a:t>
            </a:r>
            <a:r>
              <a:rPr lang="ru-RU" dirty="0" err="1"/>
              <a:t>Мейсак</a:t>
            </a:r>
            <a:r>
              <a:rPr lang="ru-RU" dirty="0"/>
              <a:t> в маленьком блиндаже — передовом наблюдательном пункте — обеспечивал телефонную связь наших контратакующих батальонов с основным командным пунктом полка. Писать Н. </a:t>
            </a:r>
            <a:r>
              <a:rPr lang="ru-RU" dirty="0" err="1"/>
              <a:t>Мейсак</a:t>
            </a:r>
            <a:r>
              <a:rPr lang="ru-RU" dirty="0"/>
              <a:t> начал еще в госпитале. Публиковался в местных газетах, принимал активное участие в популярной радиопередаче «Огонь по врагу». С очерками выступал в журнале «Сибирские огни». Там же была опубликована в 1943 году его автобиографическая повесть «62 дня», в которой он отразил перипетии своей военной судьбы. </a:t>
            </a:r>
          </a:p>
        </p:txBody>
      </p:sp>
    </p:spTree>
    <p:extLst>
      <p:ext uri="{BB962C8B-B14F-4D97-AF65-F5344CB8AC3E}">
        <p14:creationId xmlns:p14="http://schemas.microsoft.com/office/powerpoint/2010/main" val="14964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5057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Темы:</a:t>
            </a:r>
          </a:p>
          <a:p>
            <a:r>
              <a:rPr lang="ru-RU" sz="2800" dirty="0" smtClean="0"/>
              <a:t>1.</a:t>
            </a:r>
            <a:r>
              <a:rPr lang="ru-RU" sz="2800" dirty="0"/>
              <a:t> </a:t>
            </a:r>
            <a:r>
              <a:rPr lang="ru-RU" sz="2800" dirty="0"/>
              <a:t>Р</a:t>
            </a:r>
            <a:r>
              <a:rPr lang="ru-RU" sz="2800" dirty="0" smtClean="0"/>
              <a:t>ешительные </a:t>
            </a:r>
            <a:r>
              <a:rPr lang="ru-RU" sz="2800" dirty="0"/>
              <a:t>бои за </a:t>
            </a:r>
            <a:r>
              <a:rPr lang="ru-RU" sz="2800" dirty="0" smtClean="0"/>
              <a:t>Родину.</a:t>
            </a:r>
          </a:p>
          <a:p>
            <a:r>
              <a:rPr lang="ru-RU" sz="2800" dirty="0" smtClean="0"/>
              <a:t>2.</a:t>
            </a:r>
            <a:r>
              <a:rPr lang="ru-RU" sz="2800" dirty="0"/>
              <a:t> Тема опустошенной, настрадавшейся </a:t>
            </a:r>
            <a:r>
              <a:rPr lang="ru-RU" sz="2800" dirty="0" smtClean="0"/>
              <a:t>земли.</a:t>
            </a:r>
          </a:p>
          <a:p>
            <a:r>
              <a:rPr lang="ru-RU" sz="2800" dirty="0" smtClean="0"/>
              <a:t>3.</a:t>
            </a:r>
            <a:r>
              <a:rPr lang="ru-RU" sz="2800" dirty="0"/>
              <a:t> Сибирь в годы войны - глубокий </a:t>
            </a:r>
            <a:r>
              <a:rPr lang="ru-RU" sz="2800" dirty="0" smtClean="0"/>
              <a:t>тыл.</a:t>
            </a:r>
            <a:r>
              <a:rPr lang="ru-RU" sz="2800" dirty="0"/>
              <a:t> </a:t>
            </a:r>
            <a:r>
              <a:rPr lang="ru-RU" sz="2800" dirty="0" smtClean="0"/>
              <a:t>Смысл жизни </a:t>
            </a:r>
            <a:r>
              <a:rPr lang="ru-RU" sz="2800" dirty="0"/>
              <a:t>в тылу </a:t>
            </a:r>
            <a:r>
              <a:rPr lang="ru-RU" sz="2800" dirty="0" smtClean="0"/>
              <a:t>- </a:t>
            </a:r>
            <a:r>
              <a:rPr lang="ru-RU" sz="2800" dirty="0"/>
              <a:t>помогать фронту. </a:t>
            </a:r>
            <a:endParaRPr lang="ru-RU" sz="2800" dirty="0" smtClean="0"/>
          </a:p>
          <a:p>
            <a:r>
              <a:rPr lang="ru-RU" sz="2800" dirty="0" smtClean="0"/>
              <a:t>4.</a:t>
            </a:r>
            <a:r>
              <a:rPr lang="ru-RU" sz="2800" dirty="0"/>
              <a:t> Тема женской </a:t>
            </a:r>
            <a:r>
              <a:rPr lang="ru-RU" sz="2800" dirty="0" smtClean="0"/>
              <a:t>доли. </a:t>
            </a:r>
          </a:p>
          <a:p>
            <a:r>
              <a:rPr lang="ru-RU" sz="2800" dirty="0" smtClean="0"/>
              <a:t>5.</a:t>
            </a:r>
            <a:r>
              <a:rPr lang="ru-RU" sz="2800" dirty="0"/>
              <a:t> </a:t>
            </a:r>
            <a:r>
              <a:rPr lang="ru-RU" sz="2800" dirty="0" smtClean="0"/>
              <a:t>Будущая победа.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26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1070</Words>
  <Application>Microsoft Office PowerPoint</Application>
  <PresentationFormat>Экран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Лирика сибирских поэтов в годы Великой Отечественной войны    Емельяненко Алёна Юрьевна 9 Б класс МБОУ СОШ № 146  Руководитель Паршикова Елена Васильевна   учитель русского языка и литературы  первой квалификационной категории     </vt:lpstr>
      <vt:lpstr>Презентация PowerPoint</vt:lpstr>
      <vt:lpstr>Леонид Мартынов</vt:lpstr>
      <vt:lpstr>Александр Смердов</vt:lpstr>
      <vt:lpstr>       Илья Мухачёв</vt:lpstr>
      <vt:lpstr>Елизавета Стюарт</vt:lpstr>
      <vt:lpstr>Борис Богатков</vt:lpstr>
      <vt:lpstr>Николай Мейсак</vt:lpstr>
      <vt:lpstr>Презентация PowerPoint</vt:lpstr>
      <vt:lpstr>Презентация PowerPoint</vt:lpstr>
      <vt:lpstr>Елизавета  Стюарт «Жестокое время», «Никто из нас забыть не сможет...»</vt:lpstr>
      <vt:lpstr>Абрам Маркович Арго «Два сонета»</vt:lpstr>
      <vt:lpstr>И. Мухачев«Фронтовику». </vt:lpstr>
      <vt:lpstr>Александра Смердова «Сибиряк Тарас Клинков».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Лирика сибирских поэтов в годы Великой Отечественной войны    Емельяненко Алёна Юрьевна 9 Б класс МБОУ СОШ № 146  Руководитель Паршикова Елена Васильевна   учитель русского языка и литературы  первой квалификационной категории</dc:title>
  <dc:creator>1</dc:creator>
  <cp:lastModifiedBy>1</cp:lastModifiedBy>
  <cp:revision>12</cp:revision>
  <dcterms:created xsi:type="dcterms:W3CDTF">2014-12-17T17:13:15Z</dcterms:created>
  <dcterms:modified xsi:type="dcterms:W3CDTF">2014-12-17T18:58:58Z</dcterms:modified>
</cp:coreProperties>
</file>