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689" autoAdjust="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6D18-06E6-44F3-85ED-CC39909D678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411055-20ED-4ACA-973A-1321BBE1C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6D18-06E6-44F3-85ED-CC39909D678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1055-20ED-4ACA-973A-1321BBE1C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6D18-06E6-44F3-85ED-CC39909D678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1055-20ED-4ACA-973A-1321BBE1C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6D18-06E6-44F3-85ED-CC39909D678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411055-20ED-4ACA-973A-1321BBE1C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6D18-06E6-44F3-85ED-CC39909D678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1055-20ED-4ACA-973A-1321BBE1CC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6D18-06E6-44F3-85ED-CC39909D678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1055-20ED-4ACA-973A-1321BBE1C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6D18-06E6-44F3-85ED-CC39909D678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411055-20ED-4ACA-973A-1321BBE1CC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6D18-06E6-44F3-85ED-CC39909D678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1055-20ED-4ACA-973A-1321BBE1C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6D18-06E6-44F3-85ED-CC39909D678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1055-20ED-4ACA-973A-1321BBE1C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6D18-06E6-44F3-85ED-CC39909D678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1055-20ED-4ACA-973A-1321BBE1C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6D18-06E6-44F3-85ED-CC39909D678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1055-20ED-4ACA-973A-1321BBE1CC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C026D18-06E6-44F3-85ED-CC39909D678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411055-20ED-4ACA-973A-1321BBE1CC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564905"/>
            <a:ext cx="8458200" cy="1944215"/>
          </a:xfrm>
        </p:spPr>
        <p:txBody>
          <a:bodyPr/>
          <a:lstStyle/>
          <a:p>
            <a:r>
              <a:rPr lang="ru-RU" dirty="0" smtClean="0"/>
              <a:t>«Развитие познавательного интереса на уроках географии».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836712"/>
            <a:ext cx="8458200" cy="1296144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B050"/>
                </a:solidFill>
              </a:rPr>
              <a:t>Тема мастер-класса:</a:t>
            </a:r>
            <a:endParaRPr lang="ru-RU" sz="36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Дидактические игры</a:t>
            </a:r>
            <a:r>
              <a:rPr lang="ru-RU" dirty="0" smtClean="0"/>
              <a:t>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«Найди половинку», «Составь слово», «Справочное бюро», «Третий лишний», «Заочное путешествие», «Географические диктанты», «</a:t>
            </a:r>
            <a:r>
              <a:rPr lang="ru-RU" sz="3600" dirty="0" err="1" smtClean="0"/>
              <a:t>Заморочки</a:t>
            </a:r>
            <a:r>
              <a:rPr lang="ru-RU" sz="3600" dirty="0" smtClean="0"/>
              <a:t> из бочки», «Туристическое агентство «По странам и континентам»», «Угадай» и т.д. 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Задание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/>
              <a:t>найдите «спрятанные» в предложениях названия хорошо вам известных географических объектов. Например: </a:t>
            </a:r>
            <a:r>
              <a:rPr lang="ru-RU" sz="4000" dirty="0" err="1" smtClean="0"/>
              <a:t>РуссКИЕ</a:t>
            </a:r>
            <a:r>
              <a:rPr lang="ru-RU" sz="4000" dirty="0" smtClean="0"/>
              <a:t> Валенки – традиционный сувенир.      </a:t>
            </a:r>
          </a:p>
          <a:p>
            <a:pPr algn="r">
              <a:buNone/>
            </a:pPr>
            <a:r>
              <a:rPr lang="ru-RU" sz="4000" dirty="0" smtClean="0"/>
              <a:t>(КИЕВ)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4. Творческие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4000" dirty="0" smtClean="0"/>
              <a:t>составление загадок 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/>
              <a:t>составление кроссвордов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/>
              <a:t>изготовление макета вулкана из пластилина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/>
              <a:t>сообщения, доклады, 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/>
              <a:t>презентации и т.д. </a:t>
            </a:r>
            <a:endParaRPr lang="ru-RU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5. Использование на уроке дополнительной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Ветер, ветер! Ты могуч,</a:t>
            </a:r>
            <a:br>
              <a:rPr lang="ru-RU" dirty="0" smtClean="0"/>
            </a:br>
            <a:r>
              <a:rPr lang="ru-RU" dirty="0" smtClean="0"/>
              <a:t>Ты гоняешь стаи туч,</a:t>
            </a:r>
            <a:br>
              <a:rPr lang="ru-RU" dirty="0" smtClean="0"/>
            </a:br>
            <a:r>
              <a:rPr lang="ru-RU" dirty="0" smtClean="0"/>
              <a:t>Ты волнуешь сине море,</a:t>
            </a:r>
            <a:br>
              <a:rPr lang="ru-RU" dirty="0" smtClean="0"/>
            </a:br>
            <a:r>
              <a:rPr lang="ru-RU" dirty="0" smtClean="0"/>
              <a:t>Всюду веешь на просторе …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затем задать вопросы: «Что называется ветром? Как возникает ветер? Почему поэт называет ветер могучим?»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6. Работа с картой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sz="4000" i="1" dirty="0" smtClean="0"/>
              <a:t>репродуктивный уровень</a:t>
            </a:r>
            <a:r>
              <a:rPr lang="ru-RU" sz="4000" dirty="0" smtClean="0"/>
              <a:t> 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endParaRPr lang="ru-RU" sz="4000" dirty="0" smtClean="0"/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sz="4000" i="1" dirty="0" smtClean="0"/>
              <a:t>частично-поисковый</a:t>
            </a:r>
            <a:r>
              <a:rPr lang="ru-RU" sz="4000" dirty="0" smtClean="0"/>
              <a:t> 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endParaRPr lang="ru-RU" sz="4000" dirty="0" smtClean="0"/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sz="4000" i="1" dirty="0" smtClean="0"/>
              <a:t>исследовательский</a:t>
            </a:r>
            <a:r>
              <a:rPr lang="ru-RU" sz="4000" dirty="0" smtClean="0"/>
              <a:t> </a:t>
            </a:r>
            <a:endParaRPr lang="ru-RU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7</a:t>
            </a:r>
            <a:r>
              <a:rPr lang="ru-RU" dirty="0" smtClean="0"/>
              <a:t>. </a:t>
            </a:r>
            <a:r>
              <a:rPr lang="ru-RU" b="1" i="1" dirty="0" smtClean="0"/>
              <a:t>Ребусы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ДУ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12776"/>
            <a:ext cx="453650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pandia.ru/text/77/150/images/image010_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1619672" y="2924944"/>
            <a:ext cx="540060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pandia.ru/text/77/150/images/image011_10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3204527"/>
            <a:ext cx="3384375" cy="188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8.Цифровой диктант.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3600" dirty="0" smtClean="0"/>
              <a:t>Если вы согласны с утверждением – </a:t>
            </a:r>
          </a:p>
          <a:p>
            <a:pPr>
              <a:buNone/>
            </a:pPr>
            <a:r>
              <a:rPr lang="ru-RU" sz="3600" dirty="0" smtClean="0"/>
              <a:t>поставьте цифру «1», если нет – «0»</a:t>
            </a:r>
            <a:endParaRPr lang="ru-RU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9.Географический диктант.</a:t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1.Природные зоны:……..</a:t>
            </a:r>
          </a:p>
          <a:p>
            <a:pPr>
              <a:buNone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2.Растения:………..</a:t>
            </a:r>
          </a:p>
          <a:p>
            <a:pPr>
              <a:buNone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3.Животные:……………..</a:t>
            </a:r>
            <a:endParaRPr lang="ru-RU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10. «Самый, самая, самое, …»</a:t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/>
              <a:t>Евразия, Альпы, Енисей, Гималаи, Мертвое море, Байкал, Эверест, Тибет, Каспийское, </a:t>
            </a:r>
            <a:r>
              <a:rPr lang="ru-RU" sz="4800" dirty="0" err="1" smtClean="0"/>
              <a:t>Черапунджи</a:t>
            </a:r>
            <a:r>
              <a:rPr lang="ru-RU" sz="4800" dirty="0" smtClean="0"/>
              <a:t>, Янцзы, Ладожское.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11.  «Игровые звездочки».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Содержимое 7" descr="http://pandia.ru/text/77/150/images/image004_13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3888432" cy="404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http://pandia.ru/text/77/150/images/image004_13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620688"/>
            <a:ext cx="3384872" cy="3966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48680"/>
            <a:ext cx="8686800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>
                <a:solidFill>
                  <a:srgbClr val="00B050"/>
                </a:solidFill>
              </a:rPr>
              <a:t>эпиграф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686800" cy="48139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</a:t>
            </a:r>
          </a:p>
          <a:p>
            <a:pPr>
              <a:buNone/>
            </a:pPr>
            <a:r>
              <a:rPr lang="ru-RU" sz="4400" dirty="0" smtClean="0"/>
              <a:t>«Расскажи - и я забуду,</a:t>
            </a:r>
            <a:br>
              <a:rPr lang="ru-RU" sz="4400" dirty="0" smtClean="0"/>
            </a:br>
            <a:r>
              <a:rPr lang="ru-RU" sz="4400" dirty="0" smtClean="0"/>
              <a:t>Покажи - и я запомню,</a:t>
            </a:r>
            <a:br>
              <a:rPr lang="ru-RU" sz="4400" dirty="0" smtClean="0"/>
            </a:br>
            <a:r>
              <a:rPr lang="ru-RU" sz="4400" dirty="0" smtClean="0"/>
              <a:t>Дай попробовать – и я пойму».</a:t>
            </a:r>
          </a:p>
          <a:p>
            <a:pPr algn="r">
              <a:buNone/>
            </a:pPr>
            <a:r>
              <a:rPr lang="ru-RU" sz="2800" dirty="0" smtClean="0"/>
              <a:t>                 (Японская пословица)</a:t>
            </a: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12.Воображаемое путешествие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Учащимся дается задание совершить воображаемое путешествие в какой-то район планеты, страны.</a:t>
            </a:r>
            <a:endParaRPr lang="ru-RU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13.Разбивка на кластеры (блоки идей):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Где жил?</a:t>
            </a:r>
          </a:p>
          <a:p>
            <a:endParaRPr lang="ru-RU" dirty="0" smtClean="0"/>
          </a:p>
          <a:p>
            <a:r>
              <a:rPr lang="ru-RU" dirty="0" smtClean="0"/>
              <a:t>Чем занимался?</a:t>
            </a:r>
          </a:p>
          <a:p>
            <a:endParaRPr lang="ru-RU" dirty="0" smtClean="0"/>
          </a:p>
          <a:p>
            <a:r>
              <a:rPr lang="ru-RU" dirty="0" smtClean="0"/>
              <a:t>В чем заслуга?</a:t>
            </a:r>
          </a:p>
          <a:p>
            <a:endParaRPr lang="ru-RU" dirty="0" smtClean="0"/>
          </a:p>
          <a:p>
            <a:r>
              <a:rPr lang="ru-RU" dirty="0" smtClean="0"/>
              <a:t>Кто по происхождению….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14.синквейн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_____________                                             </a:t>
            </a:r>
            <a:r>
              <a:rPr lang="ru-RU" b="1" dirty="0" smtClean="0"/>
              <a:t>1 существительное</a:t>
            </a:r>
            <a:br>
              <a:rPr lang="ru-RU" b="1" dirty="0" smtClean="0"/>
            </a:br>
            <a:r>
              <a:rPr lang="ru-RU" b="1" dirty="0" smtClean="0"/>
              <a:t>       ___________  _________                                           2 глагола</a:t>
            </a:r>
            <a:br>
              <a:rPr lang="ru-RU" b="1" dirty="0" smtClean="0"/>
            </a:br>
            <a:r>
              <a:rPr lang="ru-RU" b="1" dirty="0" smtClean="0"/>
              <a:t>___________ _________ ____________                         </a:t>
            </a:r>
          </a:p>
          <a:p>
            <a:r>
              <a:rPr lang="ru-RU" b="1" dirty="0" smtClean="0"/>
              <a:t> 3 прилагательных</a:t>
            </a:r>
            <a:br>
              <a:rPr lang="ru-RU" b="1" dirty="0" smtClean="0"/>
            </a:br>
            <a:r>
              <a:rPr lang="ru-RU" b="1" dirty="0" smtClean="0"/>
              <a:t>__________ ___________ __________ ____________   Предложение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14.синквейн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Индия</a:t>
            </a:r>
          </a:p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    Восхищает   Завораживает</a:t>
            </a:r>
          </a:p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Многонациональная Контрастная Сказочная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Индия – страна глубоких противоречий.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15. Информационно-компьютерные технологии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Возможность использования на разных этапах урока</a:t>
            </a:r>
          </a:p>
          <a:p>
            <a:r>
              <a:rPr lang="ru-RU" sz="4000" dirty="0" smtClean="0"/>
              <a:t>Возможность разнообразить урок</a:t>
            </a:r>
          </a:p>
          <a:p>
            <a:r>
              <a:rPr lang="ru-RU" sz="4000" dirty="0" smtClean="0"/>
              <a:t>Наглядность…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92696"/>
            <a:ext cx="8686800" cy="5387429"/>
          </a:xfrm>
        </p:spPr>
        <p:txBody>
          <a:bodyPr>
            <a:normAutofit/>
          </a:bodyPr>
          <a:lstStyle/>
          <a:p>
            <a:r>
              <a:rPr lang="ru-RU" dirty="0" smtClean="0"/>
              <a:t>Если в процессе обучения школьников будет использована система, позволяющая развивать творческий потенциал ребёнка, если ученик задействован в </a:t>
            </a:r>
            <a:r>
              <a:rPr lang="ru-RU" smtClean="0"/>
              <a:t>учебном процессе, </a:t>
            </a:r>
            <a:r>
              <a:rPr lang="ru-RU" dirty="0" smtClean="0"/>
              <a:t>то повысится качество образования выпускников и будет воспитана общественно – активная творческая личность, способная приумножить общественную культуру.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Спасибо </a:t>
            </a:r>
            <a:r>
              <a:rPr lang="ru-RU" sz="4800" smtClean="0"/>
              <a:t>за внимание.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>
                <a:solidFill>
                  <a:srgbClr val="00B050"/>
                </a:solidFill>
              </a:rPr>
              <a:t>Идея педагогического опыта</a:t>
            </a:r>
            <a:r>
              <a:rPr lang="ru-RU" i="1" dirty="0" smtClean="0">
                <a:solidFill>
                  <a:srgbClr val="00B050"/>
                </a:solidFill>
              </a:rPr>
              <a:t>.</a:t>
            </a:r>
            <a:br>
              <a:rPr lang="ru-RU" i="1" dirty="0" smtClean="0">
                <a:solidFill>
                  <a:srgbClr val="00B050"/>
                </a:solidFill>
              </a:rPr>
            </a:br>
            <a:r>
              <a:rPr lang="ru-RU" b="1" u="sng" dirty="0" smtClean="0"/>
              <a:t>Цель:</a:t>
            </a:r>
            <a:r>
              <a:rPr lang="ru-RU" u="sng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400" dirty="0" smtClean="0"/>
              <a:t>Показать, что систематическое решение познавательных разнотипных задач – средство достижений творческих способностей учащихся.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00B050"/>
                </a:solidFill>
              </a:rPr>
              <a:t>Задачи</a:t>
            </a:r>
            <a:r>
              <a:rPr lang="ru-RU" i="1" dirty="0" smtClean="0">
                <a:solidFill>
                  <a:srgbClr val="00B050"/>
                </a:solidFill>
              </a:rPr>
              <a:t>:</a:t>
            </a:r>
            <a:br>
              <a:rPr lang="ru-RU" i="1" dirty="0" smtClean="0">
                <a:solidFill>
                  <a:srgbClr val="00B050"/>
                </a:solidFill>
              </a:rPr>
            </a:br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 показать, что познавательный интерес ведет к созданию разнообразных способов решения задач, новых средств поиска знаний;</a:t>
            </a:r>
          </a:p>
          <a:p>
            <a:pPr>
              <a:buNone/>
            </a:pPr>
            <a:r>
              <a:rPr lang="ru-RU" dirty="0" smtClean="0"/>
              <a:t>- рассмотреть основные приемы и методы, пробуждающие у учащихся интерес к изучению географии, которые можно применять на различных этапах урока, раскрыть их сущность.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Творчество-?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00B050"/>
                </a:solidFill>
              </a:rPr>
              <a:t>Творчество :</a:t>
            </a:r>
          </a:p>
          <a:p>
            <a:pPr>
              <a:buNone/>
            </a:pPr>
            <a:r>
              <a:rPr lang="ru-RU" sz="4000" dirty="0" smtClean="0"/>
              <a:t>деятельность, порождающая нечто</a:t>
            </a:r>
          </a:p>
          <a:p>
            <a:pPr>
              <a:buNone/>
            </a:pPr>
            <a:r>
              <a:rPr lang="ru-RU" sz="4000" dirty="0" smtClean="0"/>
              <a:t> качественно новое, никогда ранее </a:t>
            </a:r>
          </a:p>
          <a:p>
            <a:pPr>
              <a:buNone/>
            </a:pPr>
            <a:r>
              <a:rPr lang="ru-RU" sz="4000" dirty="0" smtClean="0"/>
              <a:t>не бывшее. </a:t>
            </a:r>
          </a:p>
          <a:p>
            <a:pPr algn="r">
              <a:buNone/>
            </a:pPr>
            <a:r>
              <a:rPr lang="ru-RU" sz="4000" dirty="0" smtClean="0"/>
              <a:t>(БСЭ)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1714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i="1" dirty="0" smtClean="0">
                <a:solidFill>
                  <a:srgbClr val="00B050"/>
                </a:solidFill>
              </a:rPr>
              <a:t> </a:t>
            </a:r>
            <a:endParaRPr lang="ru-RU" sz="6000" i="1" dirty="0">
              <a:solidFill>
                <a:srgbClr val="00B050"/>
              </a:solidFill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0" y="332656"/>
            <a:ext cx="8244408" cy="65253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solidFill>
                  <a:srgbClr val="00B050"/>
                </a:solidFill>
              </a:rPr>
              <a:t>Технология </a:t>
            </a:r>
            <a:br>
              <a:rPr lang="ru-RU" sz="6000" b="1" i="1" dirty="0" smtClean="0">
                <a:solidFill>
                  <a:srgbClr val="00B050"/>
                </a:solidFill>
              </a:rPr>
            </a:br>
            <a:r>
              <a:rPr lang="ru-RU" sz="6000" b="1" i="1" dirty="0" smtClean="0">
                <a:solidFill>
                  <a:srgbClr val="00B050"/>
                </a:solidFill>
              </a:rPr>
              <a:t>             опыта</a:t>
            </a:r>
            <a:endParaRPr lang="ru-RU" sz="6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1. </a:t>
            </a:r>
            <a:r>
              <a:rPr lang="ru-RU" b="1" i="1" dirty="0" smtClean="0"/>
              <a:t>Создание проблемных ситуаций.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dirty="0" smtClean="0"/>
              <a:t>Задание: "Вы - фермер. Вам предлагают для освоения большой участок земли, изображенный на плане. Вы решили, прежде всего, ознакомиться с этим участком по плану и только после этого принять предложение. Итак, пригоден ли этот участок для развития здесь сельского хозяйства?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2. Технология опорных конспектов</a:t>
            </a:r>
            <a:endParaRPr lang="ru-RU" dirty="0"/>
          </a:p>
        </p:txBody>
      </p:sp>
      <p:pic>
        <p:nvPicPr>
          <p:cNvPr id="4" name="Содержимое 3" descr="http://pandia.ru/text/77/150/images/image003_18.jpg"/>
          <p:cNvPicPr>
            <a:picLocks noGrp="1"/>
          </p:cNvPicPr>
          <p:nvPr>
            <p:ph idx="1"/>
          </p:nvPr>
        </p:nvPicPr>
        <p:blipFill>
          <a:blip r:embed="rId2" cstate="print">
            <a:lum bright="-26000" contrast="14000"/>
          </a:blip>
          <a:srcRect/>
          <a:stretch>
            <a:fillRect/>
          </a:stretch>
        </p:blipFill>
        <p:spPr bwMode="auto">
          <a:xfrm>
            <a:off x="1547664" y="1628800"/>
            <a:ext cx="590465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</TotalTime>
  <Words>450</Words>
  <Application>Microsoft Office PowerPoint</Application>
  <PresentationFormat>Экран (4:3)</PresentationFormat>
  <Paragraphs>80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Трек</vt:lpstr>
      <vt:lpstr>«Развитие познавательного интереса на уроках географии».</vt:lpstr>
      <vt:lpstr> эпиграф :  </vt:lpstr>
      <vt:lpstr>   Идея педагогического опыта. Цель:   </vt:lpstr>
      <vt:lpstr>Задачи: </vt:lpstr>
      <vt:lpstr>Слайд 5</vt:lpstr>
      <vt:lpstr>Слайд 6</vt:lpstr>
      <vt:lpstr> </vt:lpstr>
      <vt:lpstr>1. Создание проблемных ситуаций. </vt:lpstr>
      <vt:lpstr>2. Технология опорных конспектов</vt:lpstr>
      <vt:lpstr>Дидактические игры :</vt:lpstr>
      <vt:lpstr>Задание :</vt:lpstr>
      <vt:lpstr>4. Творческие работы </vt:lpstr>
      <vt:lpstr>5. Использование на уроке дополнительной литературы</vt:lpstr>
      <vt:lpstr>6. Работа с картой </vt:lpstr>
      <vt:lpstr>7. Ребусы </vt:lpstr>
      <vt:lpstr>8.Цифровой диктант.  </vt:lpstr>
      <vt:lpstr>9.Географический диктант. </vt:lpstr>
      <vt:lpstr>10. «Самый, самая, самое, …» </vt:lpstr>
      <vt:lpstr>11.  «Игровые звездочки».  </vt:lpstr>
      <vt:lpstr>12.Воображаемое путешествие </vt:lpstr>
      <vt:lpstr>13.Разбивка на кластеры (блоки идей): </vt:lpstr>
      <vt:lpstr>14.синквейн</vt:lpstr>
      <vt:lpstr>14.синквейн</vt:lpstr>
      <vt:lpstr>15. Информационно-компьютерные технологии 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познавательного интереса на уроках географии».</dc:title>
  <dc:creator>Admin</dc:creator>
  <cp:lastModifiedBy>Admin</cp:lastModifiedBy>
  <cp:revision>8</cp:revision>
  <dcterms:created xsi:type="dcterms:W3CDTF">2014-01-29T20:37:50Z</dcterms:created>
  <dcterms:modified xsi:type="dcterms:W3CDTF">2014-01-30T00:49:48Z</dcterms:modified>
</cp:coreProperties>
</file>