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C16DE43-28CE-49C3-8776-2CFDEBE4F05F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CC01FF4-BF3C-4E75-ABE0-EFA7B3708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DE43-28CE-49C3-8776-2CFDEBE4F05F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1FF4-BF3C-4E75-ABE0-EFA7B3708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DE43-28CE-49C3-8776-2CFDEBE4F05F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1FF4-BF3C-4E75-ABE0-EFA7B3708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DE43-28CE-49C3-8776-2CFDEBE4F05F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1FF4-BF3C-4E75-ABE0-EFA7B3708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DE43-28CE-49C3-8776-2CFDEBE4F05F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1FF4-BF3C-4E75-ABE0-EFA7B3708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DE43-28CE-49C3-8776-2CFDEBE4F05F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1FF4-BF3C-4E75-ABE0-EFA7B3708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16DE43-28CE-49C3-8776-2CFDEBE4F05F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C01FF4-BF3C-4E75-ABE0-EFA7B370827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C16DE43-28CE-49C3-8776-2CFDEBE4F05F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CC01FF4-BF3C-4E75-ABE0-EFA7B3708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DE43-28CE-49C3-8776-2CFDEBE4F05F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1FF4-BF3C-4E75-ABE0-EFA7B3708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DE43-28CE-49C3-8776-2CFDEBE4F05F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1FF4-BF3C-4E75-ABE0-EFA7B3708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DE43-28CE-49C3-8776-2CFDEBE4F05F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1FF4-BF3C-4E75-ABE0-EFA7B3708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C16DE43-28CE-49C3-8776-2CFDEBE4F05F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CC01FF4-BF3C-4E75-ABE0-EFA7B37082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Особенности проектирования ситуаций действия в деловой игре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149080"/>
            <a:ext cx="7560840" cy="25202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/>
              <a:t>Деловая </a:t>
            </a:r>
            <a:r>
              <a:rPr lang="ru-RU" b="1" dirty="0"/>
              <a:t>игра предоставляет возможность наблюдать актуальные проявления </a:t>
            </a:r>
            <a:r>
              <a:rPr lang="ru-RU" b="1" dirty="0" smtClean="0"/>
              <a:t>личности</a:t>
            </a:r>
            <a:r>
              <a:rPr lang="ru-RU" b="1" dirty="0"/>
              <a:t> </a:t>
            </a:r>
            <a:r>
              <a:rPr lang="ru-RU" b="1" dirty="0" smtClean="0"/>
              <a:t>в различных ситуациях</a:t>
            </a:r>
            <a:r>
              <a:rPr lang="ru-RU" b="1" dirty="0" smtClean="0"/>
              <a:t>, в том числе нестандартных.</a:t>
            </a:r>
            <a:endParaRPr lang="ru-RU" b="1" dirty="0"/>
          </a:p>
          <a:p>
            <a:pPr algn="just"/>
            <a:r>
              <a:rPr lang="ru-RU" b="1" dirty="0"/>
              <a:t>Игровые ситуации воспринимаются участниками не как особые экспериментальные ситуации, а как продолжение их обычной жизни, как реальные жизненные ситуации.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376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3782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/>
              <a:t>Система оценивания </a:t>
            </a:r>
            <a:r>
              <a:rPr lang="ru-RU" sz="2400" dirty="0"/>
              <a:t>должна обеспечивать, с одной стороны, контроль качества принимаемых решений с позиций норм и требований профессиональной деятельности, а с другой - способствовать развертыванию игрового плана учебной деятельности. Система оценивания выполняет функции не только контроля, но и самоконтроля профессиональной деятельности, обеспечивает формирование игровой, познавательной и профессиональной мотивации участников ДИ.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25144"/>
            <a:ext cx="14859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66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37824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ru-RU" dirty="0" smtClean="0"/>
              <a:t>Игра воспроизводит </a:t>
            </a:r>
            <a:r>
              <a:rPr lang="ru-RU" dirty="0"/>
              <a:t>взятые из действительности ситуации, что позволяет исследовать человека в условиях, максимально приближенных к жизненным.</a:t>
            </a:r>
          </a:p>
          <a:p>
            <a:pPr marL="109728" indent="0" algn="just">
              <a:buNone/>
            </a:pPr>
            <a:r>
              <a:rPr lang="ru-RU" dirty="0"/>
              <a:t>Деловые игры задействуют личность участников. Наличие личностной вовлеченности участников в разыгрываемые ситуации, выраженность и глубина переживаний в ходе имитаций являются ярким эмпирическим фактом. Практически в каждой работе, посвященной методу деловой или имитационной игры, отмечается присущая им эмоциональная насыщенность, эмоциональная напряженность, указывается на повышение мотивации обучения, возбуждение интереса к изучаемому предмету.</a:t>
            </a:r>
          </a:p>
          <a:p>
            <a:pPr marL="109728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8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809832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ru-RU" dirty="0"/>
              <a:t>Воспроизводимая деятельность осуществляется в условиях относительной неопределенности в отношении того решения, которое должно быть принято. В разных играх эта неопределенность задается по-разному. В случае "жесткой" имитации предполагается выбор из имеющихся альтернатив решения. В "свободных" имитациях, более полно приближенных к условиям реальной действительности к воспроизводящих ее более целостно, участники сами формулируют проблемы и не ограничены в своих решениях и действиях. В одних случаях участникам четко задается игровая цель и способ выигрыша в данной игре, в других - ситуации, возникающие в игре, предоставляют игрокам большую свободу; они могут сами поставить перед собой цель и использовать для ее достижения те средства, которые им предоставляют правила игры. </a:t>
            </a:r>
          </a:p>
        </p:txBody>
      </p:sp>
    </p:spTree>
    <p:extLst>
      <p:ext uri="{BB962C8B-B14F-4D97-AF65-F5344CB8AC3E}">
        <p14:creationId xmlns:p14="http://schemas.microsoft.com/office/powerpoint/2010/main" val="2336170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8969"/>
            <a:ext cx="3031795" cy="2274402"/>
          </a:xfrm>
        </p:spPr>
      </p:pic>
      <p:sp>
        <p:nvSpPr>
          <p:cNvPr id="5" name="TextBox 4"/>
          <p:cNvSpPr txBox="1"/>
          <p:nvPr/>
        </p:nvSpPr>
        <p:spPr>
          <a:xfrm>
            <a:off x="1907704" y="2060848"/>
            <a:ext cx="71673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Деловые игры представляют собой искусственные ситуации со специально разработанными правилами, в которых играющего </a:t>
            </a:r>
            <a:r>
              <a:rPr lang="ru-RU" sz="2400" dirty="0" smtClean="0"/>
              <a:t>иногда </a:t>
            </a:r>
            <a:r>
              <a:rPr lang="ru-RU" sz="2400" dirty="0" smtClean="0"/>
              <a:t>ставят в неожиданные положения, </a:t>
            </a:r>
            <a:r>
              <a:rPr lang="ru-RU" sz="2400" dirty="0" smtClean="0"/>
              <a:t>связаны с решением </a:t>
            </a:r>
            <a:r>
              <a:rPr lang="ru-RU" sz="2400" dirty="0" smtClean="0"/>
              <a:t>конфликтов, </a:t>
            </a:r>
            <a:r>
              <a:rPr lang="ru-RU" sz="2400" dirty="0" smtClean="0"/>
              <a:t>проблемных моментов деятельности или взаимодействия </a:t>
            </a:r>
            <a:r>
              <a:rPr lang="ru-RU" sz="2400" dirty="0" smtClean="0"/>
              <a:t>и т.п. Следствия условности игровых ситуаций является ненаказуемость поведения участников со стороны социальных институтов, отсутствие санкций и последствий от игровых действий в реальной жизни.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91391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dirty="0" smtClean="0"/>
              <a:t>Психологическим </a:t>
            </a:r>
            <a:r>
              <a:rPr lang="ru-RU" sz="2400" dirty="0"/>
              <a:t>следствием данных и ряда других особенностей игры является то, что она позволяет снять или уменьшить сознательный контроль личности за своим поведением.</a:t>
            </a:r>
          </a:p>
          <a:p>
            <a:pPr marL="109728" indent="0" algn="just">
              <a:buNone/>
            </a:pPr>
            <a:r>
              <a:rPr lang="ru-RU" sz="2400" dirty="0"/>
              <a:t>Сравнивая имитационную игру с другими методами исследования личности, следует отметить, что деловые игры обладают рядом преимуществ как по сравнению с лабораторными методами, так и с исследованием личности в естественных условиях.</a:t>
            </a:r>
          </a:p>
          <a:p>
            <a:pPr marL="109728" indent="0" algn="just">
              <a:buNone/>
            </a:pPr>
            <a:r>
              <a:rPr lang="ru-RU" sz="2400" dirty="0"/>
              <a:t>Деловые игры в них выступают прежде всего как метод исследования целостной деятельности. Предметом анализа является моделируемая сложно-организованная и многоуровневая деятельность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424690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/>
              <a:t>Структура деловой игры</a:t>
            </a:r>
          </a:p>
          <a:p>
            <a:pPr marL="109728" indent="0" algn="just">
              <a:buNone/>
            </a:pPr>
            <a:endParaRPr lang="ru-RU" sz="2400" dirty="0" smtClean="0"/>
          </a:p>
          <a:p>
            <a:pPr marL="109728" indent="0" algn="just">
              <a:buNone/>
            </a:pPr>
            <a:r>
              <a:rPr lang="ru-RU" sz="2400" dirty="0" smtClean="0"/>
              <a:t>Поскольку </a:t>
            </a:r>
            <a:r>
              <a:rPr lang="ru-RU" sz="2400" dirty="0"/>
              <a:t>в литературе нет единства по вопросам о сущности </a:t>
            </a:r>
            <a:r>
              <a:rPr lang="ru-RU" sz="2400" dirty="0" smtClean="0"/>
              <a:t>деловой игры </a:t>
            </a:r>
            <a:r>
              <a:rPr lang="ru-RU" sz="2400" dirty="0"/>
              <a:t>и методике ее конструирования, то нет и общепринятого представления о структуре игры, хотя многие структурные элементы являются общими при разных подходах. </a:t>
            </a:r>
            <a:endParaRPr lang="ru-RU" sz="2400" dirty="0" smtClean="0"/>
          </a:p>
          <a:p>
            <a:pPr marL="109728" indent="0" algn="just">
              <a:buNone/>
            </a:pPr>
            <a:r>
              <a:rPr lang="ru-RU" sz="2400" dirty="0" smtClean="0"/>
              <a:t>Основой </a:t>
            </a:r>
            <a:r>
              <a:rPr lang="ru-RU" sz="2400" dirty="0"/>
              <a:t>разработки деловой игры является создание имитационной и игровой моделей, которые должны органически накладываться друг на друга, что и определяет </a:t>
            </a:r>
            <a:r>
              <a:rPr lang="ru-RU" sz="2400" dirty="0" smtClean="0"/>
              <a:t>ее структуру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229200"/>
            <a:ext cx="14859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346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65816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dirty="0" smtClean="0"/>
              <a:t>Игровая </a:t>
            </a:r>
            <a:r>
              <a:rPr lang="ru-RU" sz="2400" dirty="0"/>
              <a:t>модель является фактически способом описания работы участников о имитационной моделью, что задает социальный контекст профессиональной деятельности специалистов.</a:t>
            </a:r>
          </a:p>
          <a:p>
            <a:r>
              <a:rPr lang="ru-RU" sz="2400" dirty="0"/>
              <a:t>Педагогические </a:t>
            </a:r>
            <a:r>
              <a:rPr lang="ru-RU" sz="2400" dirty="0" smtClean="0"/>
              <a:t>цели: </a:t>
            </a:r>
          </a:p>
          <a:p>
            <a:pPr marL="109728" indent="0" algn="just">
              <a:buNone/>
            </a:pPr>
            <a:r>
              <a:rPr lang="ru-RU" sz="2400" b="1" dirty="0" smtClean="0"/>
              <a:t>дидактические</a:t>
            </a:r>
            <a:r>
              <a:rPr lang="ru-RU" sz="2400" dirty="0" smtClean="0"/>
              <a:t>:  </a:t>
            </a:r>
            <a:r>
              <a:rPr lang="ru-RU" sz="2400" dirty="0"/>
              <a:t>закрепление системы знаний в области конструирования ДИ</a:t>
            </a:r>
            <a:r>
              <a:rPr lang="ru-RU" sz="2400" dirty="0" smtClean="0"/>
              <a:t>; выработка </a:t>
            </a:r>
            <a:r>
              <a:rPr lang="ru-RU" sz="2400" dirty="0"/>
              <a:t>системных умений по конструированию и методическому описанию игры</a:t>
            </a:r>
            <a:r>
              <a:rPr lang="ru-RU" sz="2400" dirty="0" smtClean="0"/>
              <a:t>;  </a:t>
            </a:r>
            <a:r>
              <a:rPr lang="ru-RU" sz="2400" dirty="0"/>
              <a:t>обмен опытом создания ДИ</a:t>
            </a:r>
            <a:r>
              <a:rPr lang="ru-RU" sz="2400" dirty="0" smtClean="0"/>
              <a:t>;  </a:t>
            </a:r>
            <a:r>
              <a:rPr lang="ru-RU" sz="2400" dirty="0"/>
              <a:t>совершенствование навыков принятия коллективных решений</a:t>
            </a:r>
            <a:r>
              <a:rPr lang="ru-RU" sz="2400" dirty="0" smtClean="0"/>
              <a:t>;  </a:t>
            </a:r>
            <a:r>
              <a:rPr lang="ru-RU" sz="2400" dirty="0"/>
              <a:t>развитие коммуникативных умений разного рода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085184"/>
            <a:ext cx="14859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42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737824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sz="2400" b="1" dirty="0"/>
              <a:t>воспитательные</a:t>
            </a:r>
            <a:r>
              <a:rPr lang="ru-RU" sz="2400" dirty="0"/>
              <a:t>: порождение творческого мышления; выработка установки на практическое использование ДИ;  воспитание индивидуального стиля поведения в процессе взаимодействия с людьми;  преодоление психологического барьера по отношению к формам и методам активного обучения.</a:t>
            </a:r>
          </a:p>
          <a:p>
            <a:pPr marL="109728" indent="0">
              <a:buNone/>
            </a:pPr>
            <a:r>
              <a:rPr lang="ru-RU" sz="2400" b="1" dirty="0"/>
              <a:t>Игровые </a:t>
            </a:r>
            <a:r>
              <a:rPr lang="ru-RU" sz="2400" b="1" dirty="0" smtClean="0"/>
              <a:t>цели - </a:t>
            </a:r>
            <a:r>
              <a:rPr lang="ru-RU" sz="2400" dirty="0" smtClean="0"/>
              <a:t>разработка </a:t>
            </a:r>
            <a:r>
              <a:rPr lang="ru-RU" sz="2400" dirty="0"/>
              <a:t>вариантов проекта ДИ</a:t>
            </a:r>
            <a:r>
              <a:rPr lang="ru-RU" sz="2400" dirty="0" smtClean="0"/>
              <a:t>;  </a:t>
            </a:r>
            <a:r>
              <a:rPr lang="ru-RU" sz="2400" dirty="0"/>
              <a:t>демонстрация разработчикам приемов создания игрового контекста.</a:t>
            </a:r>
          </a:p>
          <a:p>
            <a:pPr marL="109728" indent="0" algn="just">
              <a:buNone/>
            </a:pPr>
            <a:r>
              <a:rPr lang="ru-RU" sz="2400" b="1" dirty="0" smtClean="0"/>
              <a:t>Предмет </a:t>
            </a:r>
            <a:r>
              <a:rPr lang="ru-RU" sz="2400" b="1" dirty="0"/>
              <a:t>игры </a:t>
            </a:r>
            <a:r>
              <a:rPr lang="ru-RU" sz="2400" dirty="0"/>
              <a:t>- это предмет деятельности участников игры, в специфической форме замещающей предмет реальной профессиональной деятельности</a:t>
            </a:r>
            <a:r>
              <a:rPr lang="ru-RU" sz="2400" dirty="0" smtClean="0"/>
              <a:t>.</a:t>
            </a:r>
          </a:p>
          <a:p>
            <a:pPr marL="109728" indent="0" algn="just">
              <a:buNone/>
            </a:pPr>
            <a:r>
              <a:rPr lang="ru-RU" sz="2400" b="1" dirty="0"/>
              <a:t>Роли и функции</a:t>
            </a:r>
            <a:r>
              <a:rPr lang="ru-RU" sz="2400" dirty="0"/>
              <a:t> игроков должны адекватно отражать "должностную картину" того фрагмента профессиональной деятельности, который моделируется в игре.</a:t>
            </a:r>
          </a:p>
          <a:p>
            <a:pPr marL="109728" indent="0" algn="just">
              <a:buNone/>
            </a:pPr>
            <a:endParaRPr lang="ru-RU" sz="2400" dirty="0"/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80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37824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ru-RU" sz="2600" b="1" dirty="0" smtClean="0"/>
              <a:t>Сценарий</a:t>
            </a:r>
            <a:r>
              <a:rPr lang="ru-RU" sz="2600" dirty="0" smtClean="0"/>
              <a:t> </a:t>
            </a:r>
            <a:r>
              <a:rPr lang="ru-RU" sz="2600" dirty="0"/>
              <a:t>- это базовый элемент игровой процедуры, в нем находят отражение принципы </a:t>
            </a:r>
            <a:r>
              <a:rPr lang="ru-RU" sz="2600" dirty="0" err="1"/>
              <a:t>проблемности</a:t>
            </a:r>
            <a:r>
              <a:rPr lang="ru-RU" sz="2600" dirty="0"/>
              <a:t>, </a:t>
            </a:r>
            <a:r>
              <a:rPr lang="ru-RU" sz="2600" dirty="0" err="1"/>
              <a:t>двуплановости</a:t>
            </a:r>
            <a:r>
              <a:rPr lang="ru-RU" sz="2600" dirty="0"/>
              <a:t>, совместной деятельности. Под сценарием ДИ понимается описание в словесной или графической форме предметного содержания, выраженного в характере и последовательности действий игроков, а также преподавателей, ведущих игру. В сценарии отображается общая последовательность игры, разбитая на основные этапы, операции и шаги, и представленная в виде блок-схемы.</a:t>
            </a:r>
          </a:p>
          <a:p>
            <a:pPr marL="109728" indent="0" algn="just">
              <a:buNone/>
            </a:pPr>
            <a:r>
              <a:rPr lang="ru-RU" sz="2600" b="1" dirty="0"/>
              <a:t>Правила игры </a:t>
            </a:r>
            <a:r>
              <a:rPr lang="ru-RU" sz="2600" dirty="0"/>
              <a:t>- отражают характеристики реальных процессов и явлений, имеющих место в прототипах моделируемой действительности. При этом, в правилах игры должно найти отражение того, что как создаваемые в игре модели, так и сама игра являются упрощением действительности.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293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</TotalTime>
  <Words>764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Особенности проектирования ситуаций действия в деловой игре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 как метод исследования в психологии</dc:title>
  <dc:creator>Mariya</dc:creator>
  <cp:lastModifiedBy>Mariya</cp:lastModifiedBy>
  <cp:revision>6</cp:revision>
  <dcterms:created xsi:type="dcterms:W3CDTF">2015-09-26T19:50:46Z</dcterms:created>
  <dcterms:modified xsi:type="dcterms:W3CDTF">2015-09-26T22:24:10Z</dcterms:modified>
</cp:coreProperties>
</file>