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5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6663E72-6641-4BC6-87EE-24DD74C26276}" type="datetimeFigureOut">
              <a:rPr lang="ru-RU" smtClean="0"/>
              <a:t>26.09.2015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95F83115-C8C0-4D0A-BDCE-4B4BC32DBEB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663E72-6641-4BC6-87EE-24DD74C26276}" type="datetimeFigureOut">
              <a:rPr lang="ru-RU" smtClean="0"/>
              <a:t>26.09.2015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83115-C8C0-4D0A-BDCE-4B4BC32DBEB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663E72-6641-4BC6-87EE-24DD74C26276}" type="datetimeFigureOut">
              <a:rPr lang="ru-RU" smtClean="0"/>
              <a:t>26.09.2015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83115-C8C0-4D0A-BDCE-4B4BC32DBEB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6663E72-6641-4BC6-87EE-24DD74C26276}" type="datetimeFigureOut">
              <a:rPr lang="ru-RU" smtClean="0"/>
              <a:t>26.09.2015</a:t>
            </a:fld>
            <a:endParaRPr lang="ru-RU"/>
          </a:p>
        </p:txBody>
      </p:sp>
      <p:sp>
        <p:nvSpPr>
          <p:cNvPr id="9" name="Номер слайда 8"/>
          <p:cNvSpPr>
            <a:spLocks noGrp="1"/>
          </p:cNvSpPr>
          <p:nvPr>
            <p:ph type="sldNum" sz="quarter" idx="15"/>
          </p:nvPr>
        </p:nvSpPr>
        <p:spPr/>
        <p:txBody>
          <a:bodyPr rtlCol="0"/>
          <a:lstStyle/>
          <a:p>
            <a:fld id="{95F83115-C8C0-4D0A-BDCE-4B4BC32DBEB6}"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6663E72-6641-4BC6-87EE-24DD74C26276}" type="datetimeFigureOut">
              <a:rPr lang="ru-RU" smtClean="0"/>
              <a:t>26.09.2015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95F83115-C8C0-4D0A-BDCE-4B4BC32DBEB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6663E72-6641-4BC6-87EE-24DD74C26276}" type="datetimeFigureOut">
              <a:rPr lang="ru-RU" smtClean="0"/>
              <a:t>26.09.2015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83115-C8C0-4D0A-BDCE-4B4BC32DBEB6}"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6663E72-6641-4BC6-87EE-24DD74C26276}" type="datetimeFigureOut">
              <a:rPr lang="ru-RU" smtClean="0"/>
              <a:t>26.09.2015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F83115-C8C0-4D0A-BDCE-4B4BC32DBEB6}"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6663E72-6641-4BC6-87EE-24DD74C26276}" type="datetimeFigureOut">
              <a:rPr lang="ru-RU" smtClean="0"/>
              <a:t>26.09.2015</a:t>
            </a:fld>
            <a:endParaRPr lang="ru-RU"/>
          </a:p>
        </p:txBody>
      </p:sp>
      <p:sp>
        <p:nvSpPr>
          <p:cNvPr id="7" name="Номер слайда 6"/>
          <p:cNvSpPr>
            <a:spLocks noGrp="1"/>
          </p:cNvSpPr>
          <p:nvPr>
            <p:ph type="sldNum" sz="quarter" idx="11"/>
          </p:nvPr>
        </p:nvSpPr>
        <p:spPr/>
        <p:txBody>
          <a:bodyPr rtlCol="0"/>
          <a:lstStyle/>
          <a:p>
            <a:fld id="{95F83115-C8C0-4D0A-BDCE-4B4BC32DBEB6}"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663E72-6641-4BC6-87EE-24DD74C26276}" type="datetimeFigureOut">
              <a:rPr lang="ru-RU" smtClean="0"/>
              <a:t>26.09.2015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F83115-C8C0-4D0A-BDCE-4B4BC32DBEB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6663E72-6641-4BC6-87EE-24DD74C26276}" type="datetimeFigureOut">
              <a:rPr lang="ru-RU" smtClean="0"/>
              <a:t>26.09.2015</a:t>
            </a:fld>
            <a:endParaRPr lang="ru-RU"/>
          </a:p>
        </p:txBody>
      </p:sp>
      <p:sp>
        <p:nvSpPr>
          <p:cNvPr id="22" name="Номер слайда 21"/>
          <p:cNvSpPr>
            <a:spLocks noGrp="1"/>
          </p:cNvSpPr>
          <p:nvPr>
            <p:ph type="sldNum" sz="quarter" idx="15"/>
          </p:nvPr>
        </p:nvSpPr>
        <p:spPr/>
        <p:txBody>
          <a:bodyPr rtlCol="0"/>
          <a:lstStyle/>
          <a:p>
            <a:fld id="{95F83115-C8C0-4D0A-BDCE-4B4BC32DBEB6}"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6663E72-6641-4BC6-87EE-24DD74C26276}" type="datetimeFigureOut">
              <a:rPr lang="ru-RU" smtClean="0"/>
              <a:t>26.09.2015</a:t>
            </a:fld>
            <a:endParaRPr lang="ru-RU"/>
          </a:p>
        </p:txBody>
      </p:sp>
      <p:sp>
        <p:nvSpPr>
          <p:cNvPr id="18" name="Номер слайда 17"/>
          <p:cNvSpPr>
            <a:spLocks noGrp="1"/>
          </p:cNvSpPr>
          <p:nvPr>
            <p:ph type="sldNum" sz="quarter" idx="11"/>
          </p:nvPr>
        </p:nvSpPr>
        <p:spPr/>
        <p:txBody>
          <a:bodyPr rtlCol="0"/>
          <a:lstStyle/>
          <a:p>
            <a:fld id="{95F83115-C8C0-4D0A-BDCE-4B4BC32DBEB6}"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663E72-6641-4BC6-87EE-24DD74C26276}" type="datetimeFigureOut">
              <a:rPr lang="ru-RU" smtClean="0"/>
              <a:t>26.09.2015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F83115-C8C0-4D0A-BDCE-4B4BC32DBEB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332656"/>
            <a:ext cx="6172200" cy="1894362"/>
          </a:xfrm>
        </p:spPr>
        <p:txBody>
          <a:bodyPr>
            <a:normAutofit/>
          </a:bodyPr>
          <a:lstStyle/>
          <a:p>
            <a:pPr algn="ctr"/>
            <a:r>
              <a:rPr lang="ru-RU" sz="4000" dirty="0" smtClean="0"/>
              <a:t>ПРОФОРИЕНТАЦИЯ И ПРОФПРИГОДНОСТЬ</a:t>
            </a:r>
            <a:endParaRPr lang="ru-RU" sz="4000" dirty="0"/>
          </a:p>
        </p:txBody>
      </p:sp>
      <p:sp>
        <p:nvSpPr>
          <p:cNvPr id="3" name="Подзаголовок 2"/>
          <p:cNvSpPr>
            <a:spLocks noGrp="1"/>
          </p:cNvSpPr>
          <p:nvPr>
            <p:ph type="subTitle" idx="1"/>
          </p:nvPr>
        </p:nvSpPr>
        <p:spPr>
          <a:xfrm>
            <a:off x="2339752" y="3501008"/>
            <a:ext cx="6462464" cy="2664296"/>
          </a:xfrm>
        </p:spPr>
        <p:txBody>
          <a:bodyPr>
            <a:normAutofit fontScale="92500"/>
          </a:bodyPr>
          <a:lstStyle/>
          <a:p>
            <a:pPr algn="just"/>
            <a:r>
              <a:rPr lang="ru-RU" sz="2400" dirty="0"/>
              <a:t>П</a:t>
            </a:r>
            <a:r>
              <a:rPr lang="ru-RU" sz="2400" dirty="0" smtClean="0"/>
              <a:t>рофориентация </a:t>
            </a:r>
            <a:r>
              <a:rPr lang="ru-RU" sz="2400" dirty="0"/>
              <a:t>построена на сопоставлении психологических качеств индивида с качествами необходимыми для какой-либо профессии. Совокупность качеств необходимых для профессии ложатся в </a:t>
            </a:r>
            <a:r>
              <a:rPr lang="ru-RU" sz="2400" dirty="0" smtClean="0"/>
              <a:t>основу профпригодности.</a:t>
            </a:r>
          </a:p>
          <a:p>
            <a:pPr algn="just"/>
            <a:r>
              <a:rPr lang="ru-RU" sz="2000" dirty="0" smtClean="0"/>
              <a:t> </a:t>
            </a:r>
            <a:endParaRPr lang="ru-RU" sz="2000" dirty="0"/>
          </a:p>
        </p:txBody>
      </p:sp>
    </p:spTree>
    <p:extLst>
      <p:ext uri="{BB962C8B-B14F-4D97-AF65-F5344CB8AC3E}">
        <p14:creationId xmlns:p14="http://schemas.microsoft.com/office/powerpoint/2010/main" val="413101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fontScale="92500" lnSpcReduction="20000"/>
          </a:bodyPr>
          <a:lstStyle/>
          <a:p>
            <a:pPr algn="just"/>
            <a:r>
              <a:rPr lang="ru-RU" dirty="0"/>
              <a:t>Профессии это явления общественные возникающие и сменяющие друг друга несравненно быстро, в отличие от особенностей человека которые обусловлены природой. В тех случаях, когда организм человека его природные особенности имеют те или иные ограничения, люди создают внешние и внутренние средства деятельности для их преодоления. То есть, помимо природных данных люди пользуются орудиями труда, которые помогают им выполнять ту работу, которую сам человек не смог бы сделать. Например, для работы с невидимыми глазом объектами люди используют увеличительные стекла, лупы, микроскопы, телескопы, телевизионные установки и т.д. Все орудия, средства труда одновременно являются и средствами усиления способностей и возможностей человека, преодоления природных ограничений его деятельности. Однако упомянутые орудия и средства создаются годами, а профессию нужно выбирать сейчас. Поэтому ограничения в выборе профессий существует и их нужно знать.</a:t>
            </a:r>
          </a:p>
        </p:txBody>
      </p:sp>
    </p:spTree>
    <p:extLst>
      <p:ext uri="{BB962C8B-B14F-4D97-AF65-F5344CB8AC3E}">
        <p14:creationId xmlns:p14="http://schemas.microsoft.com/office/powerpoint/2010/main" val="100521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787208" cy="6408712"/>
          </a:xfrm>
        </p:spPr>
        <p:txBody>
          <a:bodyPr>
            <a:normAutofit fontScale="70000" lnSpcReduction="20000"/>
          </a:bodyPr>
          <a:lstStyle/>
          <a:p>
            <a:pPr algn="just"/>
            <a:r>
              <a:rPr lang="ru-RU" sz="3000" dirty="0"/>
              <a:t>Средства деятельности могут быть не только внешними, но и внутренними. Так, например, если человек не может выполнить какую-либо работу это не значит, что он не пригоден к этой работе. Если вооружить его советом как это делать, то человек сможет выполнять эту работу. То есть, мнение о личных качествах человека как о чем-то закоренелом не верно. </a:t>
            </a:r>
          </a:p>
          <a:p>
            <a:pPr algn="just"/>
            <a:r>
              <a:rPr lang="ru-RU" sz="3000" dirty="0"/>
              <a:t>Возникновение профессиональной ориентации обычно связывают с появлением первого кабинета профориентации в Страсбурге в 1903году и бюро по выбору профессий в Бостоне (США) в 1908г. работа этих первых </a:t>
            </a:r>
            <a:r>
              <a:rPr lang="ru-RU" sz="3000" dirty="0" err="1"/>
              <a:t>профориентационных</a:t>
            </a:r>
            <a:r>
              <a:rPr lang="ru-RU" sz="3000" dirty="0"/>
              <a:t> служб основывалась на “трехфакторной модели” Ф. </a:t>
            </a:r>
            <a:r>
              <a:rPr lang="ru-RU" sz="3000" dirty="0" err="1"/>
              <a:t>Парсонса</a:t>
            </a:r>
            <a:r>
              <a:rPr lang="ru-RU" sz="3000" dirty="0"/>
              <a:t>, когда у претендента на те или иные профессии выявляли способности и психологические качества, соотносили их с требованиями профессий и, уже на основании этого, выдавали рекомендацию о пригодности или не пригодности человека к данной профессии. Такая работа впервые строилась на научной основе: использование самой идеи соотнесения характеристик человека с профессией в качестве основного критерия появления профессиональной ориентации</a:t>
            </a:r>
            <a:r>
              <a:rPr lang="ru-RU" sz="2600" dirty="0"/>
              <a:t>.</a:t>
            </a:r>
          </a:p>
          <a:p>
            <a:pPr algn="just"/>
            <a:endParaRPr lang="ru-RU" dirty="0"/>
          </a:p>
        </p:txBody>
      </p:sp>
    </p:spTree>
    <p:extLst>
      <p:ext uri="{BB962C8B-B14F-4D97-AF65-F5344CB8AC3E}">
        <p14:creationId xmlns:p14="http://schemas.microsoft.com/office/powerpoint/2010/main" val="392195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859216" cy="6213304"/>
          </a:xfrm>
        </p:spPr>
        <p:txBody>
          <a:bodyPr>
            <a:normAutofit fontScale="70000" lnSpcReduction="20000"/>
          </a:bodyPr>
          <a:lstStyle/>
          <a:p>
            <a:pPr marL="0" indent="0" algn="just">
              <a:buNone/>
            </a:pPr>
            <a:r>
              <a:rPr lang="ru-RU" sz="2900" dirty="0"/>
              <a:t>При анализе профессиональной пригодности отдельно взятого человека к конкретной профессии надо помнить, что профессионально ценные качества образуют нечто ценное, систему.</a:t>
            </a:r>
          </a:p>
          <a:p>
            <a:pPr marL="0" indent="0" algn="just">
              <a:buNone/>
            </a:pPr>
            <a:r>
              <a:rPr lang="ru-RU" sz="2900" dirty="0"/>
              <a:t>Е.А. Климов выделяет пять основных слагаемых данной системы.</a:t>
            </a:r>
          </a:p>
          <a:p>
            <a:pPr algn="just"/>
            <a:r>
              <a:rPr lang="ru-RU" sz="2900" dirty="0"/>
              <a:t>	Гражданские качества –моральный облик человека как члена общества</a:t>
            </a:r>
          </a:p>
          <a:p>
            <a:pPr algn="just"/>
            <a:r>
              <a:rPr lang="ru-RU" sz="2900" dirty="0"/>
              <a:t>	Отношение к труду, профессии, интересы и склонности</a:t>
            </a:r>
          </a:p>
          <a:p>
            <a:pPr algn="just"/>
            <a:r>
              <a:rPr lang="ru-RU" sz="2900" dirty="0"/>
              <a:t>	Дееспособность общая не только физическая, но и умственная. Включая интеллектуальные способности, гибкость психики, самоконтроль, инициативность. А также физические - состояние здоровья, сила, выносливость и т.д.</a:t>
            </a:r>
          </a:p>
          <a:p>
            <a:pPr algn="just"/>
            <a:r>
              <a:rPr lang="ru-RU" sz="2900" dirty="0"/>
              <a:t>	Единичные, частные, специальные способности. Это такие личные качества, которые важны для данной работы, профессии.</a:t>
            </a:r>
          </a:p>
          <a:p>
            <a:pPr algn="just"/>
            <a:r>
              <a:rPr lang="ru-RU" sz="2900" dirty="0"/>
              <a:t>	Навыки, привычки, знания, опыт</a:t>
            </a:r>
          </a:p>
          <a:p>
            <a:pPr marL="0" indent="0" algn="just">
              <a:buNone/>
            </a:pPr>
            <a:r>
              <a:rPr lang="ru-RU" sz="2900" dirty="0"/>
              <a:t>Из сказанного ясно, что у человека не может быть полностью готовой профпригодности до того как он включился в профессиональную подготовку и соответствующую трудовую деятельность</a:t>
            </a:r>
          </a:p>
          <a:p>
            <a:endParaRPr lang="ru-RU" dirty="0"/>
          </a:p>
        </p:txBody>
      </p:sp>
    </p:spTree>
    <p:extLst>
      <p:ext uri="{BB962C8B-B14F-4D97-AF65-F5344CB8AC3E}">
        <p14:creationId xmlns:p14="http://schemas.microsoft.com/office/powerpoint/2010/main" val="321378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859216" cy="6213304"/>
          </a:xfrm>
        </p:spPr>
        <p:txBody>
          <a:bodyPr>
            <a:normAutofit fontScale="85000" lnSpcReduction="20000"/>
          </a:bodyPr>
          <a:lstStyle/>
          <a:p>
            <a:pPr marL="0" indent="0" algn="just">
              <a:buNone/>
            </a:pPr>
            <a:r>
              <a:rPr lang="ru-RU" dirty="0"/>
              <a:t>По мнению </a:t>
            </a:r>
            <a:r>
              <a:rPr lang="ru-RU" dirty="0" err="1"/>
              <a:t>Е.А.Климова</a:t>
            </a:r>
            <a:r>
              <a:rPr lang="ru-RU" dirty="0"/>
              <a:t> существуют разные степени профпригодности. Он выделяет четыре таких степени:</a:t>
            </a:r>
          </a:p>
          <a:p>
            <a:pPr algn="just"/>
            <a:r>
              <a:rPr lang="ru-RU" dirty="0"/>
              <a:t>	Непригодность (к данной профессии) Она может быть временной или практически непреодолимой. О непригодности стоит говорить, когда отклонение в здоровье не совместимые с данной профессией. А также противопоказания могут быть и педагогическими.</a:t>
            </a:r>
          </a:p>
          <a:p>
            <a:pPr algn="just"/>
            <a:r>
              <a:rPr lang="ru-RU" dirty="0"/>
              <a:t>	Годность (к той или иной профессии или группе таковых) Эта степень характеризуется тем, что нет противопоказаний. То есть, есть реальный шанс, что человек будет хорошим специалистом в этой области.</a:t>
            </a:r>
          </a:p>
          <a:p>
            <a:pPr algn="just"/>
            <a:r>
              <a:rPr lang="ru-RU" dirty="0"/>
              <a:t>	Соответствие (данного человека данной области деятельности). Характеризуется не только отсутствием противопоказаний, но и наличием личных качеств которые годны для выбора данной профессии или группе профессий.</a:t>
            </a:r>
          </a:p>
          <a:p>
            <a:pPr algn="just"/>
            <a:r>
              <a:rPr lang="ru-RU" dirty="0"/>
              <a:t>	Призвание (данного человека данной области деятельности). Эти степень профпригодности характеризуется тем, что во всех основных элементах ее структуры есть явные признаки соответствия человека требованиям деятельности. Речь идет о признаках, которыми человек выделяется среди равных себе по обучению и развитию.</a:t>
            </a:r>
          </a:p>
          <a:p>
            <a:endParaRPr lang="ru-RU" dirty="0"/>
          </a:p>
        </p:txBody>
      </p:sp>
    </p:spTree>
    <p:extLst>
      <p:ext uri="{BB962C8B-B14F-4D97-AF65-F5344CB8AC3E}">
        <p14:creationId xmlns:p14="http://schemas.microsoft.com/office/powerpoint/2010/main" val="371613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7859216" cy="6213304"/>
          </a:xfrm>
        </p:spPr>
        <p:txBody>
          <a:bodyPr>
            <a:normAutofit lnSpcReduction="10000"/>
          </a:bodyPr>
          <a:lstStyle/>
          <a:p>
            <a:pPr marL="0" indent="0" algn="just">
              <a:buNone/>
            </a:pPr>
            <a:r>
              <a:rPr lang="ru-RU" dirty="0"/>
              <a:t>Подводя итоги, хотелось бы сказать, что абсолютной профпригодности быть не может потому, что все люди разные, и вроде бы одни и те же качества имеют разные оттенки, будучи свойственны разным людям, и профессий тоже множество. То есть в принципе, все в руках человека, так как при желании и усердии он может добиться всего. Задача же профориентации помочь ему хотя бы тем, что назвать качества которые человеку потребуются для данной профессии, какие качества у него уже есть, а какие ему придется </a:t>
            </a:r>
            <a:r>
              <a:rPr lang="ru-RU" dirty="0" smtClean="0"/>
              <a:t>развить.</a:t>
            </a:r>
          </a:p>
          <a:p>
            <a:pPr marL="0" indent="0" algn="just">
              <a:buNone/>
            </a:pPr>
            <a:endParaRPr lang="ru-RU" b="1" dirty="0" smtClean="0">
              <a:solidFill>
                <a:schemeClr val="accent3">
                  <a:lumMod val="60000"/>
                  <a:lumOff val="40000"/>
                </a:schemeClr>
              </a:solidFill>
            </a:endParaRPr>
          </a:p>
          <a:p>
            <a:pPr marL="0" indent="0" algn="just">
              <a:buNone/>
            </a:pPr>
            <a:r>
              <a:rPr lang="ru-RU" b="1" dirty="0" smtClean="0">
                <a:solidFill>
                  <a:schemeClr val="accent3">
                    <a:lumMod val="60000"/>
                    <a:lumOff val="40000"/>
                  </a:schemeClr>
                </a:solidFill>
              </a:rPr>
              <a:t>Важно: </a:t>
            </a:r>
            <a:r>
              <a:rPr lang="ru-RU" dirty="0" smtClean="0"/>
              <a:t>Призвание к профессии </a:t>
            </a:r>
            <a:r>
              <a:rPr lang="ru-RU" dirty="0"/>
              <a:t>- абсолютное совпадение требований профессии и личностных, физиологических, интеллектуальных особенностей человека, </a:t>
            </a:r>
            <a:r>
              <a:rPr lang="ru-RU" dirty="0" smtClean="0"/>
              <a:t>и его ярко </a:t>
            </a:r>
            <a:r>
              <a:rPr lang="ru-RU" dirty="0"/>
              <a:t>выраженный </a:t>
            </a:r>
            <a:r>
              <a:rPr lang="ru-RU" dirty="0" smtClean="0"/>
              <a:t>интерес к профессиональной деятельности. </a:t>
            </a:r>
            <a:endParaRPr lang="ru-RU" dirty="0"/>
          </a:p>
        </p:txBody>
      </p:sp>
    </p:spTree>
    <p:extLst>
      <p:ext uri="{BB962C8B-B14F-4D97-AF65-F5344CB8AC3E}">
        <p14:creationId xmlns:p14="http://schemas.microsoft.com/office/powerpoint/2010/main" val="1550948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511</Words>
  <Application>Microsoft Office PowerPoint</Application>
  <PresentationFormat>Экран (4:3)</PresentationFormat>
  <Paragraphs>22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ПРОФОРИЕНТАЦИЯ И ПРОФПРИГОДНОСТЬ</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ПРОФОРИЕНТАЦИЯ И ПРОФПРИГОДНОСТЬ</dc:title>
  <dc:creator>Mariya</dc:creator>
  <cp:lastModifiedBy>Mariya</cp:lastModifiedBy>
  <cp:revision>2</cp:revision>
  <dcterms:created xsi:type="dcterms:W3CDTF">2015-09-26T19:13:23Z</dcterms:created>
  <dcterms:modified xsi:type="dcterms:W3CDTF">2015-09-26T19:31:54Z</dcterms:modified>
</cp:coreProperties>
</file>