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57" r:id="rId3"/>
    <p:sldId id="277" r:id="rId4"/>
    <p:sldId id="278" r:id="rId5"/>
    <p:sldId id="287" r:id="rId6"/>
    <p:sldId id="292" r:id="rId7"/>
    <p:sldId id="293" r:id="rId8"/>
    <p:sldId id="259" r:id="rId9"/>
    <p:sldId id="276" r:id="rId10"/>
    <p:sldId id="266" r:id="rId11"/>
    <p:sldId id="267" r:id="rId12"/>
    <p:sldId id="283" r:id="rId13"/>
    <p:sldId id="282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9" autoAdjust="0"/>
    <p:restoredTop sz="86323" autoAdjust="0"/>
  </p:normalViewPr>
  <p:slideViewPr>
    <p:cSldViewPr>
      <p:cViewPr varScale="1">
        <p:scale>
          <a:sx n="104" d="100"/>
          <a:sy n="104" d="100"/>
        </p:scale>
        <p:origin x="-181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EF0ED-BB6F-459D-B225-041E9C9EAB22}" type="datetimeFigureOut">
              <a:rPr lang="ru-RU"/>
              <a:pPr>
                <a:defRPr/>
              </a:pPr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A0B12-E67E-4FDB-9B22-84E71251D0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BDC6A-533B-4577-9996-6789CD3979B8}" type="datetimeFigureOut">
              <a:rPr lang="ru-RU"/>
              <a:pPr>
                <a:defRPr/>
              </a:pPr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F214E-D194-41F4-8652-E5DD594355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CE02F-8CE7-4E1D-80A6-923D71805ED6}" type="datetimeFigureOut">
              <a:rPr lang="ru-RU"/>
              <a:pPr>
                <a:defRPr/>
              </a:pPr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CA8CF-F785-4011-978D-4B344A0612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234B9-470B-45CF-8EE2-43029D7C135D}" type="datetimeFigureOut">
              <a:rPr lang="ru-RU"/>
              <a:pPr>
                <a:defRPr/>
              </a:pPr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D0B12-95E3-4F0D-B70C-8431CF334F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917FB-BAA3-4026-8462-6603D0E0F426}" type="datetimeFigureOut">
              <a:rPr lang="ru-RU"/>
              <a:pPr>
                <a:defRPr/>
              </a:pPr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E8E4F-4C2F-47BA-ADC0-E2D23EA0F3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740DC-2351-4D61-A5E5-B1B365FD292E}" type="datetimeFigureOut">
              <a:rPr lang="ru-RU"/>
              <a:pPr>
                <a:defRPr/>
              </a:pPr>
              <a:t>06.12.2015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FF1A5-9AD2-48BF-A208-B2E2D054FB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2B994-FAAA-451A-992D-9E863226F955}" type="datetimeFigureOut">
              <a:rPr lang="ru-RU"/>
              <a:pPr>
                <a:defRPr/>
              </a:pPr>
              <a:t>06.12.2015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5F69C-290B-44AE-972C-057D098F0E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CBA7A-020E-48CA-8ECE-25D7B404E76F}" type="datetimeFigureOut">
              <a:rPr lang="ru-RU"/>
              <a:pPr>
                <a:defRPr/>
              </a:pPr>
              <a:t>06.12.2015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ED348-3035-4C79-8D1F-EFCEA86D73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AB0F8-3C8C-405C-96D6-6C50FC07827F}" type="datetimeFigureOut">
              <a:rPr lang="ru-RU"/>
              <a:pPr>
                <a:defRPr/>
              </a:pPr>
              <a:t>06.12.2015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238DC-6C43-463B-8D17-99C3E50470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3C7C4-15A0-461A-9E12-F3DBF5F12384}" type="datetimeFigureOut">
              <a:rPr lang="ru-RU"/>
              <a:pPr>
                <a:defRPr/>
              </a:pPr>
              <a:t>06.12.2015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4F623-F5BA-4489-85CE-185D26F88A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139DE-C4E6-4564-A121-48CB19503302}" type="datetimeFigureOut">
              <a:rPr lang="ru-RU"/>
              <a:pPr>
                <a:defRPr/>
              </a:pPr>
              <a:t>06.12.2015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79F72-1881-4AAD-90AE-77E548535F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96A11C-7494-48D3-8B94-4500017AD6F0}" type="datetimeFigureOut">
              <a:rPr lang="ru-RU"/>
              <a:pPr>
                <a:defRPr/>
              </a:pPr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28A3B2E-9950-434F-A5F3-0BE037262B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755650" y="549275"/>
            <a:ext cx="7772400" cy="3600450"/>
          </a:xfrm>
        </p:spPr>
        <p:txBody>
          <a:bodyPr/>
          <a:lstStyle/>
          <a:p>
            <a:pPr eaLnBrk="1" hangingPunct="1"/>
            <a:r>
              <a:rPr lang="ru-RU" sz="4000" b="1" i="1" smtClean="0">
                <a:solidFill>
                  <a:srgbClr val="FFFF00"/>
                </a:solidFill>
              </a:rPr>
              <a:t/>
            </a:r>
            <a:br>
              <a:rPr lang="ru-RU" sz="4000" b="1" i="1" smtClean="0">
                <a:solidFill>
                  <a:srgbClr val="FFFF00"/>
                </a:solidFill>
              </a:rPr>
            </a:br>
            <a:r>
              <a:rPr lang="ru-RU" sz="4000" b="1" i="1" smtClean="0">
                <a:solidFill>
                  <a:srgbClr val="FFFF00"/>
                </a:solidFill>
              </a:rPr>
              <a:t/>
            </a:r>
            <a:br>
              <a:rPr lang="ru-RU" sz="4000" b="1" i="1" smtClean="0">
                <a:solidFill>
                  <a:srgbClr val="FFFF00"/>
                </a:solidFill>
              </a:rPr>
            </a:br>
            <a:r>
              <a:rPr lang="ru-RU" sz="4000" b="1" i="1" smtClean="0">
                <a:solidFill>
                  <a:srgbClr val="FFFF00"/>
                </a:solidFill>
              </a:rPr>
              <a:t>Создание языковой среды по повторению пройденного материала по татарскому языку </a:t>
            </a:r>
            <a:r>
              <a:rPr lang="ru-RU" sz="4000" b="1" i="1" smtClean="0">
                <a:solidFill>
                  <a:srgbClr val="FFFF00"/>
                </a:solidFill>
                <a:latin typeface="Arial" charset="0"/>
              </a:rPr>
              <a:t>в первой </a:t>
            </a:r>
            <a:r>
              <a:rPr lang="ru-RU" sz="4000" b="1" i="1" smtClean="0">
                <a:solidFill>
                  <a:srgbClr val="FFFF00"/>
                </a:solidFill>
              </a:rPr>
              <a:t>младшей группе №</a:t>
            </a:r>
            <a:r>
              <a:rPr lang="ru-RU" sz="4000" b="1" i="1" smtClean="0">
                <a:solidFill>
                  <a:srgbClr val="FFFF00"/>
                </a:solidFill>
                <a:latin typeface="Arial" charset="0"/>
              </a:rPr>
              <a:t>3</a:t>
            </a:r>
            <a:r>
              <a:rPr lang="ru-RU" sz="4000" b="1" i="1" smtClean="0">
                <a:solidFill>
                  <a:srgbClr val="FFFF00"/>
                </a:solidFill>
              </a:rPr>
              <a:t/>
            </a:r>
            <a:br>
              <a:rPr lang="ru-RU" sz="4000" b="1" i="1" smtClean="0">
                <a:solidFill>
                  <a:srgbClr val="FFFF00"/>
                </a:solidFill>
              </a:rPr>
            </a:br>
            <a:endParaRPr lang="ru-RU" sz="4000" b="1" i="1" smtClean="0">
              <a:solidFill>
                <a:srgbClr val="FFFF00"/>
              </a:solidFill>
            </a:endParaRP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388" y="5084763"/>
            <a:ext cx="8569325" cy="1512887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ru-RU" sz="2100" b="1" smtClean="0">
                <a:solidFill>
                  <a:srgbClr val="0D0D0D"/>
                </a:solidFill>
              </a:rPr>
              <a:t>                               Подготовили воспитатели:</a:t>
            </a:r>
            <a:r>
              <a:rPr lang="ru-RU" sz="2100" b="1" smtClean="0">
                <a:solidFill>
                  <a:srgbClr val="0D0D0D"/>
                </a:solidFill>
                <a:latin typeface="Arial" charset="0"/>
              </a:rPr>
              <a:t>Генералова И.Н.</a:t>
            </a:r>
          </a:p>
          <a:p>
            <a:pPr algn="l" eaLnBrk="1" hangingPunct="1">
              <a:lnSpc>
                <a:spcPct val="80000"/>
              </a:lnSpc>
            </a:pPr>
            <a:r>
              <a:rPr lang="ru-RU" sz="2100" b="1" smtClean="0">
                <a:solidFill>
                  <a:srgbClr val="0D0D0D"/>
                </a:solidFill>
                <a:latin typeface="Arial" charset="0"/>
              </a:rPr>
              <a:t>                                                                  Никонова А.М.</a:t>
            </a:r>
          </a:p>
          <a:p>
            <a:pPr eaLnBrk="1" hangingPunct="1">
              <a:lnSpc>
                <a:spcPct val="80000"/>
              </a:lnSpc>
            </a:pPr>
            <a:endParaRPr lang="ru-RU" sz="2100" smtClean="0">
              <a:solidFill>
                <a:srgbClr val="0D0D0D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2100" b="1" smtClean="0">
                <a:solidFill>
                  <a:srgbClr val="0D0D0D"/>
                </a:solidFill>
              </a:rPr>
              <a:t>г. </a:t>
            </a:r>
            <a:r>
              <a:rPr lang="ru-RU" sz="2100" b="1" smtClean="0">
                <a:solidFill>
                  <a:srgbClr val="0D0D0D"/>
                </a:solidFill>
                <a:latin typeface="Arial" charset="0"/>
              </a:rPr>
              <a:t>Нижнекамск</a:t>
            </a:r>
            <a:endParaRPr lang="ru-RU" sz="2100" smtClean="0">
              <a:solidFill>
                <a:srgbClr val="0D0D0D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900" b="1" dirty="0" smtClean="0">
                <a:solidFill>
                  <a:srgbClr val="002060"/>
                </a:solidFill>
              </a:rPr>
              <a:t>Блок « Я познаю»</a:t>
            </a:r>
            <a:br>
              <a:rPr lang="ru-RU" sz="4900" b="1" dirty="0" smtClean="0">
                <a:solidFill>
                  <a:srgbClr val="002060"/>
                </a:solidFill>
              </a:rPr>
            </a:br>
            <a:endParaRPr lang="ru-RU" sz="22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713288"/>
          </a:xfrm>
        </p:spPr>
        <p:txBody>
          <a:bodyPr rtlCol="0">
            <a:normAutofit fontScale="850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Задачи:</a:t>
            </a:r>
            <a:r>
              <a:rPr lang="ru-RU" b="1" dirty="0" smtClean="0"/>
              <a:t> </a:t>
            </a:r>
            <a:r>
              <a:rPr lang="ru-RU" dirty="0" smtClean="0"/>
              <a:t>Формировать у детей представления, знания краеведческого характера о родной республике.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Познакомить детей с образцами татарского народного творчества, традициями, укладом жизни народа.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Познакомить с характерными признаками национальной одежды, обуви; различать в костюме названия предметов.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Воспитывать интерес к национальной культуре, вызвать положительные эмоции и чувства детей в процессе познания.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solidFill>
                  <a:srgbClr val="002060"/>
                </a:solidFill>
              </a:rPr>
              <a:t>Содержание: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latin typeface="Palatino Linotype" pitchFamily="18" charset="0"/>
              </a:rPr>
              <a:t>Ознакомление с краеведческим материалом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600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dirty="0" smtClean="0"/>
              <a:t>формирование </a:t>
            </a:r>
            <a:r>
              <a:rPr lang="ru-RU" sz="2200" dirty="0"/>
              <a:t>целостной  картины мира, расширение кругозора детей, культуры познания и интеллектуальной активности  широко использовав возможности народной и музейной педагогики.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i="1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400" b="1" i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3438" y="1628775"/>
            <a:ext cx="4038600" cy="4525963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28676" name="Picture 2" descr="D:\Users\user\Desktop\фото группы\0711201311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1196975"/>
            <a:ext cx="3255963" cy="243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2" descr="D:\user\Desktop\201311A0\12112013119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54500" y="3357563"/>
            <a:ext cx="4024313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395288" y="782638"/>
            <a:ext cx="4038600" cy="4525962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>
                <a:latin typeface="Palatino Linotype" pitchFamily="18" charset="0"/>
              </a:rPr>
              <a:t>Ознакомление с бытом, традициями, обычаями народов</a:t>
            </a:r>
            <a:r>
              <a:rPr lang="ru-RU" dirty="0" smtClean="0">
                <a:latin typeface="Palatino Linotype" pitchFamily="18" charset="0"/>
              </a:rPr>
              <a:t>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latin typeface="Palatino Linotype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/>
              <a:t>воспитание познавательного интереса и чувств восхищения результатами культурного творчества татарского народа.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latin typeface="Palatino Linotype" pitchFamily="18" charset="0"/>
            </a:endParaRPr>
          </a:p>
        </p:txBody>
      </p:sp>
      <p:pic>
        <p:nvPicPr>
          <p:cNvPr id="29698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500563" y="600075"/>
            <a:ext cx="4038600" cy="2641600"/>
          </a:xfrm>
        </p:spPr>
      </p:pic>
      <p:pic>
        <p:nvPicPr>
          <p:cNvPr id="29699" name="Picture 4" descr="http://www.inform.kz/fotoarticles/201203181011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3429000"/>
            <a:ext cx="364490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250825" y="260350"/>
            <a:ext cx="4038600" cy="4525963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latin typeface="Palatino Linotype" pitchFamily="18" charset="0"/>
              </a:rPr>
              <a:t>Ознакомление с устным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latin typeface="Palatino Linotype" pitchFamily="18" charset="0"/>
              </a:rPr>
              <a:t>народным творчеством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dirty="0"/>
              <a:t>ознакомление детей с художественной литературой разных жанров; проявление интереса к произведениям татарского народа, устного народного творчества: сказкам, песенкам, </a:t>
            </a:r>
            <a:r>
              <a:rPr lang="ru-RU" sz="2200" dirty="0" err="1"/>
              <a:t>потешкам</a:t>
            </a:r>
            <a:r>
              <a:rPr lang="ru-RU" sz="2200" dirty="0"/>
              <a:t>, </a:t>
            </a:r>
            <a:r>
              <a:rPr lang="ru-RU" sz="2200" dirty="0" err="1"/>
              <a:t>закличкам</a:t>
            </a:r>
            <a:r>
              <a:rPr lang="ru-RU" sz="2200" dirty="0"/>
              <a:t>, пословицам, поговоркам, загадкам.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200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200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i="1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391025" y="1773238"/>
            <a:ext cx="4752975" cy="4535487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002060"/>
                </a:solidFill>
              </a:rPr>
              <a:t>Блок «Мы играем»</a:t>
            </a:r>
            <a:endParaRPr lang="ru-RU" sz="3600" b="1" smtClean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C00000"/>
                </a:solidFill>
              </a:rPr>
              <a:t>Задачи: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Способствовать физическому, нравственному, эстетическому развитию детей.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Расширять круг знаний народных татарских игр. Вызвать положительные впечатления. Помочь детям через игру понять особенности национальной культуры людей.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Развивать интерес к народной татарской игре, желание использовать ее в самостоятельной деятельности.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solidFill>
                  <a:srgbClr val="002060"/>
                </a:solidFill>
              </a:rPr>
              <a:t>Содержание: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388" y="1196975"/>
            <a:ext cx="403225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Татарские народные игры (подвижные, хороводные, настольные, забавы)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Дидактические игры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Игры инсценировки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32771" name="Picture 2" descr="D:\Users\user\Desktop\фото группы\07112013115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508625" y="1196975"/>
            <a:ext cx="3643313" cy="27320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002060"/>
                </a:solidFill>
              </a:rPr>
              <a:t>Блок «Мы художники»</a:t>
            </a:r>
            <a:endParaRPr lang="ru-RU" sz="3100" b="1" smtClean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C00000"/>
                </a:solidFill>
              </a:rPr>
              <a:t>Задачи:</a:t>
            </a:r>
            <a:r>
              <a:rPr lang="ru-RU" b="1" dirty="0" smtClean="0"/>
              <a:t> </a:t>
            </a:r>
            <a:r>
              <a:rPr lang="ru-RU" dirty="0" smtClean="0"/>
              <a:t>Обогащать знания и представления детей о художественной деятельности, творчестве - татарского народа.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Развивать способность чувствовать гармонию, красоту и создавать их в любой своей деятельности.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Способствовать формированию художественного вкуса, эстетического отношения детей к народному искусству; развитию свободы творчества, чувства удовлетворения и радости.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Формировать культуру посещения выставочных залов.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solidFill>
                  <a:srgbClr val="002060"/>
                </a:solidFill>
              </a:rPr>
              <a:t>Содержание: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Лепка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Аппликации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Рисование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002060"/>
                </a:solidFill>
              </a:rPr>
              <a:t>Блок «Музыка»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C00000"/>
                </a:solidFill>
              </a:rPr>
              <a:t>Задачи: </a:t>
            </a:r>
            <a:r>
              <a:rPr lang="ru-RU" dirty="0" smtClean="0"/>
              <a:t>Познакомить детей с музыкальным татарским фольклором.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Вызвать интерес к татарской музыке, чувство радости; способствовать созданию хорошего настроения; развитию творческих способностей детей.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Способствовать эстетическому воспитанию детей.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solidFill>
                  <a:srgbClr val="002060"/>
                </a:solidFill>
              </a:rPr>
              <a:t>Содержание: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Ознакомление с музыкальным татарским фольклором по средствам слушания народных, хороводных песен, татарской плясовой музыки.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Пение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Хороводы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Ознакомление с музыкальными татарскими народными инструментами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36867" name="Picture 2" descr="F:\DCIM\101MSDCF\DSC005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16463" y="1412875"/>
            <a:ext cx="2447925" cy="3262313"/>
          </a:xfrm>
        </p:spPr>
      </p:pic>
      <p:pic>
        <p:nvPicPr>
          <p:cNvPr id="36868" name="Picture 4" descr="F:\DCIM\101MSDCF\DSC005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92900" y="2133600"/>
            <a:ext cx="2451100" cy="183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5" descr="F:\DCIM\101MSDCF\DSC0052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4741863"/>
            <a:ext cx="2592387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362" name="Объект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pPr eaLnBrk="1" hangingPunct="1"/>
            <a:r>
              <a:rPr lang="ru-RU" smtClean="0"/>
              <a:t>Республика Татарстан – один из многонациональных регионов Российской Федерации. В Законе Республики Татарстан «Об образовании» четко определена необходимость обеспечения гуманистического, развивающего, народно-национального характера образования, связь  воспитания и обучения  с жизнью и национальными культурными традициями.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002060"/>
                </a:solidFill>
              </a:rPr>
              <a:t>Блок «Мы трудимся»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C00000"/>
                </a:solidFill>
              </a:rPr>
              <a:t>Задачи: </a:t>
            </a:r>
            <a:r>
              <a:rPr lang="ru-RU" dirty="0" smtClean="0"/>
              <a:t>Формировать интерес, эмоционально- положительное отношение к трудовой деятельности.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Приобщать детей к трудовым традициям и обычаям татарского народа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Воспитывать трудолюбие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5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</a:rPr>
              <a:t>Языковая среда должна иметь прежде всего развивающий характер</a:t>
            </a:r>
          </a:p>
        </p:txBody>
      </p:sp>
      <p:sp>
        <p:nvSpPr>
          <p:cNvPr id="1638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 Все методические приёмы, средства обучения, наглядный и раздаточный материал, используемые пособия и оборудование должны создавать и поддерживать развивающий и обучающий характер иноязычной среды.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9312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rgbClr val="002060"/>
                </a:solidFill>
              </a:rPr>
              <a:t>Предметная среда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 rtlCol="0">
            <a:normAutofit lnSpcReduction="10000"/>
          </a:bodyPr>
          <a:lstStyle/>
          <a:p>
            <a:pPr marL="400050" lvl="1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привлекает </a:t>
            </a:r>
            <a:r>
              <a:rPr lang="ru-RU" dirty="0"/>
              <a:t>ребёнка, вызывает его интерес к языку. Роль предметной среды в ДОУ очень велика, т.к. ребёнок находится с ней в постоянном контакте. Ребёнок знает, что он может подойти, посмотреть, взять в руки </a:t>
            </a:r>
            <a:r>
              <a:rPr lang="ru-RU" dirty="0" smtClean="0"/>
              <a:t>то</a:t>
            </a:r>
            <a:r>
              <a:rPr lang="ru-RU" dirty="0"/>
              <a:t>, что ему нужно, вызывает его интерес. В связи с этим стимулируется реальное общение </a:t>
            </a:r>
            <a:r>
              <a:rPr lang="ru-RU" dirty="0" smtClean="0"/>
              <a:t>на татарском языке </a:t>
            </a:r>
            <a:r>
              <a:rPr lang="ru-RU" dirty="0"/>
              <a:t>в рамках предметной среды. </a:t>
            </a:r>
            <a:r>
              <a:rPr lang="ru-RU" dirty="0" smtClean="0"/>
              <a:t> </a:t>
            </a:r>
            <a:r>
              <a:rPr lang="ru-RU" dirty="0"/>
              <a:t>Эта среда носит интерактивный характер. В нашем ДОУ создан специализированный кабинет  для занятий татарским языком, богатый музей «Говорящих вещей».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500"/>
          </a:xfrm>
        </p:spPr>
        <p:txBody>
          <a:bodyPr/>
          <a:lstStyle/>
          <a:p>
            <a:pPr eaLnBrk="1" hangingPunct="1"/>
            <a:r>
              <a:rPr lang="ru-RU" sz="2800" smtClean="0"/>
              <a:t> </a:t>
            </a:r>
            <a:r>
              <a:rPr lang="ru-RU" sz="2800" b="1" i="1" smtClean="0">
                <a:solidFill>
                  <a:srgbClr val="002060"/>
                </a:solidFill>
              </a:rPr>
              <a:t>Обучение и знакомство с татарским языком в группе происходит в  различных видах  детской деятельности: учебной, игровой, творческой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2060575"/>
            <a:ext cx="8229600" cy="4065588"/>
          </a:xfrm>
        </p:spPr>
        <p:txBody>
          <a:bodyPr rtlCol="0">
            <a:normAutofit fontScale="9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/>
              <a:t>Обучение детей татарскому языку производится применительно к конкретным ситуациям, в которых оказываются дети в детском </a:t>
            </a:r>
            <a:r>
              <a:rPr lang="ru-RU" sz="2400" dirty="0" smtClean="0"/>
              <a:t>саду. Мы, педагоги, в </a:t>
            </a:r>
            <a:r>
              <a:rPr lang="ru-RU" sz="2400" dirty="0"/>
              <a:t>течение </a:t>
            </a:r>
            <a:r>
              <a:rPr lang="ru-RU" sz="2400" dirty="0" smtClean="0"/>
              <a:t>дня используем татарский </a:t>
            </a:r>
            <a:r>
              <a:rPr lang="ru-RU" sz="2400" dirty="0"/>
              <a:t>язык во время различных режимных </a:t>
            </a:r>
            <a:r>
              <a:rPr lang="ru-RU" sz="2400" dirty="0" smtClean="0"/>
              <a:t>моментах </a:t>
            </a:r>
            <a:r>
              <a:rPr lang="ru-RU" sz="2400" dirty="0"/>
              <a:t>(одевании на улицу, прогулок, приемов пищи), в сюжетно - ролевых играх, на детских праздниках. Обучение детей </a:t>
            </a:r>
            <a:r>
              <a:rPr lang="ru-RU" sz="2400" dirty="0" smtClean="0"/>
              <a:t>татарскому языку </a:t>
            </a:r>
            <a:r>
              <a:rPr lang="ru-RU" sz="2400" dirty="0"/>
              <a:t>производится применительно к конкретным ситуациям, в которых оказываются дети в детском саду (например, пожелание приятного аппетита в обеденном зале перед приемом пищи</a:t>
            </a:r>
            <a:r>
              <a:rPr lang="ru-RU" sz="2400" dirty="0" smtClean="0"/>
              <a:t>).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/>
              <a:t>Закрепляя знания дошкольников в течении дня </a:t>
            </a:r>
            <a:r>
              <a:rPr lang="ru-RU" sz="2400" dirty="0"/>
              <a:t>по </a:t>
            </a:r>
            <a:r>
              <a:rPr lang="ru-RU" sz="2400" dirty="0" smtClean="0"/>
              <a:t>татарскому  языку </a:t>
            </a:r>
            <a:r>
              <a:rPr lang="ru-RU" sz="2400" dirty="0"/>
              <a:t>в различных видах деятельности исходя из интересов </a:t>
            </a:r>
            <a:r>
              <a:rPr lang="ru-RU" sz="2400" dirty="0" smtClean="0"/>
              <a:t>детей, мы ориентируемся  </a:t>
            </a:r>
            <a:r>
              <a:rPr lang="ru-RU" sz="2400" dirty="0"/>
              <a:t>на личность каждого ребенка и </a:t>
            </a:r>
            <a:r>
              <a:rPr lang="ru-RU" sz="2400" dirty="0" smtClean="0"/>
              <a:t>способствуем </a:t>
            </a:r>
            <a:r>
              <a:rPr lang="ru-RU" sz="2400" dirty="0"/>
              <a:t>реализации его творческого потенциала.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087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FF00"/>
                </a:solidFill>
              </a:rPr>
              <a:t> Вся наша работа по созданию языковой среды во второй младшей группе включает в себя </a:t>
            </a:r>
            <a:r>
              <a:rPr lang="ru-RU" smtClean="0">
                <a:solidFill>
                  <a:srgbClr val="002060"/>
                </a:solidFill>
              </a:rPr>
              <a:t>следующие направления деятельности:</a:t>
            </a:r>
            <a:br>
              <a:rPr lang="ru-RU" smtClean="0">
                <a:solidFill>
                  <a:srgbClr val="002060"/>
                </a:solidFill>
              </a:rPr>
            </a:br>
            <a:endParaRPr lang="ru-RU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Прямоугольник 1"/>
          <p:cNvSpPr>
            <a:spLocks noChangeArrowheads="1"/>
          </p:cNvSpPr>
          <p:nvPr/>
        </p:nvSpPr>
        <p:spPr bwMode="auto">
          <a:xfrm>
            <a:off x="107950" y="136525"/>
            <a:ext cx="5184775" cy="353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Calibri" pitchFamily="34" charset="0"/>
              </a:rPr>
              <a:t>Создание благоприятных условий для воспитания толерантной личности – привития любви и уважения к людям другой национальности, к их культурным ценностям.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82575" y="260350"/>
            <a:ext cx="8229600" cy="528955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Ознакомление </a:t>
            </a:r>
            <a:r>
              <a:rPr lang="ru-RU" dirty="0"/>
              <a:t>детей с особенностями жизни и быта </a:t>
            </a:r>
            <a:r>
              <a:rPr lang="ru-RU" dirty="0" smtClean="0"/>
              <a:t>татарского народа, с их праздниками</a:t>
            </a:r>
            <a:r>
              <a:rPr lang="ru-RU" dirty="0"/>
              <a:t>, событиями общественной жизни республики, </a:t>
            </a:r>
            <a:r>
              <a:rPr lang="ru-RU" dirty="0" smtClean="0"/>
              <a:t>музыкальными инструментами, декоративно-прикладным </a:t>
            </a:r>
            <a:r>
              <a:rPr lang="ru-RU" dirty="0"/>
              <a:t>искусством.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23850" y="260350"/>
            <a:ext cx="8229600" cy="6048375"/>
          </a:xfrm>
        </p:spPr>
        <p:txBody>
          <a:bodyPr rtlCol="0">
            <a:normAutofit fontScale="9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Вся наша работа разделена </a:t>
            </a:r>
            <a:r>
              <a:rPr lang="ru-RU" dirty="0" smtClean="0">
                <a:solidFill>
                  <a:srgbClr val="C00000"/>
                </a:solidFill>
              </a:rPr>
              <a:t>на 4 тематических блока </a:t>
            </a:r>
            <a:r>
              <a:rPr lang="ru-RU" dirty="0" smtClean="0"/>
              <a:t>которые соприкасаются со всеми образовательными областями: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здоровье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физическая </a:t>
            </a:r>
            <a:r>
              <a:rPr lang="ru-RU" dirty="0" smtClean="0"/>
              <a:t>культура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социализация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труд 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безопасность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чтение художественной </a:t>
            </a:r>
            <a:r>
              <a:rPr lang="ru-RU" dirty="0" smtClean="0"/>
              <a:t>литературы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коммуникация 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познание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музыка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художественное </a:t>
            </a:r>
            <a:r>
              <a:rPr lang="ru-RU" dirty="0" smtClean="0"/>
              <a:t>творчество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</TotalTime>
  <Words>657</Words>
  <Application>Microsoft Office PowerPoint</Application>
  <PresentationFormat>Экран (4:3)</PresentationFormat>
  <Paragraphs>77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Palatino Linotype</vt:lpstr>
      <vt:lpstr>Тема Office</vt:lpstr>
      <vt:lpstr>  Создание языковой среды по повторению пройденного материала по татарскому языку в первой младшей группе №3 </vt:lpstr>
      <vt:lpstr>Слайд 2</vt:lpstr>
      <vt:lpstr>Языковая среда должна иметь прежде всего развивающий характер</vt:lpstr>
      <vt:lpstr>Предметная среда </vt:lpstr>
      <vt:lpstr> Обучение и знакомство с татарским языком в группе происходит в  различных видах  детской деятельности: учебной, игровой, творческой</vt:lpstr>
      <vt:lpstr> Вся наша работа по созданию языковой среды во второй младшей группе включает в себя следующие направления деятельности: </vt:lpstr>
      <vt:lpstr>Слайд 7</vt:lpstr>
      <vt:lpstr>Слайд 8</vt:lpstr>
      <vt:lpstr>Слайд 9</vt:lpstr>
      <vt:lpstr>Блок « Я познаю» </vt:lpstr>
      <vt:lpstr>Содержание:</vt:lpstr>
      <vt:lpstr>Слайд 12</vt:lpstr>
      <vt:lpstr>Слайд 13</vt:lpstr>
      <vt:lpstr>Блок «Мы играем»</vt:lpstr>
      <vt:lpstr>Содержание:</vt:lpstr>
      <vt:lpstr>Блок «Мы художники»</vt:lpstr>
      <vt:lpstr>Содержание:</vt:lpstr>
      <vt:lpstr>Блок «Музыка»</vt:lpstr>
      <vt:lpstr>Содержание:</vt:lpstr>
      <vt:lpstr>Блок «Мы трудимся»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Ознакомление с окружающим миром  «Татарстан – мой край родной»</dc:title>
  <dc:creator>user</dc:creator>
  <cp:lastModifiedBy>Наташа</cp:lastModifiedBy>
  <cp:revision>59</cp:revision>
  <dcterms:created xsi:type="dcterms:W3CDTF">2013-09-29T08:08:00Z</dcterms:created>
  <dcterms:modified xsi:type="dcterms:W3CDTF">2015-12-06T14:53:33Z</dcterms:modified>
</cp:coreProperties>
</file>