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7" r:id="rId9"/>
    <p:sldId id="266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6" d="100"/>
          <a:sy n="106" d="100"/>
        </p:scale>
        <p:origin x="-17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80D97-B1B7-489C-AB39-B6301BADF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C7ED1-19D8-4FAF-980E-CE9B468A1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F60F9-0E9C-4620-83A8-2C662C884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7031C-6ACA-4113-BB32-0F6941976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1A2C3-DB80-4E91-BBB0-41095F2110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D9B29-62DC-4A71-B01A-21BAC1133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DDE62-00DB-494A-83B2-19324234D4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EAB16-1E17-4496-B957-53BC664AD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A49A9-7E42-4CAF-8BB4-F70B586616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4CDCA-27EB-4D77-A6A9-2909A7E8A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CA9F3-8E7B-4E3B-ABD8-D73E2D665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D7617B-DE3A-482C-B169-F0C3E727E6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2657"/>
            <a:ext cx="7918648" cy="3600399"/>
          </a:xfrm>
        </p:spPr>
        <p:txBody>
          <a:bodyPr/>
          <a:lstStyle/>
          <a:p>
            <a:r>
              <a:rPr lang="ru-RU" sz="2000" i="0" dirty="0" smtClean="0">
                <a:solidFill>
                  <a:schemeClr val="tx1"/>
                </a:solidFill>
              </a:rPr>
              <a:t>МБДОУ </a:t>
            </a:r>
            <a:r>
              <a:rPr lang="ru-RU" sz="2000" i="0" dirty="0" err="1" smtClean="0">
                <a:solidFill>
                  <a:schemeClr val="tx1"/>
                </a:solidFill>
              </a:rPr>
              <a:t>дс</a:t>
            </a:r>
            <a:r>
              <a:rPr lang="ru-RU" sz="2000" i="0" dirty="0" smtClean="0">
                <a:solidFill>
                  <a:schemeClr val="tx1"/>
                </a:solidFill>
              </a:rPr>
              <a:t>  № 50  ЗАТО  г.Североморск</a:t>
            </a:r>
            <a:br>
              <a:rPr lang="ru-RU" sz="2000" i="0" dirty="0" smtClean="0">
                <a:solidFill>
                  <a:schemeClr val="tx1"/>
                </a:solidFill>
              </a:rPr>
            </a:br>
            <a:r>
              <a:rPr lang="ru-RU" sz="1800" i="0" dirty="0" smtClean="0"/>
              <a:t/>
            </a:r>
            <a:br>
              <a:rPr lang="ru-RU" sz="1800" i="0" dirty="0" smtClean="0"/>
            </a:br>
            <a:r>
              <a:rPr lang="ru-RU" sz="3200" b="1" i="0" dirty="0" smtClean="0">
                <a:solidFill>
                  <a:srgbClr val="002060"/>
                </a:solidFill>
              </a:rPr>
              <a:t>Интеграция двигательной, игровой и познавательно - исследовательской</a:t>
            </a:r>
            <a:r>
              <a:rPr lang="ru-RU" sz="3200" i="0" dirty="0"/>
              <a:t/>
            </a:r>
            <a:br>
              <a:rPr lang="ru-RU" sz="3200" i="0" dirty="0"/>
            </a:br>
            <a:r>
              <a:rPr lang="ru-RU" sz="3200" i="0" dirty="0" smtClean="0"/>
              <a:t> </a:t>
            </a:r>
            <a:r>
              <a:rPr lang="ru-RU" sz="3200" b="1" i="0" dirty="0" smtClean="0">
                <a:solidFill>
                  <a:srgbClr val="002060"/>
                </a:solidFill>
              </a:rPr>
              <a:t>деятельности на физкультурных занятиях в ДОУ</a:t>
            </a:r>
            <a:r>
              <a:rPr lang="ru-RU" sz="1800" i="0" dirty="0" smtClean="0"/>
              <a:t/>
            </a:r>
            <a:br>
              <a:rPr lang="ru-RU" sz="1800" i="0" dirty="0" smtClean="0"/>
            </a:br>
            <a:endParaRPr lang="en-US" sz="1800" i="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60032" y="4653136"/>
            <a:ext cx="3960440" cy="1800200"/>
          </a:xfrm>
        </p:spPr>
        <p:txBody>
          <a:bodyPr/>
          <a:lstStyle/>
          <a:p>
            <a:pPr algn="r"/>
            <a:r>
              <a:rPr lang="ru-RU" sz="2000" i="0" dirty="0" smtClean="0"/>
              <a:t>Подготовила:</a:t>
            </a:r>
          </a:p>
          <a:p>
            <a:pPr algn="r"/>
            <a:r>
              <a:rPr lang="ru-RU" sz="2000" i="0" dirty="0" smtClean="0"/>
              <a:t>инструктор по ФК </a:t>
            </a:r>
          </a:p>
          <a:p>
            <a:pPr algn="r"/>
            <a:r>
              <a:rPr lang="ru-RU" sz="2000" i="0" dirty="0" smtClean="0"/>
              <a:t>1 кв.категории </a:t>
            </a:r>
          </a:p>
          <a:p>
            <a:pPr algn="r"/>
            <a:r>
              <a:rPr lang="ru-RU" sz="2000" i="0" dirty="0" smtClean="0"/>
              <a:t>Лаврентьева М.И.</a:t>
            </a:r>
            <a:endParaRPr lang="ru-RU" sz="2000" i="0" dirty="0"/>
          </a:p>
        </p:txBody>
      </p:sp>
      <p:pic>
        <p:nvPicPr>
          <p:cNvPr id="1026" name="Picture 2" descr="C:\Users\ALEXEY\Desktop\Фото в ДОУ\ФОТО\IMG_5690.JPG"/>
          <p:cNvPicPr>
            <a:picLocks noChangeAspect="1" noChangeArrowheads="1"/>
          </p:cNvPicPr>
          <p:nvPr/>
        </p:nvPicPr>
        <p:blipFill>
          <a:blip r:embed="rId3" cstate="print"/>
          <a:srcRect l="4326" t="1569" r="11413"/>
          <a:stretch>
            <a:fillRect/>
          </a:stretch>
        </p:blipFill>
        <p:spPr bwMode="auto">
          <a:xfrm>
            <a:off x="395536" y="3645024"/>
            <a:ext cx="3888432" cy="302820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273050"/>
            <a:ext cx="7920880" cy="779686"/>
          </a:xfrm>
        </p:spPr>
        <p:txBody>
          <a:bodyPr/>
          <a:lstStyle/>
          <a:p>
            <a:r>
              <a:rPr lang="ru-RU" sz="2600" b="0" i="0" dirty="0" smtClean="0">
                <a:solidFill>
                  <a:srgbClr val="002060"/>
                </a:solidFill>
              </a:rPr>
              <a:t>Предметно – развивающая среда спортивного зала  МБДОУ  </a:t>
            </a:r>
            <a:r>
              <a:rPr lang="ru-RU" sz="2600" b="0" i="0" dirty="0" err="1" smtClean="0">
                <a:solidFill>
                  <a:srgbClr val="002060"/>
                </a:solidFill>
              </a:rPr>
              <a:t>д\с</a:t>
            </a:r>
            <a:r>
              <a:rPr lang="ru-RU" sz="2600" b="0" i="0" dirty="0" smtClean="0">
                <a:solidFill>
                  <a:srgbClr val="002060"/>
                </a:solidFill>
              </a:rPr>
              <a:t>   № 50 г. Североморск</a:t>
            </a:r>
            <a:endParaRPr lang="ru-RU" sz="2600" b="0" i="0" dirty="0">
              <a:solidFill>
                <a:srgbClr val="002060"/>
              </a:solidFill>
            </a:endParaRPr>
          </a:p>
        </p:txBody>
      </p:sp>
      <p:pic>
        <p:nvPicPr>
          <p:cNvPr id="3076" name="Picture 4" descr="C:\Users\ALEXEY\Desktop\Фото в ДОУ\ФОТО\IMG_6558.JPG"/>
          <p:cNvPicPr>
            <a:picLocks noChangeAspect="1" noChangeArrowheads="1"/>
          </p:cNvPicPr>
          <p:nvPr/>
        </p:nvPicPr>
        <p:blipFill>
          <a:blip r:embed="rId2" cstate="print"/>
          <a:srcRect l="34250" t="30885" r="10626" b="12201"/>
          <a:stretch>
            <a:fillRect/>
          </a:stretch>
        </p:blipFill>
        <p:spPr bwMode="auto">
          <a:xfrm>
            <a:off x="395536" y="1124744"/>
            <a:ext cx="4184616" cy="288032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3077" name="Picture 5" descr="C:\Users\ALEXEY\Desktop\Фото в ДОУ\ФОТО\IMG_6435.JPG"/>
          <p:cNvPicPr>
            <a:picLocks noChangeAspect="1" noChangeArrowheads="1"/>
          </p:cNvPicPr>
          <p:nvPr/>
        </p:nvPicPr>
        <p:blipFill>
          <a:blip r:embed="rId3" cstate="print"/>
          <a:srcRect l="5113" t="13676" r="5901" b="18107"/>
          <a:stretch>
            <a:fillRect/>
          </a:stretch>
        </p:blipFill>
        <p:spPr bwMode="auto">
          <a:xfrm>
            <a:off x="395536" y="4221088"/>
            <a:ext cx="4649659" cy="23762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3078" name="Picture 6" descr="C:\Users\ALEXEY\Desktop\Фото в ДОУ\ФОТО\IMG_6607.JPG"/>
          <p:cNvPicPr>
            <a:picLocks noChangeAspect="1" noChangeArrowheads="1"/>
          </p:cNvPicPr>
          <p:nvPr/>
        </p:nvPicPr>
        <p:blipFill>
          <a:blip r:embed="rId4" cstate="print"/>
          <a:srcRect l="9051" b="19550"/>
          <a:stretch>
            <a:fillRect/>
          </a:stretch>
        </p:blipFill>
        <p:spPr bwMode="auto">
          <a:xfrm>
            <a:off x="5364088" y="1556792"/>
            <a:ext cx="3201974" cy="424847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i="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3000" i="0" dirty="0">
              <a:solidFill>
                <a:srgbClr val="002060"/>
              </a:solidFill>
            </a:endParaRPr>
          </a:p>
        </p:txBody>
      </p:sp>
      <p:pic>
        <p:nvPicPr>
          <p:cNvPr id="4" name="Picture 2" descr="E:\оздоровительная работа в детском саду 50\я с фитбол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" y="1981200"/>
            <a:ext cx="7309821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32318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i="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Средство  самореализации и самовыражения.</a:t>
            </a:r>
          </a:p>
          <a:p>
            <a:pPr>
              <a:buFont typeface="Wingdings" pitchFamily="2" charset="2"/>
              <a:buChar char="Ø"/>
            </a:pPr>
            <a:r>
              <a:rPr lang="ru-RU" sz="2800" i="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Способствует полноценному развитию личности.</a:t>
            </a:r>
          </a:p>
          <a:p>
            <a:pPr>
              <a:buFont typeface="Wingdings" pitchFamily="2" charset="2"/>
              <a:buChar char="Ø"/>
            </a:pPr>
            <a:r>
              <a:rPr lang="ru-RU" sz="2800" i="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Недостаточно сформированная игровая деятельность ведет к возникновению трудностей в учебной деятельности и развитию взаимоотношений в совместной деятельности со сверстниками и взрослыми.</a:t>
            </a:r>
          </a:p>
          <a:p>
            <a:pPr>
              <a:buFont typeface="Wingdings" pitchFamily="2" charset="2"/>
              <a:buChar char="Ø"/>
            </a:pPr>
            <a:endParaRPr lang="ru-RU" sz="2800" i="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936104"/>
          </a:xfrm>
        </p:spPr>
        <p:txBody>
          <a:bodyPr/>
          <a:lstStyle/>
          <a:p>
            <a:r>
              <a:rPr lang="ru-RU" sz="2800" b="1" i="0" dirty="0" smtClean="0">
                <a:solidFill>
                  <a:srgbClr val="002060"/>
                </a:solidFill>
              </a:rPr>
              <a:t>Игра – важнейшая составляющая единого образовательного пространства</a:t>
            </a:r>
            <a:endParaRPr lang="ru-RU" sz="2800" b="1" i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/>
          <a:lstStyle/>
          <a:p>
            <a:pPr>
              <a:buNone/>
            </a:pPr>
            <a:r>
              <a:rPr lang="ru-RU" sz="2600" b="1" i="0" dirty="0" smtClean="0"/>
              <a:t>              </a:t>
            </a:r>
            <a:r>
              <a:rPr lang="ru-RU" sz="2800" b="1" i="0" dirty="0" smtClean="0">
                <a:solidFill>
                  <a:srgbClr val="002060"/>
                </a:solidFill>
              </a:rPr>
              <a:t>Содержание дошкольного образования </a:t>
            </a:r>
            <a:r>
              <a:rPr lang="ru-RU" sz="2800" i="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(по ФГОС) </a:t>
            </a:r>
            <a:r>
              <a:rPr lang="ru-RU" sz="2600" i="0" dirty="0" smtClean="0"/>
              <a:t>должно быть направлено на решение следующих   задач: </a:t>
            </a:r>
          </a:p>
          <a:p>
            <a:pPr>
              <a:buFont typeface="Wingdings" pitchFamily="2" charset="2"/>
              <a:buChar char="Ø"/>
            </a:pPr>
            <a:r>
              <a:rPr lang="ru-RU" sz="2600" i="0" dirty="0" smtClean="0"/>
              <a:t>сохранение  и укрепление здоровья ребенка, </a:t>
            </a:r>
          </a:p>
          <a:p>
            <a:pPr>
              <a:buFont typeface="Wingdings" pitchFamily="2" charset="2"/>
              <a:buChar char="Ø"/>
            </a:pPr>
            <a:r>
              <a:rPr lang="ru-RU" sz="2600" i="0" dirty="0" smtClean="0"/>
              <a:t>развитие базовых качеств личности,</a:t>
            </a:r>
          </a:p>
          <a:p>
            <a:pPr>
              <a:buFont typeface="Wingdings" pitchFamily="2" charset="2"/>
              <a:buChar char="Ø"/>
            </a:pPr>
            <a:r>
              <a:rPr lang="ru-RU" sz="2600" i="0" dirty="0" smtClean="0"/>
              <a:t>предоставление равных стартовых возможностей. </a:t>
            </a:r>
          </a:p>
          <a:p>
            <a:pPr marL="185738" indent="-185738">
              <a:buNone/>
            </a:pPr>
            <a:r>
              <a:rPr lang="ru-RU" sz="2600" i="0" dirty="0" smtClean="0"/>
              <a:t>        Однако во многих ДОУ увлечение расширением объема содержания в разных </a:t>
            </a:r>
            <a:r>
              <a:rPr lang="ru-RU" sz="2600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областях</a:t>
            </a:r>
            <a:r>
              <a:rPr lang="ru-RU" sz="2600" i="0" dirty="0" smtClean="0"/>
              <a:t> знаний педагогического процесса приводит к перегруженности, что в первую очередь, отражается на ребенке. Складывается  противоречие между желанием «больше дать ребенку» (каждый специалист расширяет объем содержания) и действительными психическими и физическими возможностями ребенка дошкольного возраста.</a:t>
            </a:r>
            <a:br>
              <a:rPr lang="ru-RU" sz="2600" i="0" dirty="0" smtClean="0"/>
            </a:br>
            <a:endParaRPr lang="ru-RU" sz="26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3312368"/>
          </a:xfrm>
        </p:spPr>
        <p:txBody>
          <a:bodyPr/>
          <a:lstStyle/>
          <a:p>
            <a:pPr indent="541338" algn="l"/>
            <a:r>
              <a:rPr lang="ru-RU" sz="2800" i="0" u="sng" dirty="0" smtClean="0">
                <a:solidFill>
                  <a:srgbClr val="002060"/>
                </a:solidFill>
              </a:rPr>
              <a:t>Принцип  интеграции   образовательных областей</a:t>
            </a:r>
            <a:br>
              <a:rPr lang="ru-RU" sz="2800" i="0" u="sng" dirty="0" smtClean="0">
                <a:solidFill>
                  <a:srgbClr val="002060"/>
                </a:solidFill>
              </a:rPr>
            </a:br>
            <a:r>
              <a:rPr lang="ru-RU" sz="2800" i="0" u="sng" dirty="0" smtClean="0">
                <a:solidFill>
                  <a:srgbClr val="002060"/>
                </a:solidFill>
              </a:rPr>
              <a:t/>
            </a:r>
            <a:br>
              <a:rPr lang="ru-RU" sz="2800" i="0" u="sng" dirty="0" smtClean="0">
                <a:solidFill>
                  <a:srgbClr val="002060"/>
                </a:solidFill>
              </a:rPr>
            </a:br>
            <a:r>
              <a:rPr lang="ru-RU" sz="2600" i="0" dirty="0" smtClean="0"/>
              <a:t>– особо выстроенная структура образовательного процесса, направленная на развитие умения применять знания из различных областей при решении  конкретной задачи, на формирование способности самостоятельно проводить небольшие, соответствующие возрастным особенностям, исследования</a:t>
            </a:r>
            <a:r>
              <a:rPr lang="ru-RU" sz="2600" dirty="0" smtClean="0"/>
              <a:t>.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861048"/>
            <a:ext cx="8568952" cy="2664296"/>
          </a:xfrm>
        </p:spPr>
        <p:txBody>
          <a:bodyPr/>
          <a:lstStyle/>
          <a:p>
            <a:pPr marL="84138" indent="271463">
              <a:buNone/>
            </a:pPr>
            <a:r>
              <a:rPr lang="ru-RU" sz="2600" i="0" dirty="0" smtClean="0"/>
              <a:t>Благодаря реализации системы интегрированных занятий возможно избежать перегрузок детей, освободив время для игры, сохраняя их физическое, психическое и социальное здоровье и развивая все стороны личности дошкольника.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/>
          <a:lstStyle/>
          <a:p>
            <a:pPr>
              <a:buNone/>
            </a:pPr>
            <a:r>
              <a:rPr lang="ru-RU" sz="2000" i="0" dirty="0" smtClean="0"/>
              <a:t>           </a:t>
            </a:r>
            <a:r>
              <a:rPr lang="ru-RU" sz="2400" i="0" dirty="0" smtClean="0"/>
              <a:t>Интегративный подход  позволяет создать модель организации педагогического процесса, где ребенок постигает базовые категории (часть, целое и др.) с различных точек зрения, в различных образовательных сферах и осваивает способы перевода содержания с одного вида деятельности на другой.</a:t>
            </a:r>
            <a:br>
              <a:rPr lang="ru-RU" sz="2400" i="0" dirty="0" smtClean="0"/>
            </a:br>
            <a:r>
              <a:rPr lang="ru-RU" sz="2400" i="0" dirty="0" smtClean="0"/>
              <a:t>     В основе любой деятельности вне зависимости от ее предметной ориентации лежат мотивы: желания, потребности, склонности, интересы, непосредственно связанные с содержанием деятельности.</a:t>
            </a:r>
          </a:p>
          <a:p>
            <a:pPr>
              <a:buNone/>
            </a:pPr>
            <a:r>
              <a:rPr lang="ru-RU" sz="2400" i="0" dirty="0" smtClean="0"/>
              <a:t>          Поэтому при отборе содержания комплексных занятий  четко  выделяется основной мотив детской деятельности. Мотивированная таким образом детская деятельность более результативна,  способствует развитию тех или иных способностей каждого ребенка.</a:t>
            </a:r>
            <a:r>
              <a:rPr lang="ru-RU" sz="2000" i="0" dirty="0" smtClean="0"/>
              <a:t/>
            </a:r>
            <a:br>
              <a:rPr lang="ru-RU" sz="2000" i="0" dirty="0" smtClean="0"/>
            </a:br>
            <a:endParaRPr lang="ru-RU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352928" cy="61206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600" i="0" dirty="0" smtClean="0"/>
              <a:t>Интеграция этих направлений происходит по тематическому принципу. </a:t>
            </a:r>
          </a:p>
          <a:p>
            <a:pPr>
              <a:buFont typeface="Wingdings" pitchFamily="2" charset="2"/>
              <a:buChar char="Ø"/>
            </a:pPr>
            <a:r>
              <a:rPr lang="ru-RU" sz="2600" i="0" dirty="0" smtClean="0"/>
              <a:t>В качестве основных тем выступают времена года: «Осень», «Зима», «Весна», «Лето», — на основе которых осуществляется календарное планирование</a:t>
            </a:r>
            <a:br>
              <a:rPr lang="ru-RU" sz="2600" i="0" dirty="0" smtClean="0"/>
            </a:br>
            <a:endParaRPr lang="ru-RU" sz="2600" i="0" dirty="0"/>
          </a:p>
        </p:txBody>
      </p:sp>
      <p:pic>
        <p:nvPicPr>
          <p:cNvPr id="2050" name="Picture 2" descr="C:\Users\ALEXEY\Desktop\Фото в ДОУ\ФОТО\IMG_5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032448" cy="268829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2051" name="Picture 3" descr="C:\Users\ALEXEY\Desktop\Фото в ДОУ\ФОТО\IMG_5743.JPG"/>
          <p:cNvPicPr>
            <a:picLocks noChangeAspect="1" noChangeArrowheads="1"/>
          </p:cNvPicPr>
          <p:nvPr/>
        </p:nvPicPr>
        <p:blipFill>
          <a:blip r:embed="rId3" cstate="print"/>
          <a:srcRect l="44488" t="19288" r="12200" b="16925"/>
          <a:stretch>
            <a:fillRect/>
          </a:stretch>
        </p:blipFill>
        <p:spPr bwMode="auto">
          <a:xfrm>
            <a:off x="5004048" y="3356992"/>
            <a:ext cx="3300367" cy="32403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691336"/>
          </a:xfrm>
        </p:spPr>
        <p:txBody>
          <a:bodyPr/>
          <a:lstStyle/>
          <a:p>
            <a:pPr>
              <a:buNone/>
            </a:pPr>
            <a:r>
              <a:rPr lang="ru-RU" sz="2600" i="0" dirty="0" smtClean="0"/>
              <a:t>         Интегративный  подход ориентирует ребёнка не только на усвоение готовых знаний и умений, но и на овладение способами физкультурно – оздоровительной  деятельности,  на развитие познавательных сил и творческого потенциала.</a:t>
            </a:r>
          </a:p>
          <a:p>
            <a:pPr>
              <a:buNone/>
            </a:pPr>
            <a:endParaRPr lang="ru-RU" sz="2600" i="0" dirty="0" smtClean="0"/>
          </a:p>
          <a:p>
            <a:pPr>
              <a:buNone/>
            </a:pPr>
            <a:r>
              <a:rPr lang="ru-RU" sz="2600" i="0" dirty="0" smtClean="0"/>
              <a:t>        Активно использование   в  НОД с детьми :</a:t>
            </a:r>
          </a:p>
          <a:p>
            <a:pPr>
              <a:buFont typeface="Wingdings" pitchFamily="2" charset="2"/>
              <a:buChar char="Ø"/>
            </a:pPr>
            <a:r>
              <a:rPr lang="ru-RU" sz="2600" i="0" dirty="0" smtClean="0"/>
              <a:t>   дидактические игры с движением,  </a:t>
            </a:r>
          </a:p>
          <a:p>
            <a:pPr>
              <a:buFont typeface="Wingdings" pitchFamily="2" charset="2"/>
              <a:buChar char="Ø"/>
            </a:pPr>
            <a:r>
              <a:rPr lang="ru-RU" sz="2600" i="0" dirty="0" smtClean="0"/>
              <a:t>   двигательные имитационные загадки, </a:t>
            </a:r>
          </a:p>
          <a:p>
            <a:pPr>
              <a:buFont typeface="Wingdings" pitchFamily="2" charset="2"/>
              <a:buChar char="Ø"/>
            </a:pPr>
            <a:r>
              <a:rPr lang="ru-RU" sz="2600" i="0" dirty="0" smtClean="0"/>
              <a:t>   игровые и проблемно – исследовательские ситуации.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864096"/>
          </a:xfrm>
        </p:spPr>
        <p:txBody>
          <a:bodyPr/>
          <a:lstStyle/>
          <a:p>
            <a:r>
              <a:rPr lang="ru-RU" sz="3600" i="0" dirty="0" smtClean="0">
                <a:solidFill>
                  <a:srgbClr val="002060"/>
                </a:solidFill>
              </a:rPr>
              <a:t>Задачи:</a:t>
            </a:r>
            <a:endParaRPr lang="ru-RU" sz="3600" i="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600" i="0" dirty="0" smtClean="0"/>
              <a:t>Формирование у детей элементарных математических представлений: проведение игр и игровых упражнений с математическим содержанием</a:t>
            </a:r>
          </a:p>
          <a:p>
            <a:pPr>
              <a:buFont typeface="Wingdings" pitchFamily="2" charset="2"/>
              <a:buChar char="Ø"/>
            </a:pPr>
            <a:r>
              <a:rPr lang="ru-RU" sz="2600" i="0" dirty="0" smtClean="0"/>
              <a:t>Познавательно - исследовательской деятельности: выявление свойств и особенностей разных материалов (металла, дерева)</a:t>
            </a:r>
          </a:p>
          <a:p>
            <a:pPr>
              <a:buFont typeface="Wingdings" pitchFamily="2" charset="2"/>
              <a:buChar char="Ø"/>
            </a:pPr>
            <a:r>
              <a:rPr lang="ru-RU" sz="2600" i="0" dirty="0" smtClean="0"/>
              <a:t>Расширение кругозора детей и формирование целостной картины мира в области предметного и социального окружения, ознакомление с  миром природы.</a:t>
            </a:r>
          </a:p>
          <a:p>
            <a:pPr lvl="0">
              <a:buFont typeface="Wingdings" pitchFamily="2" charset="2"/>
              <a:buChar char="Ø"/>
            </a:pPr>
            <a:r>
              <a:rPr lang="ru-RU" sz="2600" i="0" dirty="0" smtClean="0"/>
              <a:t>Сенсорного развития детей: расширение, уточнение, закрепление и обобщение представления о цвете, форме, величине, размере различных предметов и объектов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152128"/>
          </a:xfrm>
        </p:spPr>
        <p:txBody>
          <a:bodyPr/>
          <a:lstStyle/>
          <a:p>
            <a:r>
              <a:rPr lang="ru-RU" sz="3600" i="0" dirty="0" smtClean="0">
                <a:solidFill>
                  <a:srgbClr val="002060"/>
                </a:solidFill>
                <a:latin typeface="+mn-lt"/>
              </a:rPr>
              <a:t>Условия  эффективности использования  игр</a:t>
            </a:r>
            <a:endParaRPr lang="ru-RU" sz="3600" i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4056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i="0" dirty="0" smtClean="0"/>
              <a:t>Свободное и добровольное включение детей в игру;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i="0" dirty="0" smtClean="0"/>
              <a:t> Понимание смысла и содержания игры, её правил, идеи каждой игровой роли всеми  участниками игрового действия;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i="0" dirty="0" smtClean="0"/>
              <a:t>Игра должна положительно воздействовать на все сферы её участников;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i="0" dirty="0" smtClean="0"/>
              <a:t>Достаточное количество времени для игры и наличие необходимых атрибутов для осуществления игрового  действия;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i="0" dirty="0" smtClean="0"/>
              <a:t>Гендерный подход  при подборе игры;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i="0" dirty="0" smtClean="0"/>
              <a:t>Своевременное изменение игровой среды с учетом обогащающегося жизненного и игрового опыта детей и в соответствии с их интересами, настроением.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теграция двиг.,игровой и позн. деят на физо Лаврентьева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интеграция двиг.,игровой и позн. деят на физо Лаврентьева</Template>
  <TotalTime>359</TotalTime>
  <Words>488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интеграция двиг.,игровой и позн. деят на физо Лаврентьева</vt:lpstr>
      <vt:lpstr>МБДОУ дс  № 50  ЗАТО  г.Североморск  Интеграция двигательной, игровой и познавательно - исследовательской  деятельности на физкультурных занятиях в ДОУ </vt:lpstr>
      <vt:lpstr>Игра – важнейшая составляющая единого образовательного пространства</vt:lpstr>
      <vt:lpstr>Презентация PowerPoint</vt:lpstr>
      <vt:lpstr>Принцип  интеграции   образовательных областей  – особо выстроенная структура образовательного процесса, направленная на развитие умения применять знания из различных областей при решении  конкретной задачи, на формирование способности самостоятельно проводить небольшие, соответствующие возрастным особенностям, исследования.</vt:lpstr>
      <vt:lpstr>Презентация PowerPoint</vt:lpstr>
      <vt:lpstr>Презентация PowerPoint</vt:lpstr>
      <vt:lpstr>Презентация PowerPoint</vt:lpstr>
      <vt:lpstr>Задачи:</vt:lpstr>
      <vt:lpstr>Условия  эффективности использования  игр</vt:lpstr>
      <vt:lpstr>Предметно – развивающая среда спортивного зала  МБДОУ  д\с   № 50 г. Североморск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дс  № 50  ЗАТО  г.Североморск    Интеграция двигательной, игровой и познавательно - исследовательской  деятельности на физкультурных занятиях в ДОУ</dc:title>
  <dc:creator>ALEXEY</dc:creator>
  <cp:lastModifiedBy>iRU</cp:lastModifiedBy>
  <cp:revision>35</cp:revision>
  <dcterms:created xsi:type="dcterms:W3CDTF">2015-04-07T08:39:23Z</dcterms:created>
  <dcterms:modified xsi:type="dcterms:W3CDTF">2015-11-06T14:57:36Z</dcterms:modified>
</cp:coreProperties>
</file>