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93" r:id="rId3"/>
    <p:sldId id="291" r:id="rId4"/>
    <p:sldId id="292" r:id="rId5"/>
    <p:sldId id="294" r:id="rId6"/>
    <p:sldId id="261" r:id="rId7"/>
    <p:sldId id="257" r:id="rId8"/>
    <p:sldId id="265" r:id="rId9"/>
    <p:sldId id="258" r:id="rId10"/>
    <p:sldId id="267" r:id="rId11"/>
    <p:sldId id="266" r:id="rId12"/>
    <p:sldId id="269" r:id="rId13"/>
    <p:sldId id="270" r:id="rId14"/>
    <p:sldId id="296" r:id="rId15"/>
    <p:sldId id="297" r:id="rId16"/>
    <p:sldId id="298" r:id="rId17"/>
    <p:sldId id="299" r:id="rId18"/>
    <p:sldId id="300" r:id="rId19"/>
    <p:sldId id="301" r:id="rId20"/>
    <p:sldId id="302" r:id="rId21"/>
    <p:sldId id="303" r:id="rId22"/>
    <p:sldId id="304" r:id="rId23"/>
    <p:sldId id="324" r:id="rId24"/>
    <p:sldId id="320" r:id="rId25"/>
    <p:sldId id="307" r:id="rId26"/>
    <p:sldId id="309" r:id="rId27"/>
    <p:sldId id="308" r:id="rId28"/>
    <p:sldId id="310" r:id="rId29"/>
    <p:sldId id="311" r:id="rId30"/>
    <p:sldId id="312" r:id="rId31"/>
    <p:sldId id="321" r:id="rId32"/>
    <p:sldId id="313" r:id="rId33"/>
    <p:sldId id="322" r:id="rId34"/>
    <p:sldId id="314" r:id="rId35"/>
    <p:sldId id="315" r:id="rId36"/>
    <p:sldId id="316" r:id="rId37"/>
    <p:sldId id="323" r:id="rId38"/>
    <p:sldId id="273" r:id="rId39"/>
    <p:sldId id="318" r:id="rId40"/>
    <p:sldId id="319" r:id="rId41"/>
    <p:sldId id="317" r:id="rId42"/>
    <p:sldId id="288"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568" autoAdjust="0"/>
  </p:normalViewPr>
  <p:slideViewPr>
    <p:cSldViewPr>
      <p:cViewPr varScale="1">
        <p:scale>
          <a:sx n="58" d="100"/>
          <a:sy n="58" d="100"/>
        </p:scale>
        <p:origin x="-7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D332F1-08C3-4270-A198-593835ACF136}" type="datetimeFigureOut">
              <a:rPr lang="ru-RU" smtClean="0"/>
              <a:t>13.05.2015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3BCC2-08B0-4E07-84DC-C1360FCC348F}" type="slidenum">
              <a:rPr lang="ru-RU" smtClean="0"/>
              <a:t>‹#›</a:t>
            </a:fld>
            <a:endParaRPr lang="ru-RU"/>
          </a:p>
        </p:txBody>
      </p:sp>
    </p:spTree>
    <p:extLst>
      <p:ext uri="{BB962C8B-B14F-4D97-AF65-F5344CB8AC3E}">
        <p14:creationId xmlns:p14="http://schemas.microsoft.com/office/powerpoint/2010/main" val="65228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43BCC2-08B0-4E07-84DC-C1360FCC348F}" type="slidenum">
              <a:rPr lang="ru-RU" smtClean="0"/>
              <a:t>1</a:t>
            </a:fld>
            <a:endParaRPr lang="ru-RU"/>
          </a:p>
        </p:txBody>
      </p:sp>
    </p:spTree>
    <p:extLst>
      <p:ext uri="{BB962C8B-B14F-4D97-AF65-F5344CB8AC3E}">
        <p14:creationId xmlns:p14="http://schemas.microsoft.com/office/powerpoint/2010/main" val="153592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13.05.2015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13.05.2015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13.05.2015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13.05.2015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13.05.2015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13.05.2015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b="1" dirty="0"/>
              <a:t>Использование элементов </a:t>
            </a:r>
            <a:r>
              <a:rPr lang="ru-RU" sz="3600" b="1" dirty="0" smtClean="0"/>
              <a:t>технологии ТРИЗ </a:t>
            </a:r>
            <a:r>
              <a:rPr lang="ru-RU" sz="3600" b="1" dirty="0"/>
              <a:t>как средства развития </a:t>
            </a:r>
            <a:r>
              <a:rPr lang="ru-RU" sz="3600" b="1" dirty="0" smtClean="0"/>
              <a:t> </a:t>
            </a:r>
            <a:r>
              <a:rPr lang="ru-RU" sz="3600" b="1" dirty="0"/>
              <a:t>речи детей </a:t>
            </a:r>
            <a:r>
              <a:rPr lang="ru-RU" sz="3600" b="1" dirty="0" smtClean="0"/>
              <a:t> </a:t>
            </a:r>
            <a:r>
              <a:rPr lang="ru-RU" sz="3600" b="1" dirty="0"/>
              <a:t>дошкольного возраста с </a:t>
            </a:r>
            <a:r>
              <a:rPr lang="ru-RU" sz="3600" b="1" dirty="0" smtClean="0"/>
              <a:t>ОНР 3-4 уровня.</a:t>
            </a:r>
            <a:endParaRPr lang="ru-RU" sz="3600" b="1" dirty="0"/>
          </a:p>
        </p:txBody>
      </p:sp>
      <p:sp>
        <p:nvSpPr>
          <p:cNvPr id="3" name="Подзаголовок 2"/>
          <p:cNvSpPr>
            <a:spLocks noGrp="1"/>
          </p:cNvSpPr>
          <p:nvPr>
            <p:ph type="subTitle" idx="1"/>
          </p:nvPr>
        </p:nvSpPr>
        <p:spPr>
          <a:xfrm>
            <a:off x="1547664" y="5229200"/>
            <a:ext cx="6400800" cy="1392560"/>
          </a:xfrm>
        </p:spPr>
        <p:txBody>
          <a:bodyPr>
            <a:normAutofit/>
          </a:bodyPr>
          <a:lstStyle/>
          <a:p>
            <a:r>
              <a:rPr lang="ru-RU" sz="2000" b="1" i="1" dirty="0" err="1" smtClean="0">
                <a:solidFill>
                  <a:schemeClr val="tx1">
                    <a:lumMod val="65000"/>
                    <a:lumOff val="35000"/>
                  </a:schemeClr>
                </a:solidFill>
              </a:rPr>
              <a:t>Подлготовила</a:t>
            </a:r>
            <a:r>
              <a:rPr lang="ru-RU" sz="2000" b="1" i="1" dirty="0" smtClean="0">
                <a:solidFill>
                  <a:schemeClr val="tx1">
                    <a:lumMod val="65000"/>
                    <a:lumOff val="35000"/>
                  </a:schemeClr>
                </a:solidFill>
              </a:rPr>
              <a:t>  учитель-логопед  ГБДОУ № 5 </a:t>
            </a:r>
          </a:p>
          <a:p>
            <a:r>
              <a:rPr lang="ru-RU" sz="2000" b="1" i="1" dirty="0" smtClean="0">
                <a:solidFill>
                  <a:schemeClr val="tx1">
                    <a:lumMod val="65000"/>
                    <a:lumOff val="35000"/>
                  </a:schemeClr>
                </a:solidFill>
              </a:rPr>
              <a:t>Выборгского р-на СПБ</a:t>
            </a:r>
          </a:p>
          <a:p>
            <a:r>
              <a:rPr lang="ru-RU" sz="2000" b="1" i="1" dirty="0" err="1" smtClean="0">
                <a:solidFill>
                  <a:schemeClr val="tx1">
                    <a:lumMod val="65000"/>
                    <a:lumOff val="35000"/>
                  </a:schemeClr>
                </a:solidFill>
              </a:rPr>
              <a:t>Вохрушенкова</a:t>
            </a:r>
            <a:r>
              <a:rPr lang="ru-RU" sz="2000" b="1" i="1" dirty="0" smtClean="0">
                <a:solidFill>
                  <a:schemeClr val="tx1">
                    <a:lumMod val="65000"/>
                    <a:lumOff val="35000"/>
                  </a:schemeClr>
                </a:solidFill>
              </a:rPr>
              <a:t> Елена Владимировна.</a:t>
            </a:r>
            <a:endParaRPr lang="ru-RU" sz="2000" b="1" i="1" dirty="0">
              <a:solidFill>
                <a:schemeClr val="tx1">
                  <a:lumMod val="65000"/>
                  <a:lumOff val="35000"/>
                </a:schemeClr>
              </a:solidFill>
            </a:endParaRPr>
          </a:p>
        </p:txBody>
      </p:sp>
    </p:spTree>
    <p:extLst>
      <p:ext uri="{BB962C8B-B14F-4D97-AF65-F5344CB8AC3E}">
        <p14:creationId xmlns:p14="http://schemas.microsoft.com/office/powerpoint/2010/main" val="1240586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539552" y="-27680"/>
            <a:ext cx="7772400" cy="45719"/>
          </a:xfrm>
        </p:spPr>
        <p:txBody>
          <a:bodyPr>
            <a:normAutofit fontScale="90000"/>
          </a:bodyPr>
          <a:lstStyle/>
          <a:p>
            <a:endParaRPr lang="ru-RU" dirty="0"/>
          </a:p>
        </p:txBody>
      </p:sp>
      <p:sp>
        <p:nvSpPr>
          <p:cNvPr id="3" name="Подзаголовок 2"/>
          <p:cNvSpPr>
            <a:spLocks noGrp="1"/>
          </p:cNvSpPr>
          <p:nvPr>
            <p:ph type="subTitle" idx="1"/>
          </p:nvPr>
        </p:nvSpPr>
        <p:spPr>
          <a:xfrm>
            <a:off x="683568" y="404664"/>
            <a:ext cx="7848872" cy="5976664"/>
          </a:xfrm>
        </p:spPr>
        <p:txBody>
          <a:bodyPr>
            <a:normAutofit/>
          </a:bodyPr>
          <a:lstStyle/>
          <a:p>
            <a:pPr marL="342900" lvl="0" indent="-342900" algn="l">
              <a:buFont typeface="Arial" pitchFamily="34" charset="0"/>
              <a:buChar char="•"/>
            </a:pPr>
            <a:endParaRPr lang="ru-RU" sz="3000" dirty="0" smtClean="0">
              <a:solidFill>
                <a:prstClr val="black"/>
              </a:solidFill>
            </a:endParaRPr>
          </a:p>
          <a:p>
            <a:pPr marL="342900" lvl="0" indent="-342900" algn="l">
              <a:buFont typeface="Arial" pitchFamily="34" charset="0"/>
              <a:buChar char="•"/>
            </a:pPr>
            <a:endParaRPr lang="ru-RU" sz="3000" dirty="0">
              <a:solidFill>
                <a:prstClr val="black"/>
              </a:solidFill>
            </a:endParaRPr>
          </a:p>
          <a:p>
            <a:pPr lvl="0" algn="l"/>
            <a:endParaRPr lang="ru-RU" sz="1700" dirty="0" smtClean="0">
              <a:solidFill>
                <a:prstClr val="black"/>
              </a:solidFill>
            </a:endParaRPr>
          </a:p>
          <a:p>
            <a:endParaRPr lang="ru-RU" dirty="0"/>
          </a:p>
        </p:txBody>
      </p:sp>
      <p:sp>
        <p:nvSpPr>
          <p:cNvPr id="5" name="Скругленный прямоугольник 4"/>
          <p:cNvSpPr/>
          <p:nvPr/>
        </p:nvSpPr>
        <p:spPr>
          <a:xfrm>
            <a:off x="2871200" y="404664"/>
            <a:ext cx="3456384" cy="1191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2060"/>
                </a:solidFill>
              </a:rPr>
              <a:t>ТРИЗ способствует:</a:t>
            </a:r>
            <a:endParaRPr lang="ru-RU" sz="2800" dirty="0">
              <a:solidFill>
                <a:srgbClr val="002060"/>
              </a:solidFill>
            </a:endParaRPr>
          </a:p>
        </p:txBody>
      </p:sp>
      <p:sp>
        <p:nvSpPr>
          <p:cNvPr id="6" name="Прямоугольник 5"/>
          <p:cNvSpPr/>
          <p:nvPr/>
        </p:nvSpPr>
        <p:spPr>
          <a:xfrm>
            <a:off x="539552" y="2636912"/>
            <a:ext cx="285287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rPr>
              <a:t>Формированию творческих способностей детей на основе развития активных форм мышления в единстве с творческим воображением.</a:t>
            </a:r>
            <a:endParaRPr lang="ru-RU" dirty="0">
              <a:solidFill>
                <a:srgbClr val="002060"/>
              </a:solidFill>
            </a:endParaRPr>
          </a:p>
        </p:txBody>
      </p:sp>
      <p:sp>
        <p:nvSpPr>
          <p:cNvPr id="7" name="Прямоугольник 6"/>
          <p:cNvSpPr/>
          <p:nvPr/>
        </p:nvSpPr>
        <p:spPr>
          <a:xfrm>
            <a:off x="5541264" y="2587752"/>
            <a:ext cx="2843784" cy="1773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rPr>
              <a:t>Создает предпосылки для системного видения мира  и его творческого преобразования.</a:t>
            </a:r>
            <a:endParaRPr lang="ru-RU" dirty="0">
              <a:solidFill>
                <a:srgbClr val="002060"/>
              </a:solidFill>
            </a:endParaRPr>
          </a:p>
        </p:txBody>
      </p:sp>
      <p:sp>
        <p:nvSpPr>
          <p:cNvPr id="8" name="Прямоугольник 7"/>
          <p:cNvSpPr/>
          <p:nvPr/>
        </p:nvSpPr>
        <p:spPr>
          <a:xfrm>
            <a:off x="3445004" y="4941168"/>
            <a:ext cx="2096260"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rPr>
              <a:t>Предусматривает развитие у детей фантазии.</a:t>
            </a:r>
            <a:endParaRPr lang="ru-RU" dirty="0">
              <a:solidFill>
                <a:srgbClr val="002060"/>
              </a:solidFill>
            </a:endParaRPr>
          </a:p>
        </p:txBody>
      </p:sp>
      <p:cxnSp>
        <p:nvCxnSpPr>
          <p:cNvPr id="15" name="Прямая соединительная линия 14"/>
          <p:cNvCxnSpPr/>
          <p:nvPr/>
        </p:nvCxnSpPr>
        <p:spPr>
          <a:xfrm flipH="1">
            <a:off x="2483768" y="1607096"/>
            <a:ext cx="360040" cy="10298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5" idx="2"/>
          </p:cNvCxnSpPr>
          <p:nvPr/>
        </p:nvCxnSpPr>
        <p:spPr>
          <a:xfrm>
            <a:off x="4599392" y="1595704"/>
            <a:ext cx="0" cy="3334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endCxn id="7" idx="0"/>
          </p:cNvCxnSpPr>
          <p:nvPr/>
        </p:nvCxnSpPr>
        <p:spPr>
          <a:xfrm>
            <a:off x="6327600" y="1484784"/>
            <a:ext cx="635556" cy="11029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384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136904" cy="144016"/>
          </a:xfrm>
        </p:spPr>
        <p:txBody>
          <a:bodyPr>
            <a:normAutofit fontScale="90000"/>
          </a:bodyPr>
          <a:lstStyle/>
          <a:p>
            <a:r>
              <a:rPr lang="ru-RU" dirty="0" smtClean="0"/>
              <a:t> </a:t>
            </a:r>
            <a:endParaRPr lang="ru-RU" dirty="0"/>
          </a:p>
        </p:txBody>
      </p:sp>
      <p:sp>
        <p:nvSpPr>
          <p:cNvPr id="3" name="Объект 2"/>
          <p:cNvSpPr>
            <a:spLocks noGrp="1"/>
          </p:cNvSpPr>
          <p:nvPr>
            <p:ph idx="1"/>
          </p:nvPr>
        </p:nvSpPr>
        <p:spPr>
          <a:xfrm>
            <a:off x="467544" y="476672"/>
            <a:ext cx="8219256" cy="6120680"/>
          </a:xfrm>
        </p:spPr>
        <p:txBody>
          <a:bodyPr>
            <a:normAutofit/>
          </a:bodyPr>
          <a:lstStyle/>
          <a:p>
            <a:r>
              <a:rPr lang="ru-RU" dirty="0"/>
              <a:t>Задачи:</a:t>
            </a:r>
          </a:p>
          <a:p>
            <a:r>
              <a:rPr lang="ru-RU" dirty="0"/>
              <a:t>• обогащать словарный запас;</a:t>
            </a:r>
          </a:p>
          <a:p>
            <a:r>
              <a:rPr lang="ru-RU" dirty="0"/>
              <a:t>• совершенствовать грамматический строй речи, осознанность в построении лексико-грамматических конструкций;</a:t>
            </a:r>
          </a:p>
          <a:p>
            <a:r>
              <a:rPr lang="ru-RU" dirty="0"/>
              <a:t>• формировать умение составлять связный рассказ по картине;</a:t>
            </a:r>
          </a:p>
          <a:p>
            <a:r>
              <a:rPr lang="ru-RU" dirty="0"/>
              <a:t>• развивать психические процессы: память, внимание, воображение, творческое мышление; </a:t>
            </a:r>
          </a:p>
          <a:p>
            <a:r>
              <a:rPr lang="ru-RU" dirty="0"/>
              <a:t>• формировать способность к целостному восприятию мира, воспитывать эмоционально-ценностное отношение к окружающему. </a:t>
            </a:r>
          </a:p>
        </p:txBody>
      </p:sp>
    </p:spTree>
    <p:extLst>
      <p:ext uri="{BB962C8B-B14F-4D97-AF65-F5344CB8AC3E}">
        <p14:creationId xmlns:p14="http://schemas.microsoft.com/office/powerpoint/2010/main" val="1098500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60648"/>
            <a:ext cx="8219256" cy="1282154"/>
          </a:xfrm>
        </p:spPr>
        <p:txBody>
          <a:bodyPr>
            <a:normAutofit fontScale="90000"/>
          </a:bodyPr>
          <a:lstStyle/>
          <a:p>
            <a:pPr marL="548640" lvl="0" indent="-411480">
              <a:spcBef>
                <a:spcPct val="20000"/>
              </a:spcBef>
            </a:pPr>
            <a:r>
              <a:rPr lang="ru-RU" sz="2000" dirty="0">
                <a:ln>
                  <a:noFill/>
                </a:ln>
                <a:solidFill>
                  <a:schemeClr val="bg1"/>
                </a:solidFill>
                <a:effectLst/>
                <a:latin typeface="Times New Roman"/>
                <a:ea typeface="+mn-ea"/>
                <a:cs typeface="+mn-cs"/>
              </a:rPr>
              <a:t>Этапы работы по использованию элементов ТРИЗ в </a:t>
            </a:r>
            <a:r>
              <a:rPr lang="ru-RU" sz="2000" dirty="0" err="1">
                <a:ln>
                  <a:noFill/>
                </a:ln>
                <a:solidFill>
                  <a:schemeClr val="bg1"/>
                </a:solidFill>
                <a:effectLst/>
                <a:latin typeface="Times New Roman"/>
                <a:ea typeface="+mn-ea"/>
                <a:cs typeface="+mn-cs"/>
              </a:rPr>
              <a:t>воспитательно</a:t>
            </a:r>
            <a:r>
              <a:rPr lang="ru-RU" sz="2000" dirty="0">
                <a:ln>
                  <a:noFill/>
                </a:ln>
                <a:solidFill>
                  <a:schemeClr val="bg1"/>
                </a:solidFill>
                <a:effectLst/>
                <a:latin typeface="Times New Roman"/>
                <a:ea typeface="+mn-ea"/>
                <a:cs typeface="+mn-cs"/>
              </a:rPr>
              <a:t>-образовательном процессе дошкольного </a:t>
            </a:r>
            <a:r>
              <a:rPr lang="ru-RU" sz="2000" dirty="0" smtClean="0">
                <a:ln>
                  <a:noFill/>
                </a:ln>
                <a:solidFill>
                  <a:schemeClr val="bg1"/>
                </a:solidFill>
                <a:effectLst/>
                <a:latin typeface="Times New Roman"/>
                <a:ea typeface="+mn-ea"/>
                <a:cs typeface="+mn-cs"/>
              </a:rPr>
              <a:t>учреждения.</a:t>
            </a:r>
            <a:r>
              <a:rPr lang="ru-RU" sz="1800" dirty="0">
                <a:ln>
                  <a:noFill/>
                </a:ln>
                <a:solidFill>
                  <a:schemeClr val="bg1"/>
                </a:solidFill>
                <a:effectLst/>
                <a:latin typeface="Times New Roman"/>
                <a:ea typeface="+mn-ea"/>
                <a:cs typeface="+mn-cs"/>
              </a:rPr>
              <a:t/>
            </a:r>
            <a:br>
              <a:rPr lang="ru-RU" sz="1800" dirty="0">
                <a:ln>
                  <a:noFill/>
                </a:ln>
                <a:solidFill>
                  <a:schemeClr val="bg1"/>
                </a:solidFill>
                <a:effectLst/>
                <a:latin typeface="Times New Roman"/>
                <a:ea typeface="+mn-ea"/>
                <a:cs typeface="+mn-cs"/>
              </a:rPr>
            </a:br>
            <a:r>
              <a:rPr lang="ru-RU" sz="1800" dirty="0" smtClean="0">
                <a:ln>
                  <a:noFill/>
                </a:ln>
                <a:solidFill>
                  <a:schemeClr val="bg1"/>
                </a:solidFill>
                <a:effectLst/>
                <a:latin typeface="Times New Roman"/>
                <a:ea typeface="+mn-ea"/>
                <a:cs typeface="+mn-cs"/>
              </a:rPr>
              <a:t/>
            </a:r>
            <a:br>
              <a:rPr lang="ru-RU" sz="1800" dirty="0" smtClean="0">
                <a:ln>
                  <a:noFill/>
                </a:ln>
                <a:solidFill>
                  <a:schemeClr val="bg1"/>
                </a:solidFill>
                <a:effectLst/>
                <a:latin typeface="Times New Roman"/>
                <a:ea typeface="+mn-ea"/>
                <a:cs typeface="+mn-cs"/>
              </a:rPr>
            </a:br>
            <a:r>
              <a:rPr lang="ru-RU" sz="1800" dirty="0" smtClean="0">
                <a:ln>
                  <a:noFill/>
                </a:ln>
                <a:solidFill>
                  <a:schemeClr val="bg1"/>
                </a:solidFill>
                <a:effectLst/>
                <a:latin typeface="Times New Roman"/>
                <a:ea typeface="+mn-ea"/>
                <a:cs typeface="+mn-cs"/>
              </a:rPr>
              <a:t>Работа </a:t>
            </a:r>
            <a:r>
              <a:rPr lang="ru-RU" sz="1800" dirty="0">
                <a:ln>
                  <a:noFill/>
                </a:ln>
                <a:solidFill>
                  <a:schemeClr val="bg1"/>
                </a:solidFill>
                <a:effectLst/>
                <a:latin typeface="Times New Roman"/>
                <a:ea typeface="+mn-ea"/>
                <a:cs typeface="+mn-cs"/>
              </a:rPr>
              <a:t>по системе ТРИЗ с детьми дошкольного возраста должна осуществляться постепенно</a:t>
            </a:r>
            <a:r>
              <a:rPr lang="ru-RU" sz="1800" b="0" dirty="0">
                <a:ln>
                  <a:noFill/>
                </a:ln>
                <a:solidFill>
                  <a:schemeClr val="bg1"/>
                </a:solidFill>
                <a:effectLst/>
                <a:latin typeface="Times New Roman"/>
                <a:ea typeface="+mn-ea"/>
                <a:cs typeface="+mn-cs"/>
              </a:rPr>
              <a:t>.</a:t>
            </a:r>
          </a:p>
        </p:txBody>
      </p:sp>
      <p:sp>
        <p:nvSpPr>
          <p:cNvPr id="3" name="Объект 2"/>
          <p:cNvSpPr>
            <a:spLocks noGrp="1"/>
          </p:cNvSpPr>
          <p:nvPr>
            <p:ph idx="1"/>
          </p:nvPr>
        </p:nvSpPr>
        <p:spPr>
          <a:xfrm>
            <a:off x="467544" y="1916832"/>
            <a:ext cx="8219256" cy="4392528"/>
          </a:xfrm>
        </p:spPr>
        <p:txBody>
          <a:bodyPr>
            <a:normAutofit/>
          </a:bodyPr>
          <a:lstStyle/>
          <a:p>
            <a:pPr lvl="0" algn="just">
              <a:buClr>
                <a:prstClr val="white">
                  <a:shade val="95000"/>
                </a:prstClr>
              </a:buClr>
            </a:pPr>
            <a:endParaRPr lang="ru-RU" sz="1400" dirty="0" smtClean="0">
              <a:solidFill>
                <a:srgbClr val="0000CD"/>
              </a:solidFill>
            </a:endParaRPr>
          </a:p>
          <a:p>
            <a:pPr lvl="0" algn="just">
              <a:buClr>
                <a:prstClr val="white">
                  <a:shade val="95000"/>
                </a:prstClr>
              </a:buClr>
            </a:pPr>
            <a:r>
              <a:rPr lang="ru-RU" sz="1400" dirty="0" smtClean="0">
                <a:solidFill>
                  <a:srgbClr val="0000CD"/>
                </a:solidFill>
              </a:rPr>
              <a:t>Для </a:t>
            </a:r>
            <a:r>
              <a:rPr lang="ru-RU" sz="1400" dirty="0">
                <a:solidFill>
                  <a:srgbClr val="0000CD"/>
                </a:solidFill>
              </a:rPr>
              <a:t>решения </a:t>
            </a:r>
            <a:r>
              <a:rPr lang="ru-RU" sz="1400" dirty="0" err="1">
                <a:solidFill>
                  <a:srgbClr val="0000CD"/>
                </a:solidFill>
              </a:rPr>
              <a:t>тризовских</a:t>
            </a:r>
            <a:r>
              <a:rPr lang="ru-RU" sz="1400" dirty="0">
                <a:solidFill>
                  <a:srgbClr val="0000CD"/>
                </a:solidFill>
              </a:rPr>
              <a:t> задач можно выделить следующие этапы работы:</a:t>
            </a:r>
            <a:endParaRPr lang="ru-RU" sz="1400" dirty="0">
              <a:solidFill>
                <a:prstClr val="white"/>
              </a:solidFill>
            </a:endParaRPr>
          </a:p>
          <a:p>
            <a:pPr lvl="0" algn="just">
              <a:buClr>
                <a:prstClr val="white">
                  <a:shade val="95000"/>
                </a:prstClr>
              </a:buClr>
            </a:pPr>
            <a:endParaRPr lang="ru-RU" sz="1400" dirty="0" smtClean="0">
              <a:solidFill>
                <a:srgbClr val="0000CD"/>
              </a:solidFill>
            </a:endParaRPr>
          </a:p>
          <a:p>
            <a:pPr lvl="0" algn="just">
              <a:buClr>
                <a:prstClr val="white">
                  <a:shade val="95000"/>
                </a:prstClr>
              </a:buClr>
            </a:pPr>
            <a:r>
              <a:rPr lang="ru-RU" sz="1400" dirty="0" smtClean="0">
                <a:solidFill>
                  <a:srgbClr val="0000CD"/>
                </a:solidFill>
              </a:rPr>
              <a:t>Цель </a:t>
            </a:r>
            <a:r>
              <a:rPr lang="ru-RU" sz="1400" dirty="0">
                <a:solidFill>
                  <a:srgbClr val="0000CD"/>
                </a:solidFill>
              </a:rPr>
              <a:t>первого этапа - научить ребенка находить и различать противоречия, которые окружают его повсюду. Что общее между цветком и деревом? Что общее между плакатом и дверью? и др.</a:t>
            </a:r>
            <a:endParaRPr lang="ru-RU" sz="1400" dirty="0">
              <a:solidFill>
                <a:prstClr val="white"/>
              </a:solidFill>
            </a:endParaRPr>
          </a:p>
          <a:p>
            <a:pPr lvl="0" algn="just">
              <a:buClr>
                <a:prstClr val="white">
                  <a:shade val="95000"/>
                </a:prstClr>
              </a:buClr>
            </a:pPr>
            <a:endParaRPr lang="ru-RU" sz="1400" dirty="0" smtClean="0">
              <a:solidFill>
                <a:srgbClr val="0000CD"/>
              </a:solidFill>
            </a:endParaRPr>
          </a:p>
          <a:p>
            <a:pPr lvl="0" algn="just">
              <a:buClr>
                <a:prstClr val="white">
                  <a:shade val="95000"/>
                </a:prstClr>
              </a:buClr>
            </a:pPr>
            <a:r>
              <a:rPr lang="ru-RU" sz="1400" dirty="0" smtClean="0">
                <a:solidFill>
                  <a:srgbClr val="0000CD"/>
                </a:solidFill>
              </a:rPr>
              <a:t>Цель </a:t>
            </a:r>
            <a:r>
              <a:rPr lang="ru-RU" sz="1400" dirty="0">
                <a:solidFill>
                  <a:srgbClr val="0000CD"/>
                </a:solidFill>
              </a:rPr>
              <a:t>второго этапа - учить детей фантазировать, изобретать. Например, предложено придумать новый стул, удобный и красивый. Как выжить на необитаемом острове, где есть только коробки со жвачками?</a:t>
            </a:r>
            <a:endParaRPr lang="ru-RU" sz="1400" dirty="0">
              <a:solidFill>
                <a:prstClr val="white"/>
              </a:solidFill>
            </a:endParaRPr>
          </a:p>
          <a:p>
            <a:pPr lvl="0" algn="just">
              <a:buClr>
                <a:prstClr val="white">
                  <a:shade val="95000"/>
                </a:prstClr>
              </a:buClr>
            </a:pPr>
            <a:endParaRPr lang="ru-RU" sz="1400" dirty="0" smtClean="0">
              <a:solidFill>
                <a:srgbClr val="0000CD"/>
              </a:solidFill>
            </a:endParaRPr>
          </a:p>
          <a:p>
            <a:pPr lvl="0" algn="just">
              <a:buClr>
                <a:prstClr val="white">
                  <a:shade val="95000"/>
                </a:prstClr>
              </a:buClr>
            </a:pPr>
            <a:r>
              <a:rPr lang="ru-RU" sz="1400" dirty="0" smtClean="0">
                <a:solidFill>
                  <a:srgbClr val="0000CD"/>
                </a:solidFill>
              </a:rPr>
              <a:t>Содержание </a:t>
            </a:r>
            <a:r>
              <a:rPr lang="ru-RU" sz="1400" dirty="0">
                <a:solidFill>
                  <a:srgbClr val="0000CD"/>
                </a:solidFill>
              </a:rPr>
              <a:t>третьего этапа - решение сказочных задач и придумывание разных сказок с помощью специальных методов ТРИЗ. Например, "Вас поймала баба-яга и хочет съесть. Что делать?".</a:t>
            </a:r>
            <a:endParaRPr lang="ru-RU" sz="1400" dirty="0">
              <a:solidFill>
                <a:prstClr val="white"/>
              </a:solidFill>
            </a:endParaRPr>
          </a:p>
          <a:p>
            <a:pPr lvl="0" algn="just">
              <a:buClr>
                <a:prstClr val="white">
                  <a:shade val="95000"/>
                </a:prstClr>
              </a:buClr>
            </a:pPr>
            <a:endParaRPr lang="ru-RU" sz="1400" dirty="0" smtClean="0">
              <a:solidFill>
                <a:srgbClr val="0000CD"/>
              </a:solidFill>
            </a:endParaRPr>
          </a:p>
          <a:p>
            <a:pPr lvl="0" algn="just">
              <a:buClr>
                <a:prstClr val="white">
                  <a:shade val="95000"/>
                </a:prstClr>
              </a:buClr>
            </a:pPr>
            <a:r>
              <a:rPr lang="ru-RU" sz="1400" dirty="0" smtClean="0">
                <a:solidFill>
                  <a:srgbClr val="0000CD"/>
                </a:solidFill>
              </a:rPr>
              <a:t>На </a:t>
            </a:r>
            <a:r>
              <a:rPr lang="ru-RU" sz="1400" dirty="0">
                <a:solidFill>
                  <a:srgbClr val="0000CD"/>
                </a:solidFill>
              </a:rPr>
              <a:t>четвертом этапе ребенок применяет полученные знания и, используя нестандартные, оригинальные решения проблем, учится находить выход из любой сложной ситуации.</a:t>
            </a:r>
            <a:endParaRPr lang="ru-RU" sz="1400" dirty="0">
              <a:solidFill>
                <a:prstClr val="white"/>
              </a:solidFill>
            </a:endParaRPr>
          </a:p>
          <a:p>
            <a:endParaRPr lang="ru-RU" dirty="0"/>
          </a:p>
        </p:txBody>
      </p:sp>
    </p:spTree>
    <p:extLst>
      <p:ext uri="{BB962C8B-B14F-4D97-AF65-F5344CB8AC3E}">
        <p14:creationId xmlns:p14="http://schemas.microsoft.com/office/powerpoint/2010/main" val="4001791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4400" dirty="0">
                <a:solidFill>
                  <a:schemeClr val="bg1"/>
                </a:solidFill>
                <a:effectLst/>
                <a:latin typeface="Times New Roman"/>
                <a:ea typeface="Times New Roman"/>
              </a:rPr>
              <a:t>Методы ТРИЗ, их характеристика</a:t>
            </a:r>
            <a:r>
              <a:rPr lang="ru-RU" sz="5400" dirty="0">
                <a:effectLst/>
                <a:latin typeface="Times New Roman"/>
                <a:ea typeface="Times New Roman"/>
              </a:rPr>
              <a:t/>
            </a:r>
            <a:br>
              <a:rPr lang="ru-RU" sz="5400" dirty="0">
                <a:effectLst/>
                <a:latin typeface="Times New Roman"/>
                <a:ea typeface="Times New Roman"/>
              </a:rPr>
            </a:br>
            <a:endParaRPr lang="ru-RU" dirty="0"/>
          </a:p>
        </p:txBody>
      </p:sp>
      <p:sp>
        <p:nvSpPr>
          <p:cNvPr id="3" name="Объект 2"/>
          <p:cNvSpPr>
            <a:spLocks noGrp="1"/>
          </p:cNvSpPr>
          <p:nvPr>
            <p:ph idx="1"/>
          </p:nvPr>
        </p:nvSpPr>
        <p:spPr>
          <a:xfrm>
            <a:off x="457200" y="1340768"/>
            <a:ext cx="8229600" cy="4968592"/>
          </a:xfrm>
        </p:spPr>
        <p:txBody>
          <a:bodyPr>
            <a:normAutofit/>
          </a:bodyPr>
          <a:lstStyle/>
          <a:p>
            <a:pPr marL="137160" indent="0" algn="just">
              <a:buNone/>
            </a:pPr>
            <a:endParaRPr lang="ru-RU" dirty="0">
              <a:ea typeface="Times New Roman"/>
            </a:endParaRPr>
          </a:p>
        </p:txBody>
      </p:sp>
      <p:sp>
        <p:nvSpPr>
          <p:cNvPr id="4" name="Овал 3"/>
          <p:cNvSpPr/>
          <p:nvPr/>
        </p:nvSpPr>
        <p:spPr>
          <a:xfrm>
            <a:off x="827584" y="1340768"/>
            <a:ext cx="7992888" cy="2162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Чтобы стимулировать творческую активность детей и устранить отрицательное воздействие психологической инерции, используются различные методы и приемы изобретательских задач (ТРИЗ).</a:t>
            </a:r>
          </a:p>
          <a:p>
            <a:pPr algn="ctr"/>
            <a:r>
              <a:rPr lang="ru-RU" dirty="0" smtClean="0">
                <a:solidFill>
                  <a:schemeClr val="bg1"/>
                </a:solidFill>
              </a:rPr>
              <a:t>Вот некоторые из них: </a:t>
            </a:r>
            <a:endParaRPr lang="ru-RU" dirty="0">
              <a:solidFill>
                <a:schemeClr val="bg1"/>
              </a:solidFill>
            </a:endParaRPr>
          </a:p>
        </p:txBody>
      </p:sp>
      <p:sp>
        <p:nvSpPr>
          <p:cNvPr id="5" name="Овал 4"/>
          <p:cNvSpPr/>
          <p:nvPr/>
        </p:nvSpPr>
        <p:spPr>
          <a:xfrm>
            <a:off x="34989" y="3371922"/>
            <a:ext cx="20900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1.Мозговой штурм.</a:t>
            </a:r>
            <a:endParaRPr lang="ru-RU" sz="1600" dirty="0">
              <a:solidFill>
                <a:schemeClr val="bg1"/>
              </a:solidFill>
            </a:endParaRPr>
          </a:p>
        </p:txBody>
      </p:sp>
      <p:sp>
        <p:nvSpPr>
          <p:cNvPr id="7" name="Овал 6"/>
          <p:cNvSpPr/>
          <p:nvPr/>
        </p:nvSpPr>
        <p:spPr>
          <a:xfrm>
            <a:off x="2401432" y="4077072"/>
            <a:ext cx="21705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4.Метод фокальных объектов</a:t>
            </a:r>
            <a:endParaRPr lang="ru-RU" sz="1600" dirty="0">
              <a:solidFill>
                <a:schemeClr val="bg1"/>
              </a:solidFill>
            </a:endParaRPr>
          </a:p>
        </p:txBody>
      </p:sp>
      <p:sp>
        <p:nvSpPr>
          <p:cNvPr id="8" name="Овал 7"/>
          <p:cNvSpPr/>
          <p:nvPr/>
        </p:nvSpPr>
        <p:spPr>
          <a:xfrm>
            <a:off x="3995936" y="4977071"/>
            <a:ext cx="1994520" cy="9441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5.Метод Робинзона</a:t>
            </a:r>
            <a:r>
              <a:rPr lang="ru-RU" dirty="0" smtClean="0">
                <a:solidFill>
                  <a:schemeClr val="bg1"/>
                </a:solidFill>
              </a:rPr>
              <a:t>.</a:t>
            </a:r>
            <a:endParaRPr lang="ru-RU" dirty="0">
              <a:solidFill>
                <a:schemeClr val="bg1"/>
              </a:solidFill>
            </a:endParaRPr>
          </a:p>
        </p:txBody>
      </p:sp>
      <p:sp>
        <p:nvSpPr>
          <p:cNvPr id="9" name="Овал 8"/>
          <p:cNvSpPr/>
          <p:nvPr/>
        </p:nvSpPr>
        <p:spPr>
          <a:xfrm>
            <a:off x="4723166" y="4000805"/>
            <a:ext cx="186505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6.Да-нет-ка.</a:t>
            </a:r>
            <a:endParaRPr lang="ru-RU" sz="1600" dirty="0">
              <a:solidFill>
                <a:schemeClr val="bg1"/>
              </a:solidFill>
            </a:endParaRPr>
          </a:p>
        </p:txBody>
      </p:sp>
      <p:sp>
        <p:nvSpPr>
          <p:cNvPr id="10" name="Овал 9"/>
          <p:cNvSpPr/>
          <p:nvPr/>
        </p:nvSpPr>
        <p:spPr>
          <a:xfrm>
            <a:off x="1763688" y="5078079"/>
            <a:ext cx="18928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3.Морфоло-</a:t>
            </a:r>
          </a:p>
          <a:p>
            <a:pPr algn="ctr"/>
            <a:r>
              <a:rPr lang="ru-RU" sz="1600" dirty="0" err="1" smtClean="0">
                <a:solidFill>
                  <a:schemeClr val="bg1"/>
                </a:solidFill>
              </a:rPr>
              <a:t>гический</a:t>
            </a:r>
            <a:r>
              <a:rPr lang="ru-RU" sz="1600" dirty="0" smtClean="0">
                <a:solidFill>
                  <a:schemeClr val="bg1"/>
                </a:solidFill>
              </a:rPr>
              <a:t> анализ.</a:t>
            </a:r>
            <a:endParaRPr lang="ru-RU" sz="1600" dirty="0">
              <a:solidFill>
                <a:schemeClr val="bg1"/>
              </a:solidFill>
            </a:endParaRPr>
          </a:p>
        </p:txBody>
      </p:sp>
      <p:sp>
        <p:nvSpPr>
          <p:cNvPr id="11" name="Овал 10"/>
          <p:cNvSpPr/>
          <p:nvPr/>
        </p:nvSpPr>
        <p:spPr>
          <a:xfrm>
            <a:off x="6267838" y="4972444"/>
            <a:ext cx="22646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7.Типовое фантазирование</a:t>
            </a:r>
            <a:endParaRPr lang="ru-RU" sz="1600" dirty="0">
              <a:solidFill>
                <a:schemeClr val="bg1"/>
              </a:solidFill>
            </a:endParaRPr>
          </a:p>
        </p:txBody>
      </p:sp>
      <p:sp>
        <p:nvSpPr>
          <p:cNvPr id="12" name="Овал 11"/>
          <p:cNvSpPr/>
          <p:nvPr/>
        </p:nvSpPr>
        <p:spPr>
          <a:xfrm>
            <a:off x="6725039" y="3818554"/>
            <a:ext cx="196363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bg1"/>
                </a:solidFill>
              </a:rPr>
              <a:t>8.Системный оператор</a:t>
            </a:r>
            <a:endParaRPr lang="ru-RU" sz="1400" dirty="0">
              <a:solidFill>
                <a:schemeClr val="bg1"/>
              </a:solidFill>
            </a:endParaRPr>
          </a:p>
        </p:txBody>
      </p:sp>
      <p:cxnSp>
        <p:nvCxnSpPr>
          <p:cNvPr id="14" name="Прямая соединительная линия 13"/>
          <p:cNvCxnSpPr>
            <a:stCxn id="4" idx="3"/>
            <a:endCxn id="5" idx="0"/>
          </p:cNvCxnSpPr>
          <p:nvPr/>
        </p:nvCxnSpPr>
        <p:spPr>
          <a:xfrm flipH="1">
            <a:off x="1080018" y="3186272"/>
            <a:ext cx="918097" cy="185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H="1" flipV="1">
            <a:off x="4572000" y="3502413"/>
            <a:ext cx="151168" cy="1470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H="1">
            <a:off x="3059833" y="4188736"/>
            <a:ext cx="108924" cy="87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a:endCxn id="7" idx="0"/>
          </p:cNvCxnSpPr>
          <p:nvPr/>
        </p:nvCxnSpPr>
        <p:spPr>
          <a:xfrm>
            <a:off x="3168757" y="3518765"/>
            <a:ext cx="317959" cy="5583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flipH="1">
            <a:off x="2267744" y="3371922"/>
            <a:ext cx="288032" cy="1706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5533256" y="3518765"/>
            <a:ext cx="0" cy="62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6588224" y="3518765"/>
            <a:ext cx="136815" cy="15017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stCxn id="4" idx="5"/>
            <a:endCxn id="12" idx="0"/>
          </p:cNvCxnSpPr>
          <p:nvPr/>
        </p:nvCxnSpPr>
        <p:spPr>
          <a:xfrm>
            <a:off x="7649941" y="3186272"/>
            <a:ext cx="56916" cy="63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4" name="Прямая соединительная линия 1023"/>
          <p:cNvCxnSpPr/>
          <p:nvPr/>
        </p:nvCxnSpPr>
        <p:spPr>
          <a:xfrm>
            <a:off x="4453136" y="3518765"/>
            <a:ext cx="0" cy="310357"/>
          </a:xfrm>
          <a:prstGeom prst="line">
            <a:avLst/>
          </a:prstGeom>
        </p:spPr>
        <p:style>
          <a:lnRef idx="1">
            <a:schemeClr val="accent1"/>
          </a:lnRef>
          <a:fillRef idx="0">
            <a:schemeClr val="accent1"/>
          </a:fillRef>
          <a:effectRef idx="0">
            <a:schemeClr val="accent1"/>
          </a:effectRef>
          <a:fontRef idx="minor">
            <a:schemeClr val="tx1"/>
          </a:fontRef>
        </p:style>
      </p:cxnSp>
      <p:sp>
        <p:nvSpPr>
          <p:cNvPr id="1054" name="Овал 1053"/>
          <p:cNvSpPr/>
          <p:nvPr/>
        </p:nvSpPr>
        <p:spPr>
          <a:xfrm>
            <a:off x="312475" y="4458005"/>
            <a:ext cx="172859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2.Синектиа.</a:t>
            </a:r>
            <a:endParaRPr lang="ru-RU" sz="1600" dirty="0">
              <a:solidFill>
                <a:schemeClr val="bg1"/>
              </a:solidFill>
            </a:endParaRPr>
          </a:p>
        </p:txBody>
      </p:sp>
      <p:cxnSp>
        <p:nvCxnSpPr>
          <p:cNvPr id="1056" name="Прямая соединительная линия 1055"/>
          <p:cNvCxnSpPr/>
          <p:nvPr/>
        </p:nvCxnSpPr>
        <p:spPr>
          <a:xfrm>
            <a:off x="3114295" y="3371922"/>
            <a:ext cx="372421" cy="705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2" name="Прямая соединительная линия 1061"/>
          <p:cNvCxnSpPr>
            <a:endCxn id="1054" idx="7"/>
          </p:cNvCxnSpPr>
          <p:nvPr/>
        </p:nvCxnSpPr>
        <p:spPr>
          <a:xfrm flipH="1">
            <a:off x="1787924" y="3287397"/>
            <a:ext cx="613508" cy="13045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763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075240" cy="648072"/>
          </a:xfrm>
        </p:spPr>
        <p:txBody>
          <a:bodyPr>
            <a:normAutofit/>
          </a:bodyPr>
          <a:lstStyle/>
          <a:p>
            <a:pPr algn="just"/>
            <a:r>
              <a:rPr lang="ru-RU" sz="2800" dirty="0" smtClean="0">
                <a:solidFill>
                  <a:srgbClr val="FF0000"/>
                </a:solidFill>
                <a:effectLst/>
                <a:latin typeface="Times New Roman"/>
                <a:ea typeface="Times New Roman"/>
              </a:rPr>
              <a:t>                      </a:t>
            </a:r>
            <a:r>
              <a:rPr lang="ru-RU" sz="2000" dirty="0" smtClean="0">
                <a:solidFill>
                  <a:srgbClr val="FF0000"/>
                </a:solidFill>
                <a:effectLst/>
                <a:latin typeface="Times New Roman"/>
                <a:ea typeface="Times New Roman"/>
              </a:rPr>
              <a:t>1.Мозговой </a:t>
            </a:r>
            <a:r>
              <a:rPr lang="ru-RU" sz="2000" dirty="0">
                <a:solidFill>
                  <a:srgbClr val="FF0000"/>
                </a:solidFill>
                <a:effectLst/>
                <a:latin typeface="Times New Roman"/>
                <a:ea typeface="Times New Roman"/>
              </a:rPr>
              <a:t>штурм</a:t>
            </a:r>
            <a:endParaRPr lang="ru-RU" sz="2800" dirty="0">
              <a:effectLst/>
              <a:latin typeface="Times New Roman"/>
              <a:ea typeface="Times New Roman"/>
            </a:endParaRPr>
          </a:p>
        </p:txBody>
      </p:sp>
      <p:sp>
        <p:nvSpPr>
          <p:cNvPr id="3" name="Объект 2"/>
          <p:cNvSpPr>
            <a:spLocks noGrp="1"/>
          </p:cNvSpPr>
          <p:nvPr>
            <p:ph idx="1"/>
          </p:nvPr>
        </p:nvSpPr>
        <p:spPr>
          <a:xfrm>
            <a:off x="107504" y="836712"/>
            <a:ext cx="8856984" cy="5904656"/>
          </a:xfrm>
        </p:spPr>
        <p:txBody>
          <a:bodyPr>
            <a:noAutofit/>
          </a:bodyPr>
          <a:lstStyle/>
          <a:p>
            <a:pPr algn="just"/>
            <a:r>
              <a:rPr lang="ru-RU" sz="1600" dirty="0">
                <a:ea typeface="Times New Roman"/>
              </a:rPr>
              <a:t> </a:t>
            </a:r>
            <a:r>
              <a:rPr lang="ru-RU" sz="1200" dirty="0" smtClean="0">
                <a:solidFill>
                  <a:srgbClr val="0000CD"/>
                </a:solidFill>
                <a:ea typeface="Times New Roman"/>
              </a:rPr>
              <a:t>Мозговой </a:t>
            </a:r>
            <a:r>
              <a:rPr lang="ru-RU" sz="1200" dirty="0">
                <a:solidFill>
                  <a:srgbClr val="0000CD"/>
                </a:solidFill>
                <a:ea typeface="Times New Roman"/>
              </a:rPr>
              <a:t>штурм предполагает постановку изобретательской задачи и нахождения способов ее решения с помощью перебора ресурсов, выбор идеального решения.</a:t>
            </a:r>
            <a:endParaRPr lang="ru-RU" sz="1600" dirty="0">
              <a:ea typeface="Times New Roman"/>
            </a:endParaRPr>
          </a:p>
          <a:p>
            <a:pPr algn="just"/>
            <a:endParaRPr lang="ru-RU" sz="1200" dirty="0" smtClean="0">
              <a:solidFill>
                <a:srgbClr val="0000CD"/>
              </a:solidFill>
              <a:ea typeface="Times New Roman"/>
            </a:endParaRPr>
          </a:p>
          <a:p>
            <a:pPr algn="just"/>
            <a:r>
              <a:rPr lang="ru-RU" sz="1200" dirty="0" smtClean="0">
                <a:solidFill>
                  <a:srgbClr val="0000CD"/>
                </a:solidFill>
                <a:ea typeface="Times New Roman"/>
              </a:rPr>
              <a:t>Изобретательские </a:t>
            </a:r>
            <a:r>
              <a:rPr lang="ru-RU" sz="1200" dirty="0">
                <a:solidFill>
                  <a:srgbClr val="0000CD"/>
                </a:solidFill>
                <a:ea typeface="Times New Roman"/>
              </a:rPr>
              <a:t>задачи должны быть доступны детям по возрасту</a:t>
            </a:r>
            <a:r>
              <a:rPr lang="ru-RU" sz="1200" dirty="0" smtClean="0">
                <a:solidFill>
                  <a:srgbClr val="0000CD"/>
                </a:solidFill>
                <a:ea typeface="Times New Roman"/>
              </a:rPr>
              <a:t>.</a:t>
            </a:r>
          </a:p>
          <a:p>
            <a:pPr algn="just"/>
            <a:r>
              <a:rPr lang="ru-RU" sz="1200" dirty="0" smtClean="0">
                <a:solidFill>
                  <a:srgbClr val="0000CD"/>
                </a:solidFill>
                <a:ea typeface="Times New Roman"/>
              </a:rPr>
              <a:t> </a:t>
            </a:r>
            <a:r>
              <a:rPr lang="ru-RU" sz="1200" dirty="0">
                <a:solidFill>
                  <a:srgbClr val="0000CD"/>
                </a:solidFill>
                <a:ea typeface="Times New Roman"/>
              </a:rPr>
              <a:t>Темами мозгового штурма могут быть такие:</a:t>
            </a:r>
            <a:endParaRPr lang="ru-RU" sz="1600" dirty="0">
              <a:ea typeface="Times New Roman"/>
            </a:endParaRPr>
          </a:p>
          <a:p>
            <a:pPr algn="just"/>
            <a:r>
              <a:rPr lang="ru-RU" sz="1200" dirty="0">
                <a:solidFill>
                  <a:srgbClr val="0000CD"/>
                </a:solidFill>
                <a:ea typeface="Times New Roman"/>
              </a:rPr>
              <a:t>как уберечь продукты от мышей;</a:t>
            </a:r>
            <a:endParaRPr lang="ru-RU" sz="1600" dirty="0">
              <a:ea typeface="Times New Roman"/>
            </a:endParaRPr>
          </a:p>
          <a:p>
            <a:pPr algn="just"/>
            <a:r>
              <a:rPr lang="ru-RU" sz="1200" dirty="0">
                <a:solidFill>
                  <a:srgbClr val="0000CD"/>
                </a:solidFill>
                <a:ea typeface="Times New Roman"/>
              </a:rPr>
              <a:t>как не намокнуть под дождем;</a:t>
            </a:r>
            <a:endParaRPr lang="ru-RU" sz="1600" dirty="0">
              <a:ea typeface="Times New Roman"/>
            </a:endParaRPr>
          </a:p>
          <a:p>
            <a:pPr algn="just"/>
            <a:r>
              <a:rPr lang="ru-RU" sz="1200" dirty="0">
                <a:solidFill>
                  <a:srgbClr val="0000CD"/>
                </a:solidFill>
                <a:ea typeface="Times New Roman"/>
              </a:rPr>
              <a:t>как мышам достать сыр из-под носа кота;</a:t>
            </a:r>
            <a:endParaRPr lang="ru-RU" sz="1600" dirty="0">
              <a:ea typeface="Times New Roman"/>
            </a:endParaRPr>
          </a:p>
          <a:p>
            <a:pPr algn="just"/>
            <a:r>
              <a:rPr lang="ru-RU" sz="1200" dirty="0">
                <a:solidFill>
                  <a:srgbClr val="0000CD"/>
                </a:solidFill>
                <a:ea typeface="Times New Roman"/>
              </a:rPr>
              <a:t>как выгнать лесу из </a:t>
            </a:r>
            <a:r>
              <a:rPr lang="ru-RU" sz="1200" dirty="0" err="1">
                <a:solidFill>
                  <a:srgbClr val="0000CD"/>
                </a:solidFill>
                <a:ea typeface="Times New Roman"/>
              </a:rPr>
              <a:t>зайкиной</a:t>
            </a:r>
            <a:r>
              <a:rPr lang="ru-RU" sz="1200" dirty="0">
                <a:solidFill>
                  <a:srgbClr val="0000CD"/>
                </a:solidFill>
                <a:ea typeface="Times New Roman"/>
              </a:rPr>
              <a:t> избушки;</a:t>
            </a:r>
            <a:endParaRPr lang="ru-RU" sz="1600" dirty="0">
              <a:ea typeface="Times New Roman"/>
            </a:endParaRPr>
          </a:p>
          <a:p>
            <a:pPr algn="just"/>
            <a:r>
              <a:rPr lang="ru-RU" sz="1200" dirty="0">
                <a:solidFill>
                  <a:srgbClr val="0000CD"/>
                </a:solidFill>
                <a:ea typeface="Times New Roman"/>
              </a:rPr>
              <a:t>как потушить пожар, если в доме нет воды;</a:t>
            </a:r>
            <a:endParaRPr lang="ru-RU" sz="1600" dirty="0">
              <a:ea typeface="Times New Roman"/>
            </a:endParaRPr>
          </a:p>
          <a:p>
            <a:pPr algn="just"/>
            <a:r>
              <a:rPr lang="ru-RU" sz="1200" dirty="0">
                <a:solidFill>
                  <a:srgbClr val="0000CD"/>
                </a:solidFill>
                <a:ea typeface="Times New Roman"/>
              </a:rPr>
              <a:t>как не дать медведю залезть на теремок и развалить его;</a:t>
            </a:r>
            <a:endParaRPr lang="ru-RU" sz="1600" dirty="0">
              <a:ea typeface="Times New Roman"/>
            </a:endParaRPr>
          </a:p>
          <a:p>
            <a:pPr algn="just"/>
            <a:r>
              <a:rPr lang="ru-RU" sz="1200" dirty="0">
                <a:solidFill>
                  <a:srgbClr val="0000CD"/>
                </a:solidFill>
                <a:ea typeface="Times New Roman"/>
              </a:rPr>
              <a:t>как оставить кусочек лета в зиму.</a:t>
            </a:r>
            <a:endParaRPr lang="ru-RU" sz="1600" dirty="0">
              <a:ea typeface="Times New Roman"/>
            </a:endParaRPr>
          </a:p>
          <a:p>
            <a:pPr algn="just"/>
            <a:r>
              <a:rPr lang="ru-RU" sz="1200" dirty="0">
                <a:solidFill>
                  <a:srgbClr val="0000CD"/>
                </a:solidFill>
                <a:ea typeface="Times New Roman"/>
              </a:rPr>
              <a:t>Напомним правила мозгового штурма:</a:t>
            </a:r>
            <a:endParaRPr lang="ru-RU" sz="1600" dirty="0">
              <a:ea typeface="Times New Roman"/>
            </a:endParaRPr>
          </a:p>
          <a:p>
            <a:pPr algn="just"/>
            <a:r>
              <a:rPr lang="ru-RU" sz="1200" dirty="0">
                <a:solidFill>
                  <a:srgbClr val="0000CD"/>
                </a:solidFill>
                <a:ea typeface="Times New Roman"/>
              </a:rPr>
              <a:t>)исключение всякой критики;</a:t>
            </a:r>
            <a:endParaRPr lang="ru-RU" sz="1600" dirty="0">
              <a:ea typeface="Times New Roman"/>
            </a:endParaRPr>
          </a:p>
          <a:p>
            <a:pPr algn="just"/>
            <a:r>
              <a:rPr lang="ru-RU" sz="1200" dirty="0">
                <a:solidFill>
                  <a:srgbClr val="0000CD"/>
                </a:solidFill>
                <a:ea typeface="Times New Roman"/>
              </a:rPr>
              <a:t>) поощрение самых невероятных идей;</a:t>
            </a:r>
            <a:endParaRPr lang="ru-RU" sz="1600" dirty="0">
              <a:ea typeface="Times New Roman"/>
            </a:endParaRPr>
          </a:p>
          <a:p>
            <a:pPr algn="just"/>
            <a:r>
              <a:rPr lang="ru-RU" sz="1200" dirty="0">
                <a:solidFill>
                  <a:srgbClr val="0000CD"/>
                </a:solidFill>
                <a:ea typeface="Times New Roman"/>
              </a:rPr>
              <a:t>) большое количество ответов, предложений;</a:t>
            </a:r>
            <a:endParaRPr lang="ru-RU" sz="1600" dirty="0">
              <a:ea typeface="Times New Roman"/>
            </a:endParaRPr>
          </a:p>
          <a:p>
            <a:pPr algn="just"/>
            <a:r>
              <a:rPr lang="ru-RU" sz="1200" dirty="0">
                <a:solidFill>
                  <a:srgbClr val="0000CD"/>
                </a:solidFill>
                <a:ea typeface="Times New Roman"/>
              </a:rPr>
              <a:t>) чужие идеи можно улучшать.</a:t>
            </a:r>
            <a:endParaRPr lang="ru-RU" sz="1600" dirty="0">
              <a:ea typeface="Times New Roman"/>
            </a:endParaRPr>
          </a:p>
          <a:p>
            <a:pPr algn="just"/>
            <a:endParaRPr lang="ru-RU" sz="1200" dirty="0" smtClean="0">
              <a:solidFill>
                <a:srgbClr val="0000CD"/>
              </a:solidFill>
              <a:ea typeface="Times New Roman"/>
            </a:endParaRPr>
          </a:p>
          <a:p>
            <a:pPr algn="just"/>
            <a:r>
              <a:rPr lang="ru-RU" sz="1200" dirty="0" smtClean="0">
                <a:solidFill>
                  <a:srgbClr val="0000CD"/>
                </a:solidFill>
                <a:ea typeface="Times New Roman"/>
              </a:rPr>
              <a:t>Анализ </a:t>
            </a:r>
            <a:r>
              <a:rPr lang="ru-RU" sz="1200" dirty="0">
                <a:solidFill>
                  <a:srgbClr val="0000CD"/>
                </a:solidFill>
                <a:ea typeface="Times New Roman"/>
              </a:rPr>
              <a:t>каждой идеи идет по оценке "хорошо - плохо", т.е. что-то в этом предложении хорошо, но что-то плохо. Из всех решений выбирается оптимальное, позволяющее решить противоречие с минимальными затратами и потерями. Результаты мозгового штурма должны быть непременно отражены в продуктивной деятельности: нарисовать свой кусочек лета в зиму; вылепить продукты, которые стали недоступны мышам и т.д.</a:t>
            </a:r>
            <a:endParaRPr lang="ru-RU" sz="1600" dirty="0">
              <a:ea typeface="Times New Roman"/>
            </a:endParaRPr>
          </a:p>
          <a:p>
            <a:pPr algn="just"/>
            <a:r>
              <a:rPr lang="ru-RU" sz="1200" dirty="0">
                <a:solidFill>
                  <a:srgbClr val="0000CD"/>
                </a:solidFill>
                <a:ea typeface="Times New Roman"/>
              </a:rPr>
              <a:t>Воспитатель должен предложить детям свои оригинальные варианты решения задачи, что позволяет стимулировать их воображение и вызывать интерес и желание к творческой деятельности.</a:t>
            </a:r>
            <a:endParaRPr lang="ru-RU" sz="1600" dirty="0">
              <a:ea typeface="Times New Roman"/>
            </a:endParaRPr>
          </a:p>
          <a:p>
            <a:pPr algn="just"/>
            <a:r>
              <a:rPr lang="ru-RU" sz="1200" dirty="0">
                <a:solidFill>
                  <a:srgbClr val="0000CD"/>
                </a:solidFill>
                <a:ea typeface="Times New Roman"/>
              </a:rPr>
              <a:t>В ходе реализации этого метода развиваются коммуникативные способности детей: умение вести спор, слышать друг друга, высказывать свою точку зрения, не боясь критики, тактично оценивать мнения других и т.п. Данный метод позволяет развивать у детей способность к анализу, стимулирует творческую активность в поиске решения проблемы, дает осознание того, что безвыходных ситуаций в жизни не бывает.</a:t>
            </a:r>
            <a:endParaRPr lang="ru-RU" sz="1600" dirty="0">
              <a:ea typeface="Times New Roman"/>
            </a:endParaRPr>
          </a:p>
        </p:txBody>
      </p:sp>
    </p:spTree>
    <p:extLst>
      <p:ext uri="{BB962C8B-B14F-4D97-AF65-F5344CB8AC3E}">
        <p14:creationId xmlns:p14="http://schemas.microsoft.com/office/powerpoint/2010/main" val="2966497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008112"/>
          </a:xfrm>
        </p:spPr>
        <p:txBody>
          <a:bodyPr>
            <a:normAutofit/>
          </a:bodyPr>
          <a:lstStyle/>
          <a:p>
            <a:pPr algn="just"/>
            <a:r>
              <a:rPr lang="ru-RU" sz="2000" dirty="0" smtClean="0">
                <a:solidFill>
                  <a:srgbClr val="FF0000"/>
                </a:solidFill>
                <a:effectLst/>
                <a:latin typeface="Times New Roman"/>
                <a:ea typeface="Times New Roman"/>
              </a:rPr>
              <a:t>                                                  2.Синектика</a:t>
            </a:r>
            <a:endParaRPr lang="ru-RU" sz="2800" dirty="0">
              <a:effectLst/>
              <a:latin typeface="Times New Roman"/>
              <a:ea typeface="Times New Roman"/>
            </a:endParaRPr>
          </a:p>
        </p:txBody>
      </p:sp>
      <p:sp>
        <p:nvSpPr>
          <p:cNvPr id="3" name="Объект 2"/>
          <p:cNvSpPr>
            <a:spLocks noGrp="1"/>
          </p:cNvSpPr>
          <p:nvPr>
            <p:ph idx="1"/>
          </p:nvPr>
        </p:nvSpPr>
        <p:spPr>
          <a:xfrm>
            <a:off x="251520" y="1196752"/>
            <a:ext cx="8435280" cy="5400600"/>
          </a:xfrm>
        </p:spPr>
        <p:txBody>
          <a:bodyPr>
            <a:noAutofit/>
          </a:bodyPr>
          <a:lstStyle/>
          <a:p>
            <a:pPr algn="just"/>
            <a:r>
              <a:rPr lang="ru-RU" sz="1600" dirty="0">
                <a:solidFill>
                  <a:srgbClr val="0000CD"/>
                </a:solidFill>
                <a:ea typeface="Times New Roman"/>
              </a:rPr>
              <a:t>Это так называемый метод аналогий:</a:t>
            </a:r>
            <a:endParaRPr lang="ru-RU" sz="2400" dirty="0">
              <a:ea typeface="Times New Roman"/>
            </a:endParaRPr>
          </a:p>
          <a:p>
            <a:pPr algn="just"/>
            <a:endParaRPr lang="ru-RU" sz="1600" dirty="0" smtClean="0">
              <a:solidFill>
                <a:srgbClr val="0000CD"/>
              </a:solidFill>
              <a:ea typeface="Times New Roman"/>
            </a:endParaRPr>
          </a:p>
          <a:p>
            <a:pPr algn="just"/>
            <a:r>
              <a:rPr lang="ru-RU" sz="1600" dirty="0" smtClean="0">
                <a:solidFill>
                  <a:srgbClr val="0000CD"/>
                </a:solidFill>
                <a:ea typeface="Times New Roman"/>
              </a:rPr>
              <a:t>а</a:t>
            </a:r>
            <a:r>
              <a:rPr lang="ru-RU" sz="1600" dirty="0">
                <a:solidFill>
                  <a:srgbClr val="0000CD"/>
                </a:solidFill>
                <a:ea typeface="Times New Roman"/>
              </a:rPr>
              <a:t>) личностная аналогия (</a:t>
            </a:r>
            <a:r>
              <a:rPr lang="ru-RU" sz="1600" dirty="0" err="1">
                <a:solidFill>
                  <a:srgbClr val="0000CD"/>
                </a:solidFill>
                <a:ea typeface="Times New Roman"/>
              </a:rPr>
              <a:t>эмпатия</a:t>
            </a:r>
            <a:r>
              <a:rPr lang="ru-RU" sz="1600" dirty="0">
                <a:solidFill>
                  <a:srgbClr val="0000CD"/>
                </a:solidFill>
                <a:ea typeface="Times New Roman"/>
              </a:rPr>
              <a:t>). Предложить ребенку представить самого себя в качестве какого-нибудь предмета или явления в проблемной ситуации. Примерные варианты заданий:</a:t>
            </a:r>
            <a:endParaRPr lang="ru-RU" sz="2400" dirty="0">
              <a:ea typeface="Times New Roman"/>
            </a:endParaRPr>
          </a:p>
          <a:p>
            <a:pPr algn="just"/>
            <a:r>
              <a:rPr lang="ru-RU" sz="1600" dirty="0">
                <a:solidFill>
                  <a:srgbClr val="0000CD"/>
                </a:solidFill>
                <a:ea typeface="Times New Roman"/>
              </a:rPr>
              <a:t>изобрази будильник, который забыли выключить;</a:t>
            </a:r>
            <a:endParaRPr lang="ru-RU" sz="2400" dirty="0">
              <a:ea typeface="Times New Roman"/>
            </a:endParaRPr>
          </a:p>
          <a:p>
            <a:pPr algn="just"/>
            <a:r>
              <a:rPr lang="ru-RU" sz="1600" dirty="0">
                <a:solidFill>
                  <a:srgbClr val="0000CD"/>
                </a:solidFill>
                <a:ea typeface="Times New Roman"/>
              </a:rPr>
              <a:t>покажи походку человека, которому жмут ботинки;</a:t>
            </a:r>
            <a:endParaRPr lang="ru-RU" sz="2400" dirty="0">
              <a:ea typeface="Times New Roman"/>
            </a:endParaRPr>
          </a:p>
          <a:p>
            <a:pPr algn="just"/>
            <a:r>
              <a:rPr lang="ru-RU" sz="1600" dirty="0">
                <a:solidFill>
                  <a:srgbClr val="0000CD"/>
                </a:solidFill>
                <a:ea typeface="Times New Roman"/>
              </a:rPr>
              <a:t>изобрази рассерженного поросенка, встревоженного кота, восторженного кролика;</a:t>
            </a:r>
            <a:endParaRPr lang="ru-RU" sz="2400" dirty="0">
              <a:ea typeface="Times New Roman"/>
            </a:endParaRPr>
          </a:p>
          <a:p>
            <a:pPr algn="just"/>
            <a:r>
              <a:rPr lang="ru-RU" sz="1600" dirty="0">
                <a:solidFill>
                  <a:srgbClr val="0000CD"/>
                </a:solidFill>
                <a:ea typeface="Times New Roman"/>
              </a:rPr>
              <a:t>представь, что ты животное, которое любит музыку, но не умеет говорить, а хочет спеть песню. Прохрюкай "В лесу родилась елочка…", промяукай "Солнечный круг…" и т.д</a:t>
            </a:r>
            <a:r>
              <a:rPr lang="ru-RU" sz="1600" dirty="0" smtClean="0">
                <a:solidFill>
                  <a:srgbClr val="0000CD"/>
                </a:solidFill>
                <a:ea typeface="Times New Roman"/>
              </a:rPr>
              <a:t>.;</a:t>
            </a:r>
            <a:endParaRPr lang="ru-RU" sz="2400" dirty="0" smtClean="0">
              <a:ea typeface="Times New Roman"/>
            </a:endParaRPr>
          </a:p>
          <a:p>
            <a:pPr algn="just"/>
            <a:r>
              <a:rPr lang="ru-RU" sz="1600" dirty="0" smtClean="0">
                <a:solidFill>
                  <a:srgbClr val="0000CD"/>
                </a:solidFill>
                <a:ea typeface="Times New Roman"/>
              </a:rPr>
              <a:t>б</a:t>
            </a:r>
            <a:r>
              <a:rPr lang="ru-RU" sz="1600" dirty="0">
                <a:solidFill>
                  <a:srgbClr val="0000CD"/>
                </a:solidFill>
                <a:ea typeface="Times New Roman"/>
              </a:rPr>
              <a:t>) прямая аналогия. Основывается на поиске сходных процессов в других областях знаний (вертолет - аналогия стрекозы, подводная лодка - аналогия рыбы и т.д.). Пусть дети находят такие аналогии, делают маленькие открытия в сходстве природных и технических систем;</a:t>
            </a:r>
            <a:endParaRPr lang="ru-RU" sz="2400" dirty="0">
              <a:ea typeface="Times New Roman"/>
            </a:endParaRPr>
          </a:p>
          <a:p>
            <a:pPr algn="just"/>
            <a:r>
              <a:rPr lang="ru-RU" sz="1600" dirty="0">
                <a:solidFill>
                  <a:srgbClr val="0000CD"/>
                </a:solidFill>
                <a:ea typeface="Times New Roman"/>
              </a:rPr>
              <a:t>в) фантастическая аналогия. Решение проблемы, задачи осуществляется, как в волшебной сказке, т.е. игнорируются все существующие законы (нарисуй свою радость - возможные варианты: солнце, цветок; изобрази любовь - это может быть человек, растение) и т.д.</a:t>
            </a:r>
            <a:endParaRPr lang="ru-RU" sz="2400" dirty="0">
              <a:ea typeface="Times New Roman"/>
            </a:endParaRPr>
          </a:p>
          <a:p>
            <a:pPr algn="just"/>
            <a:endParaRPr lang="ru-RU" sz="1600" dirty="0" smtClean="0">
              <a:solidFill>
                <a:srgbClr val="0000CD"/>
              </a:solidFill>
              <a:ea typeface="Times New Roman"/>
            </a:endParaRPr>
          </a:p>
          <a:p>
            <a:pPr algn="just"/>
            <a:r>
              <a:rPr lang="ru-RU" sz="1600" dirty="0" err="1" smtClean="0">
                <a:solidFill>
                  <a:srgbClr val="0000CD"/>
                </a:solidFill>
                <a:ea typeface="Times New Roman"/>
              </a:rPr>
              <a:t>Синектика</a:t>
            </a:r>
            <a:r>
              <a:rPr lang="ru-RU" sz="1600" dirty="0" smtClean="0">
                <a:solidFill>
                  <a:srgbClr val="0000CD"/>
                </a:solidFill>
                <a:ea typeface="Times New Roman"/>
              </a:rPr>
              <a:t> </a:t>
            </a:r>
            <a:r>
              <a:rPr lang="ru-RU" sz="1600" dirty="0">
                <a:solidFill>
                  <a:srgbClr val="0000CD"/>
                </a:solidFill>
                <a:ea typeface="Times New Roman"/>
              </a:rPr>
              <a:t>всегда проводится в паре с мозговым штурмом.</a:t>
            </a:r>
            <a:endParaRPr lang="ru-RU" sz="2400" dirty="0">
              <a:ea typeface="Times New Roman"/>
            </a:endParaRPr>
          </a:p>
        </p:txBody>
      </p:sp>
    </p:spTree>
    <p:extLst>
      <p:ext uri="{BB962C8B-B14F-4D97-AF65-F5344CB8AC3E}">
        <p14:creationId xmlns:p14="http://schemas.microsoft.com/office/powerpoint/2010/main" val="1917778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91264" cy="504056"/>
          </a:xfrm>
        </p:spPr>
        <p:txBody>
          <a:bodyPr>
            <a:noAutofit/>
          </a:bodyPr>
          <a:lstStyle/>
          <a:p>
            <a:pPr algn="just"/>
            <a:r>
              <a:rPr lang="ru-RU" sz="2000" dirty="0" smtClean="0">
                <a:solidFill>
                  <a:srgbClr val="FF0000"/>
                </a:solidFill>
                <a:effectLst/>
                <a:latin typeface="Times New Roman"/>
                <a:ea typeface="Times New Roman"/>
              </a:rPr>
              <a:t>                           3</a:t>
            </a:r>
            <a:r>
              <a:rPr lang="ru-RU" sz="2000" dirty="0">
                <a:solidFill>
                  <a:srgbClr val="FF0000"/>
                </a:solidFill>
                <a:effectLst/>
                <a:latin typeface="Times New Roman"/>
                <a:ea typeface="Times New Roman"/>
              </a:rPr>
              <a:t>. Морфологический анализ</a:t>
            </a:r>
            <a:endParaRPr lang="ru-RU" sz="3200" dirty="0">
              <a:effectLst/>
              <a:latin typeface="Times New Roman"/>
              <a:ea typeface="Times New Roman"/>
            </a:endParaRPr>
          </a:p>
        </p:txBody>
      </p:sp>
      <p:sp>
        <p:nvSpPr>
          <p:cNvPr id="3" name="Объект 2"/>
          <p:cNvSpPr>
            <a:spLocks noGrp="1"/>
          </p:cNvSpPr>
          <p:nvPr>
            <p:ph idx="1"/>
          </p:nvPr>
        </p:nvSpPr>
        <p:spPr>
          <a:xfrm>
            <a:off x="395536" y="764704"/>
            <a:ext cx="8291264" cy="5544656"/>
          </a:xfrm>
        </p:spPr>
        <p:txBody>
          <a:bodyPr>
            <a:normAutofit fontScale="25000" lnSpcReduction="20000"/>
          </a:bodyPr>
          <a:lstStyle/>
          <a:p>
            <a:pPr algn="just"/>
            <a:r>
              <a:rPr lang="ru-RU" sz="3600" dirty="0">
                <a:ea typeface="Times New Roman"/>
              </a:rPr>
              <a:t> </a:t>
            </a:r>
          </a:p>
          <a:p>
            <a:pPr algn="just"/>
            <a:r>
              <a:rPr lang="ru-RU" sz="4000" dirty="0">
                <a:solidFill>
                  <a:srgbClr val="0000CD"/>
                </a:solidFill>
                <a:ea typeface="Times New Roman"/>
              </a:rPr>
              <a:t>МЕТОД МОРФОЛОГИЧЕСКОГО АНАЛИЗА появился в середине 30-х годов XX века, благодаря швейцарскому астрофизику Ф. </a:t>
            </a:r>
            <a:r>
              <a:rPr lang="ru-RU" sz="4000" dirty="0" err="1">
                <a:solidFill>
                  <a:srgbClr val="0000CD"/>
                </a:solidFill>
                <a:ea typeface="Times New Roman"/>
              </a:rPr>
              <a:t>Цвикки</a:t>
            </a:r>
            <a:r>
              <a:rPr lang="ru-RU" sz="4000" dirty="0">
                <a:solidFill>
                  <a:srgbClr val="0000CD"/>
                </a:solidFill>
                <a:ea typeface="Times New Roman"/>
              </a:rPr>
              <a:t>, который использовал его исключительно для решения астрофизических задач. В работе с дошкольниками этот метод очень эффективен для развития творческого воображения, фантазии, преодоления стереотипов. Суть его заключается в комбинировании разных вариантов характеристик определённого объекта при создании нового образа этого объекта.</a:t>
            </a:r>
            <a:endParaRPr lang="ru-RU" sz="5600" dirty="0">
              <a:ea typeface="Times New Roman"/>
            </a:endParaRPr>
          </a:p>
          <a:p>
            <a:pPr algn="just"/>
            <a:endParaRPr lang="ru-RU" sz="4000" dirty="0" smtClean="0">
              <a:solidFill>
                <a:srgbClr val="0000CD"/>
              </a:solidFill>
              <a:ea typeface="Times New Roman"/>
            </a:endParaRPr>
          </a:p>
          <a:p>
            <a:pPr algn="just"/>
            <a:r>
              <a:rPr lang="ru-RU" sz="4000" dirty="0" smtClean="0">
                <a:solidFill>
                  <a:srgbClr val="0000CD"/>
                </a:solidFill>
                <a:ea typeface="Times New Roman"/>
              </a:rPr>
              <a:t>Цель </a:t>
            </a:r>
            <a:r>
              <a:rPr lang="ru-RU" sz="4000" dirty="0">
                <a:solidFill>
                  <a:srgbClr val="0000CD"/>
                </a:solidFill>
                <a:ea typeface="Times New Roman"/>
              </a:rPr>
              <a:t>этого метода - выявить все возможные факты решения данной проблемы, которые при простом переборе могли быть упущены.</a:t>
            </a:r>
            <a:endParaRPr lang="ru-RU" sz="5600" dirty="0">
              <a:ea typeface="Times New Roman"/>
            </a:endParaRPr>
          </a:p>
          <a:p>
            <a:pPr algn="just"/>
            <a:r>
              <a:rPr lang="ru-RU" sz="4000" dirty="0">
                <a:solidFill>
                  <a:srgbClr val="0000CD"/>
                </a:solidFill>
                <a:ea typeface="Times New Roman"/>
              </a:rPr>
              <a:t>Обычно для морфологического анализа строят таблицу (две оси) или ящик (более двух осей). В качестве осей берут основные характеристики рассматриваемого объекта и записывают возможные их варианты по каждой оси. Например, изобретаем новый стул. На одной (вертикальной) оси отложены возможные формы, на другой (горизонтальной) - возможный материал, из которого он может быть сделан.</a:t>
            </a:r>
            <a:endParaRPr lang="ru-RU" sz="5600" dirty="0">
              <a:ea typeface="Times New Roman"/>
            </a:endParaRPr>
          </a:p>
          <a:p>
            <a:pPr algn="just"/>
            <a:r>
              <a:rPr lang="ru-RU" sz="4000" dirty="0">
                <a:solidFill>
                  <a:srgbClr val="0000CD"/>
                </a:solidFill>
                <a:ea typeface="Times New Roman"/>
              </a:rPr>
              <a:t>Затем выбираются различные сочетания элементов разных осей (стеклянный квадратный стул - для принцессы, он красивый, удобный, но может легко разбиться; железный круглый стул - для пианиста, на нем можно легко повернуться, так как он крутится, но тяжело сдвинуть с места и т.д.)</a:t>
            </a:r>
            <a:endParaRPr lang="ru-RU" sz="5600" dirty="0">
              <a:ea typeface="Times New Roman"/>
            </a:endParaRPr>
          </a:p>
          <a:p>
            <a:pPr algn="just"/>
            <a:r>
              <a:rPr lang="ru-RU" sz="4000" dirty="0">
                <a:solidFill>
                  <a:srgbClr val="0000CD"/>
                </a:solidFill>
                <a:ea typeface="Times New Roman"/>
              </a:rPr>
              <a:t>Перебираются все возможные варианты. В продуктивной деятельности дети изображают каждый изобретенный новый стул. Можно предложить детям придумать новую кровать, ковер, игру (в последней по одной оси можно выложить часть тела, с помощью которой можно играть, а по другой - приспособления для игры: мяч, ракетка, скакалка и т.д.).</a:t>
            </a:r>
            <a:endParaRPr lang="ru-RU" sz="5600" dirty="0">
              <a:ea typeface="Times New Roman"/>
            </a:endParaRPr>
          </a:p>
          <a:p>
            <a:pPr algn="just"/>
            <a:r>
              <a:rPr lang="ru-RU" sz="4000" dirty="0">
                <a:solidFill>
                  <a:srgbClr val="0000CD"/>
                </a:solidFill>
                <a:ea typeface="Times New Roman"/>
              </a:rPr>
              <a:t>Приведем пример применения метода с использованием "ящика", т.е. таблицы.</a:t>
            </a:r>
            <a:endParaRPr lang="ru-RU" sz="5600" dirty="0">
              <a:ea typeface="Times New Roman"/>
            </a:endParaRPr>
          </a:p>
          <a:p>
            <a:pPr algn="just"/>
            <a:r>
              <a:rPr lang="ru-RU" sz="4000" dirty="0">
                <a:solidFill>
                  <a:srgbClr val="0000CD"/>
                </a:solidFill>
                <a:ea typeface="Times New Roman"/>
              </a:rPr>
              <a:t>Чтобы создать новый образ какого-либо объекта, нужно выделить как можно большее количество критериев и характеристик этого объекта по каждому из критериев. Как показывает практика, лучше всего начинать работу по методу морфологического анализа со сказочных образов. Например, необходимо создать новый образ Ивана-царевича. Наше воображение рисует нам образ молодого человека, доброго, смелого, сильного, красивого и т.п. Не будем пока отказываться от данного образа. Выделим основные критерии, по которым можно охарактеризовать этот сказочный персонаж: возраст, место жительства, внешний вид, средство передвижения, одежда и т.д. Для удобства можно занести данные характеристики в </a:t>
            </a:r>
            <a:r>
              <a:rPr lang="ru-RU" sz="4000" dirty="0" smtClean="0">
                <a:solidFill>
                  <a:srgbClr val="0000CD"/>
                </a:solidFill>
                <a:ea typeface="Times New Roman"/>
              </a:rPr>
              <a:t>таблицу</a:t>
            </a:r>
          </a:p>
          <a:p>
            <a:pPr algn="just"/>
            <a:r>
              <a:rPr lang="ru-RU" sz="5600" dirty="0">
                <a:solidFill>
                  <a:srgbClr val="0000CD"/>
                </a:solidFill>
                <a:ea typeface="Times New Roman"/>
              </a:rPr>
              <a:t>Вопросы можно варьировать в зависимости от развёртывания сюжета. Это требует от воспитателя некоторого навыка работы с данным методом, умения вовремя сориентироваться и сформулировать новые вопросы, не предусмотренные изначально. По ходу составления необходимо фиксировать придуманный сюжет с помощью символов, знаков, схем, рисунков и т.п. Не следует ожидать, что дети с первого раза сочинят интересную, красивую историю. Как показывает практика, первоначально дошкольникам трудно преодолеть психологическую инерцию и стереотипы: они повторяют идеи друг друга, дублируют события знакомых сказок, иногда вообще молчат. Первые истории, придуманные детьми, как правило, примитивны, неинтересны и кратки. Воспитателю следует помогать детям, подсказывать варианты развития событий, поощрять удачные находки. Постепенно рассказы становятся всё более распространёнными, интересными, волшебными, увлекательными.</a:t>
            </a:r>
            <a:endParaRPr lang="ru-RU" sz="6400" dirty="0">
              <a:ea typeface="Times New Roman"/>
            </a:endParaRPr>
          </a:p>
          <a:p>
            <a:pPr algn="just"/>
            <a:r>
              <a:rPr lang="ru-RU" sz="5600" dirty="0">
                <a:solidFill>
                  <a:srgbClr val="0000CD"/>
                </a:solidFill>
                <a:ea typeface="Times New Roman"/>
              </a:rPr>
              <a:t>Данный метод эффективен в работе с небольшим количеством детей (от двух до пяти).</a:t>
            </a:r>
            <a:endParaRPr lang="ru-RU" sz="6400" dirty="0">
              <a:ea typeface="Times New Roman"/>
            </a:endParaRPr>
          </a:p>
        </p:txBody>
      </p:sp>
    </p:spTree>
    <p:extLst>
      <p:ext uri="{BB962C8B-B14F-4D97-AF65-F5344CB8AC3E}">
        <p14:creationId xmlns:p14="http://schemas.microsoft.com/office/powerpoint/2010/main" val="3408473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20080"/>
          </a:xfrm>
        </p:spPr>
        <p:txBody>
          <a:bodyPr>
            <a:normAutofit/>
          </a:bodyPr>
          <a:lstStyle/>
          <a:p>
            <a:r>
              <a:rPr lang="ru-RU" sz="2000" dirty="0">
                <a:solidFill>
                  <a:srgbClr val="FF0000"/>
                </a:solidFill>
                <a:effectLst/>
                <a:latin typeface="Calibri"/>
                <a:ea typeface="Calibri"/>
                <a:cs typeface="Times New Roman"/>
              </a:rPr>
              <a:t>4. Метод фокальных объектов (МФО)</a:t>
            </a:r>
            <a:r>
              <a:rPr lang="ru-RU" sz="2000" dirty="0">
                <a:solidFill>
                  <a:srgbClr val="0000CD"/>
                </a:solidFill>
                <a:effectLst/>
                <a:latin typeface="Calibri"/>
                <a:ea typeface="Calibri"/>
                <a:cs typeface="Times New Roman"/>
              </a:rPr>
              <a:t> </a:t>
            </a:r>
            <a:endParaRPr lang="ru-RU" sz="2000" dirty="0"/>
          </a:p>
        </p:txBody>
      </p:sp>
      <p:sp>
        <p:nvSpPr>
          <p:cNvPr id="3" name="Объект 2"/>
          <p:cNvSpPr>
            <a:spLocks noGrp="1"/>
          </p:cNvSpPr>
          <p:nvPr>
            <p:ph idx="1"/>
          </p:nvPr>
        </p:nvSpPr>
        <p:spPr>
          <a:xfrm>
            <a:off x="107504" y="980728"/>
            <a:ext cx="8856984" cy="5688632"/>
          </a:xfrm>
        </p:spPr>
        <p:txBody>
          <a:bodyPr>
            <a:normAutofit fontScale="47500" lnSpcReduction="20000"/>
          </a:bodyPr>
          <a:lstStyle/>
          <a:p>
            <a:pPr algn="just"/>
            <a:endParaRPr lang="ru-RU" dirty="0" smtClean="0">
              <a:solidFill>
                <a:srgbClr val="FF0000"/>
              </a:solidFill>
              <a:ea typeface="Times New Roman"/>
            </a:endParaRPr>
          </a:p>
          <a:p>
            <a:pPr algn="just"/>
            <a:r>
              <a:rPr lang="ru-RU" dirty="0" smtClean="0">
                <a:solidFill>
                  <a:srgbClr val="FF0000"/>
                </a:solidFill>
                <a:ea typeface="Times New Roman"/>
              </a:rPr>
              <a:t>(</a:t>
            </a:r>
            <a:r>
              <a:rPr lang="ru-RU" dirty="0">
                <a:solidFill>
                  <a:srgbClr val="FF0000"/>
                </a:solidFill>
                <a:ea typeface="Times New Roman"/>
              </a:rPr>
              <a:t>МФО)</a:t>
            </a:r>
            <a:r>
              <a:rPr lang="ru-RU" dirty="0">
                <a:solidFill>
                  <a:srgbClr val="0000CD"/>
                </a:solidFill>
                <a:ea typeface="Times New Roman"/>
              </a:rPr>
              <a:t> предложен американским психологом Ч. </a:t>
            </a:r>
            <a:r>
              <a:rPr lang="ru-RU" dirty="0" err="1">
                <a:solidFill>
                  <a:srgbClr val="0000CD"/>
                </a:solidFill>
                <a:ea typeface="Times New Roman"/>
              </a:rPr>
              <a:t>Вайтингом</a:t>
            </a:r>
            <a:r>
              <a:rPr lang="ru-RU" dirty="0">
                <a:solidFill>
                  <a:srgbClr val="0000CD"/>
                </a:solidFill>
                <a:ea typeface="Times New Roman"/>
              </a:rPr>
              <a:t>. Суть метода заключается в том, что к определённому объекту "примеряются" свойства и характеристики других, ни чем с ним не связанных объектов. Сочетания свойств оказываются иногда очень неожиданными, но именно это и вызывает интерес.</a:t>
            </a:r>
            <a:endParaRPr lang="ru-RU" sz="3600" dirty="0">
              <a:ea typeface="Times New Roman"/>
            </a:endParaRPr>
          </a:p>
          <a:p>
            <a:pPr algn="just"/>
            <a:r>
              <a:rPr lang="ru-RU" dirty="0">
                <a:solidFill>
                  <a:srgbClr val="0000CD"/>
                </a:solidFill>
                <a:ea typeface="Times New Roman"/>
              </a:rPr>
              <a:t>Это усовершенствованный метод каталога. Он позволяет найти идеи новых, оригинальных товаров широкого ассортимента: различных сувениров, игр, реклам. Хорошо зарекомендовал себя как способ снятия психологической инерции у взрослых и детей.</a:t>
            </a:r>
            <a:endParaRPr lang="ru-RU" sz="3600" dirty="0">
              <a:ea typeface="Times New Roman"/>
            </a:endParaRPr>
          </a:p>
          <a:p>
            <a:pPr algn="just"/>
            <a:r>
              <a:rPr lang="ru-RU" dirty="0">
                <a:solidFill>
                  <a:srgbClr val="0000CD"/>
                </a:solidFill>
                <a:ea typeface="Times New Roman"/>
              </a:rPr>
              <a:t>Цель МФО - установление ассоциативных с различными случайными объектами.</a:t>
            </a:r>
            <a:endParaRPr lang="ru-RU" sz="3600" dirty="0">
              <a:ea typeface="Times New Roman"/>
            </a:endParaRPr>
          </a:p>
          <a:p>
            <a:pPr algn="just"/>
            <a:r>
              <a:rPr lang="ru-RU" dirty="0">
                <a:solidFill>
                  <a:srgbClr val="0000CD"/>
                </a:solidFill>
                <a:ea typeface="Times New Roman"/>
              </a:rPr>
              <a:t>Изначально нужно выбрать объект, с образом которого будем работать. Можно до поры хранить его в тайне от детей. Затем детям предлагается назвать три любых объекта. Хорошо, если один из них будет представителем природного мира, второй - рукотворного, третий - вообще нематериальное понятие. Но это условие необязательно. Затем дети называют как можно больше свойств и качеств названных объектов. Названные свойства и качества приписываются к изначально выбранному объекту, дети объясняют, как это может выглядеть и при каких условиях такое бывает.</a:t>
            </a:r>
            <a:endParaRPr lang="ru-RU" sz="3600" dirty="0">
              <a:ea typeface="Times New Roman"/>
            </a:endParaRPr>
          </a:p>
          <a:p>
            <a:pPr algn="just"/>
            <a:r>
              <a:rPr lang="ru-RU" dirty="0">
                <a:solidFill>
                  <a:srgbClr val="0000CD"/>
                </a:solidFill>
                <a:ea typeface="Times New Roman"/>
              </a:rPr>
              <a:t>Детям предлагаются два-три слова и быстро выделяются свойства каждого из названных предметов или явлений.</a:t>
            </a:r>
            <a:endParaRPr lang="ru-RU" sz="3600" dirty="0">
              <a:ea typeface="Times New Roman"/>
            </a:endParaRPr>
          </a:p>
          <a:p>
            <a:pPr algn="just"/>
            <a:r>
              <a:rPr lang="ru-RU" dirty="0">
                <a:solidFill>
                  <a:srgbClr val="0000CD"/>
                </a:solidFill>
                <a:ea typeface="Times New Roman"/>
              </a:rPr>
              <a:t>Например: стол метеорит</a:t>
            </a:r>
            <a:endParaRPr lang="ru-RU" sz="3600" dirty="0">
              <a:ea typeface="Times New Roman"/>
            </a:endParaRPr>
          </a:p>
          <a:p>
            <a:pPr algn="just"/>
            <a:r>
              <a:rPr lang="ru-RU" dirty="0">
                <a:solidFill>
                  <a:srgbClr val="0000CD"/>
                </a:solidFill>
                <a:ea typeface="Times New Roman"/>
              </a:rPr>
              <a:t>круглый искрящийся</a:t>
            </a:r>
            <a:endParaRPr lang="ru-RU" sz="3600" dirty="0">
              <a:ea typeface="Times New Roman"/>
            </a:endParaRPr>
          </a:p>
          <a:p>
            <a:pPr algn="just"/>
            <a:r>
              <a:rPr lang="ru-RU" dirty="0">
                <a:solidFill>
                  <a:srgbClr val="0000CD"/>
                </a:solidFill>
                <a:ea typeface="Times New Roman"/>
              </a:rPr>
              <a:t>кухонный горячий</a:t>
            </a:r>
            <a:endParaRPr lang="ru-RU" sz="3600" dirty="0">
              <a:ea typeface="Times New Roman"/>
            </a:endParaRPr>
          </a:p>
          <a:p>
            <a:pPr algn="just"/>
            <a:r>
              <a:rPr lang="ru-RU" dirty="0">
                <a:solidFill>
                  <a:srgbClr val="0000CD"/>
                </a:solidFill>
                <a:ea typeface="Times New Roman"/>
              </a:rPr>
              <a:t>пластмассовый стремительный</a:t>
            </a:r>
            <a:endParaRPr lang="ru-RU" sz="3600" dirty="0">
              <a:ea typeface="Times New Roman"/>
            </a:endParaRPr>
          </a:p>
          <a:p>
            <a:pPr algn="just"/>
            <a:r>
              <a:rPr lang="ru-RU" dirty="0">
                <a:solidFill>
                  <a:srgbClr val="0000CD"/>
                </a:solidFill>
                <a:ea typeface="Times New Roman"/>
              </a:rPr>
              <a:t>Затем дается новое слово, к которому применяются уже названные свойства.</a:t>
            </a:r>
            <a:endParaRPr lang="ru-RU" sz="3600" dirty="0">
              <a:ea typeface="Times New Roman"/>
            </a:endParaRPr>
          </a:p>
          <a:p>
            <a:pPr algn="just"/>
            <a:r>
              <a:rPr lang="ru-RU" dirty="0">
                <a:solidFill>
                  <a:srgbClr val="0000CD"/>
                </a:solidFill>
                <a:ea typeface="Times New Roman"/>
              </a:rPr>
              <a:t>Например, машина:</a:t>
            </a:r>
            <a:endParaRPr lang="ru-RU" sz="3600" dirty="0">
              <a:ea typeface="Times New Roman"/>
            </a:endParaRPr>
          </a:p>
          <a:p>
            <a:pPr algn="just"/>
            <a:r>
              <a:rPr lang="ru-RU" dirty="0">
                <a:solidFill>
                  <a:srgbClr val="0000CD"/>
                </a:solidFill>
                <a:ea typeface="Times New Roman"/>
              </a:rPr>
              <a:t>стремительная - быстро едет;</a:t>
            </a:r>
            <a:endParaRPr lang="ru-RU" sz="3600" dirty="0">
              <a:ea typeface="Times New Roman"/>
            </a:endParaRPr>
          </a:p>
          <a:p>
            <a:pPr algn="just"/>
            <a:r>
              <a:rPr lang="ru-RU" dirty="0">
                <a:solidFill>
                  <a:srgbClr val="0000CD"/>
                </a:solidFill>
                <a:ea typeface="Times New Roman"/>
              </a:rPr>
              <a:t>горячая - везет горячий хлеб;</a:t>
            </a:r>
            <a:endParaRPr lang="ru-RU" sz="3600" dirty="0">
              <a:ea typeface="Times New Roman"/>
            </a:endParaRPr>
          </a:p>
          <a:p>
            <a:pPr algn="just"/>
            <a:r>
              <a:rPr lang="ru-RU" dirty="0">
                <a:solidFill>
                  <a:srgbClr val="0000CD"/>
                </a:solidFill>
                <a:ea typeface="Times New Roman"/>
              </a:rPr>
              <a:t>искрящаяся - летающая тарелка;</a:t>
            </a:r>
            <a:endParaRPr lang="ru-RU" sz="3600" dirty="0">
              <a:ea typeface="Times New Roman"/>
            </a:endParaRPr>
          </a:p>
          <a:p>
            <a:pPr algn="just"/>
            <a:r>
              <a:rPr lang="ru-RU" dirty="0">
                <a:solidFill>
                  <a:srgbClr val="0000CD"/>
                </a:solidFill>
                <a:ea typeface="Times New Roman"/>
              </a:rPr>
              <a:t>кухонная - с которой продают готовый завтрак, обед, ужин и т.д.</a:t>
            </a:r>
            <a:endParaRPr lang="ru-RU" sz="3600" dirty="0">
              <a:ea typeface="Times New Roman"/>
            </a:endParaRPr>
          </a:p>
          <a:p>
            <a:pPr algn="just"/>
            <a:r>
              <a:rPr lang="ru-RU" dirty="0">
                <a:solidFill>
                  <a:srgbClr val="0000CD"/>
                </a:solidFill>
                <a:ea typeface="Times New Roman"/>
              </a:rPr>
              <a:t>Придуманные детьми идеи также отражаются в рисовании, лепке, аппликации.</a:t>
            </a:r>
            <a:endParaRPr lang="ru-RU" sz="3600" dirty="0">
              <a:ea typeface="Times New Roman"/>
            </a:endParaRPr>
          </a:p>
          <a:p>
            <a:r>
              <a:rPr lang="ru-RU" dirty="0">
                <a:solidFill>
                  <a:srgbClr val="0000CD"/>
                </a:solidFill>
                <a:latin typeface="Calibri"/>
                <a:ea typeface="Calibri"/>
                <a:cs typeface="Times New Roman"/>
              </a:rPr>
              <a:t>Метод фокальных объектов направлен на развитие у детей творческого воображения, фантазии, формирование умения находить причинно-следственные связи между разными объектами окружающего мира, на первый взгляд, ничем не связанные друг с другом</a:t>
            </a:r>
            <a:endParaRPr lang="ru-RU" dirty="0"/>
          </a:p>
        </p:txBody>
      </p:sp>
    </p:spTree>
    <p:extLst>
      <p:ext uri="{BB962C8B-B14F-4D97-AF65-F5344CB8AC3E}">
        <p14:creationId xmlns:p14="http://schemas.microsoft.com/office/powerpoint/2010/main" val="225965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706090"/>
          </a:xfrm>
        </p:spPr>
        <p:txBody>
          <a:bodyPr>
            <a:normAutofit/>
          </a:bodyPr>
          <a:lstStyle/>
          <a:p>
            <a:pPr algn="just"/>
            <a:r>
              <a:rPr lang="ru-RU" sz="2000" dirty="0" smtClean="0">
                <a:solidFill>
                  <a:srgbClr val="FF0000"/>
                </a:solidFill>
                <a:effectLst/>
                <a:latin typeface="Times New Roman"/>
                <a:ea typeface="Times New Roman"/>
              </a:rPr>
              <a:t>                                       5</a:t>
            </a:r>
            <a:r>
              <a:rPr lang="ru-RU" sz="2000" dirty="0">
                <a:solidFill>
                  <a:srgbClr val="FF0000"/>
                </a:solidFill>
                <a:effectLst/>
                <a:latin typeface="Times New Roman"/>
                <a:ea typeface="Times New Roman"/>
              </a:rPr>
              <a:t>. Да - нет - ка</a:t>
            </a:r>
            <a:endParaRPr lang="ru-RU" sz="3200" dirty="0">
              <a:effectLst/>
              <a:latin typeface="Times New Roman"/>
              <a:ea typeface="Times New Roman"/>
            </a:endParaRPr>
          </a:p>
        </p:txBody>
      </p:sp>
      <p:sp>
        <p:nvSpPr>
          <p:cNvPr id="3" name="Объект 2"/>
          <p:cNvSpPr>
            <a:spLocks noGrp="1"/>
          </p:cNvSpPr>
          <p:nvPr>
            <p:ph idx="1"/>
          </p:nvPr>
        </p:nvSpPr>
        <p:spPr>
          <a:xfrm>
            <a:off x="323528" y="1052736"/>
            <a:ext cx="8280920" cy="5616624"/>
          </a:xfrm>
        </p:spPr>
        <p:txBody>
          <a:bodyPr>
            <a:normAutofit fontScale="70000" lnSpcReduction="20000"/>
          </a:bodyPr>
          <a:lstStyle/>
          <a:p>
            <a:pPr algn="just"/>
            <a:endParaRPr lang="ru-RU" dirty="0" smtClean="0">
              <a:solidFill>
                <a:srgbClr val="0000CD"/>
              </a:solidFill>
              <a:ea typeface="Times New Roman"/>
            </a:endParaRPr>
          </a:p>
          <a:p>
            <a:pPr algn="just"/>
            <a:r>
              <a:rPr lang="ru-RU" dirty="0" smtClean="0">
                <a:solidFill>
                  <a:srgbClr val="0000CD"/>
                </a:solidFill>
                <a:ea typeface="Times New Roman"/>
              </a:rPr>
              <a:t>Этот </a:t>
            </a:r>
            <a:r>
              <a:rPr lang="ru-RU" dirty="0">
                <a:solidFill>
                  <a:srgbClr val="0000CD"/>
                </a:solidFill>
                <a:ea typeface="Times New Roman"/>
              </a:rPr>
              <a:t>метод дает возможность научить детей находить существенный признак в предмете, классифицировать предметы и явления по общим признакам, слушать и слышать ответы других, строить на их основе свои вопросы, точно формулировать свои мысли.</a:t>
            </a:r>
            <a:endParaRPr lang="ru-RU" sz="3600" dirty="0">
              <a:ea typeface="Times New Roman"/>
            </a:endParaRPr>
          </a:p>
          <a:p>
            <a:pPr algn="just"/>
            <a:endParaRPr lang="ru-RU" dirty="0" smtClean="0">
              <a:solidFill>
                <a:srgbClr val="0000CD"/>
              </a:solidFill>
              <a:ea typeface="Times New Roman"/>
            </a:endParaRPr>
          </a:p>
          <a:p>
            <a:pPr algn="just"/>
            <a:r>
              <a:rPr lang="ru-RU" dirty="0" smtClean="0">
                <a:solidFill>
                  <a:srgbClr val="0000CD"/>
                </a:solidFill>
                <a:ea typeface="Times New Roman"/>
              </a:rPr>
              <a:t>Правила </a:t>
            </a:r>
            <a:r>
              <a:rPr lang="ru-RU" dirty="0">
                <a:solidFill>
                  <a:srgbClr val="0000CD"/>
                </a:solidFill>
                <a:ea typeface="Times New Roman"/>
              </a:rPr>
              <a:t>игры: загадывается объект животного или рукотворного мира, дети задают вопросы об этом объекте. На вопросы можно отвечать только "да" или "нет". Воспитатель обращает внимание детей на то, что первые вопросы должны быть наиболее общие, объединяющие сразу несколько признаков. Как правило, первый вопрос: - это живое? В зависимости от ответа перебираются общие категории предметов и явлений. Например, если загаданный объект из живого мира, то следующие вопросы должны отражать категории живого мира: это человек? Это животное? Это птица? Это рыба? и т.п. Когда общая категория установлена, задаются более конкретные вопросы о составляющих характеристиках этой категории. Например, если выбранный объект является животным, то спросить можно домашнее ли это животное? Хищное? Травоядное? и т.д. Далее следуют вопросы, основанные на догадках, до тех пор, пока объект не будет угадан.</a:t>
            </a:r>
            <a:endParaRPr lang="ru-RU" sz="3600" dirty="0">
              <a:ea typeface="Times New Roman"/>
            </a:endParaRPr>
          </a:p>
          <a:p>
            <a:endParaRPr lang="ru-RU" dirty="0"/>
          </a:p>
        </p:txBody>
      </p:sp>
    </p:spTree>
    <p:extLst>
      <p:ext uri="{BB962C8B-B14F-4D97-AF65-F5344CB8AC3E}">
        <p14:creationId xmlns:p14="http://schemas.microsoft.com/office/powerpoint/2010/main" val="1883321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92088"/>
          </a:xfrm>
        </p:spPr>
        <p:txBody>
          <a:bodyPr>
            <a:normAutofit/>
          </a:bodyPr>
          <a:lstStyle/>
          <a:p>
            <a:pPr algn="just"/>
            <a:r>
              <a:rPr lang="ru-RU" sz="2000" dirty="0" smtClean="0">
                <a:solidFill>
                  <a:srgbClr val="FF0000"/>
                </a:solidFill>
                <a:effectLst/>
                <a:latin typeface="Times New Roman"/>
                <a:ea typeface="Times New Roman"/>
              </a:rPr>
              <a:t>                                            6</a:t>
            </a:r>
            <a:r>
              <a:rPr lang="ru-RU" sz="2000" dirty="0">
                <a:solidFill>
                  <a:srgbClr val="FF0000"/>
                </a:solidFill>
                <a:effectLst/>
                <a:latin typeface="Times New Roman"/>
                <a:ea typeface="Times New Roman"/>
              </a:rPr>
              <a:t>. Метод Робинзона</a:t>
            </a:r>
            <a:endParaRPr lang="ru-RU" sz="2800" dirty="0">
              <a:effectLst/>
              <a:latin typeface="Times New Roman"/>
              <a:ea typeface="Times New Roman"/>
            </a:endParaRPr>
          </a:p>
        </p:txBody>
      </p:sp>
      <p:sp>
        <p:nvSpPr>
          <p:cNvPr id="3" name="Объект 2"/>
          <p:cNvSpPr>
            <a:spLocks noGrp="1"/>
          </p:cNvSpPr>
          <p:nvPr>
            <p:ph idx="1"/>
          </p:nvPr>
        </p:nvSpPr>
        <p:spPr>
          <a:xfrm>
            <a:off x="395536" y="1052736"/>
            <a:ext cx="8291264" cy="5256624"/>
          </a:xfrm>
        </p:spPr>
        <p:txBody>
          <a:bodyPr>
            <a:normAutofit fontScale="77500" lnSpcReduction="20000"/>
          </a:bodyPr>
          <a:lstStyle/>
          <a:p>
            <a:pPr algn="just"/>
            <a:r>
              <a:rPr lang="ru-RU" sz="3600" dirty="0">
                <a:ea typeface="Times New Roman"/>
              </a:rPr>
              <a:t> </a:t>
            </a:r>
          </a:p>
          <a:p>
            <a:pPr algn="just"/>
            <a:r>
              <a:rPr lang="ru-RU" dirty="0">
                <a:solidFill>
                  <a:srgbClr val="0000CD"/>
                </a:solidFill>
                <a:ea typeface="Times New Roman"/>
              </a:rPr>
              <a:t>Формирует умение находить применение казалось бы совсем ненужному предмету. Может проводиться в воде игры "Аукцион" в старшей группе и подготовительном классе. Воспитатель предлагает детям предмет (например, фантик от жвачки, колпачок от ручки и др.) и просит придумать ему как можно больше применений. Предмет "продается" тому, кто сделал последнее предложение.</a:t>
            </a:r>
            <a:endParaRPr lang="ru-RU" sz="3600" dirty="0">
              <a:ea typeface="Times New Roman"/>
            </a:endParaRPr>
          </a:p>
          <a:p>
            <a:pPr algn="just"/>
            <a:r>
              <a:rPr lang="ru-RU" dirty="0">
                <a:solidFill>
                  <a:srgbClr val="0000CD"/>
                </a:solidFill>
                <a:ea typeface="Times New Roman"/>
              </a:rPr>
              <a:t>Следующий вариант использования этого метода: воспитатель предлагает детям представить себя на пустынном острове, где есть только… (возможные варианты: скакалки, битые лампочки, жвачки, пустые консервные банки и т.д.). Необходимо выжить на этом острове, используя только этот предмет. (Представьте, что на острове есть только много жвачек. Как, используя только их, выжить в течение многих лет? Ведь нужно и жилье, и одежда, и пища.) Дети придумывают варианты одежды из оберток и фантиков, строят дома из жвачек и т.д.</a:t>
            </a:r>
            <a:endParaRPr lang="ru-RU" sz="3600" dirty="0">
              <a:ea typeface="Times New Roman"/>
            </a:endParaRPr>
          </a:p>
          <a:p>
            <a:endParaRPr lang="ru-RU" dirty="0"/>
          </a:p>
        </p:txBody>
      </p:sp>
    </p:spTree>
    <p:extLst>
      <p:ext uri="{BB962C8B-B14F-4D97-AF65-F5344CB8AC3E}">
        <p14:creationId xmlns:p14="http://schemas.microsoft.com/office/powerpoint/2010/main" val="242051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426170"/>
          </a:xfrm>
        </p:spPr>
        <p:txBody>
          <a:bodyPr>
            <a:normAutofit fontScale="90000"/>
          </a:bodyPr>
          <a:lstStyle/>
          <a:p>
            <a:r>
              <a:rPr lang="ru-RU" sz="3600"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Основной </a:t>
            </a:r>
            <a:r>
              <a:rPr lang="ru-RU" sz="36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контингент логопедической группы составляют дети с ОНР.</a:t>
            </a:r>
            <a:endParaRPr lang="ru-RU" dirty="0"/>
          </a:p>
        </p:txBody>
      </p:sp>
      <p:sp>
        <p:nvSpPr>
          <p:cNvPr id="3" name="Объект 2"/>
          <p:cNvSpPr>
            <a:spLocks noGrp="1"/>
          </p:cNvSpPr>
          <p:nvPr>
            <p:ph idx="1"/>
          </p:nvPr>
        </p:nvSpPr>
        <p:spPr>
          <a:xfrm>
            <a:off x="395536" y="1556792"/>
            <a:ext cx="8291264" cy="4320480"/>
          </a:xfrm>
        </p:spPr>
        <p:txBody>
          <a:bodyPr>
            <a:normAutofit/>
          </a:bodyPr>
          <a:lstStyle/>
          <a:p>
            <a:pPr marL="0" lvl="0" indent="0">
              <a:buClr>
                <a:prstClr val="white">
                  <a:shade val="95000"/>
                </a:prstClr>
              </a:buClr>
              <a:buNone/>
            </a:pPr>
            <a:r>
              <a:rPr lang="ru-RU" dirty="0" smtClean="0">
                <a:solidFill>
                  <a:prstClr val="white"/>
                </a:solidFill>
              </a:rPr>
              <a:t> </a:t>
            </a:r>
          </a:p>
          <a:p>
            <a:pPr marL="0" lvl="0" indent="0">
              <a:buClr>
                <a:prstClr val="white">
                  <a:shade val="95000"/>
                </a:prstClr>
              </a:buClr>
              <a:buNone/>
            </a:pPr>
            <a:endParaRPr lang="ru-RU" dirty="0">
              <a:solidFill>
                <a:prstClr val="white"/>
              </a:solidFill>
            </a:endParaRPr>
          </a:p>
          <a:p>
            <a:endParaRPr lang="ru-RU" dirty="0"/>
          </a:p>
        </p:txBody>
      </p:sp>
      <p:sp>
        <p:nvSpPr>
          <p:cNvPr id="6" name="Пятиугольник 5"/>
          <p:cNvSpPr/>
          <p:nvPr/>
        </p:nvSpPr>
        <p:spPr>
          <a:xfrm>
            <a:off x="179512" y="1700808"/>
            <a:ext cx="4464496" cy="13681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buClr>
                <a:prstClr val="white">
                  <a:shade val="95000"/>
                </a:prstClr>
              </a:buClr>
              <a:buSzPct val="65000"/>
            </a:pPr>
            <a:r>
              <a:rPr lang="ru-RU" sz="1400" dirty="0">
                <a:solidFill>
                  <a:srgbClr val="002060"/>
                </a:solidFill>
              </a:rPr>
              <a:t>Общее недоразвитие речи – (ОНР) у детей с нормальным слухом и сохранным интеллектом представляет собой нарушение, охватывающее как фонетико-фонематическую, так и лексико-грамматическую системы языка.</a:t>
            </a:r>
          </a:p>
        </p:txBody>
      </p:sp>
      <p:sp>
        <p:nvSpPr>
          <p:cNvPr id="7" name="Пятиугольник 6"/>
          <p:cNvSpPr/>
          <p:nvPr/>
        </p:nvSpPr>
        <p:spPr>
          <a:xfrm>
            <a:off x="1572768" y="3200400"/>
            <a:ext cx="4943448" cy="145273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7160" lvl="0">
              <a:spcBef>
                <a:spcPct val="20000"/>
              </a:spcBef>
              <a:buClr>
                <a:prstClr val="white">
                  <a:shade val="95000"/>
                </a:prstClr>
              </a:buClr>
              <a:buSzPct val="65000"/>
            </a:pPr>
            <a:r>
              <a:rPr lang="ru-RU" sz="1400" dirty="0">
                <a:solidFill>
                  <a:srgbClr val="002060"/>
                </a:solidFill>
              </a:rPr>
              <a:t>У детей с ОНР также нарушена связная речь, связное речевое высказывание отличается отсутствием чёткости, последовательности изложения, в нём отражается внешняя сторона явлений и не учитываются их существенные признаки, причинно-следственные отношения</a:t>
            </a:r>
          </a:p>
        </p:txBody>
      </p:sp>
      <p:sp>
        <p:nvSpPr>
          <p:cNvPr id="8" name="Пятиугольник 7"/>
          <p:cNvSpPr/>
          <p:nvPr/>
        </p:nvSpPr>
        <p:spPr>
          <a:xfrm>
            <a:off x="3257568" y="4791456"/>
            <a:ext cx="4944600" cy="15898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7160" lvl="0">
              <a:spcBef>
                <a:spcPct val="20000"/>
              </a:spcBef>
              <a:buClr>
                <a:prstClr val="white">
                  <a:shade val="95000"/>
                </a:prstClr>
              </a:buClr>
              <a:buSzPct val="65000"/>
            </a:pPr>
            <a:r>
              <a:rPr lang="ru-RU" sz="1400" dirty="0">
                <a:solidFill>
                  <a:srgbClr val="002060"/>
                </a:solidFill>
              </a:rPr>
              <a:t>У таких детей очень трудно бывает удержать их внимание, побудить интерес к занятию, добиться, чтобы усвоенный материал сохранился надолго в памяти, развивать мышление. Поэтому работа с данными детьми заставляет искать те формы, которыми можно облегчить детскую деятельность, сделать процесс более интересным и полезным.</a:t>
            </a:r>
          </a:p>
        </p:txBody>
      </p:sp>
    </p:spTree>
    <p:extLst>
      <p:ext uri="{BB962C8B-B14F-4D97-AF65-F5344CB8AC3E}">
        <p14:creationId xmlns:p14="http://schemas.microsoft.com/office/powerpoint/2010/main" val="3216262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778098"/>
          </a:xfrm>
        </p:spPr>
        <p:txBody>
          <a:bodyPr>
            <a:normAutofit/>
          </a:bodyPr>
          <a:lstStyle/>
          <a:p>
            <a:pPr algn="just"/>
            <a:r>
              <a:rPr lang="ru-RU" sz="2000" dirty="0" smtClean="0">
                <a:solidFill>
                  <a:srgbClr val="FF0000"/>
                </a:solidFill>
                <a:effectLst/>
                <a:latin typeface="Times New Roman"/>
                <a:ea typeface="Times New Roman"/>
              </a:rPr>
              <a:t>                             7</a:t>
            </a:r>
            <a:r>
              <a:rPr lang="ru-RU" sz="2000" dirty="0">
                <a:solidFill>
                  <a:srgbClr val="FF0000"/>
                </a:solidFill>
                <a:effectLst/>
                <a:latin typeface="Times New Roman"/>
                <a:ea typeface="Times New Roman"/>
              </a:rPr>
              <a:t>. Типовое </a:t>
            </a:r>
            <a:r>
              <a:rPr lang="ru-RU" sz="2000" dirty="0" smtClean="0">
                <a:solidFill>
                  <a:srgbClr val="FF0000"/>
                </a:solidFill>
                <a:effectLst/>
                <a:latin typeface="Times New Roman"/>
                <a:ea typeface="Times New Roman"/>
              </a:rPr>
              <a:t>фантазирование                     </a:t>
            </a:r>
            <a:endParaRPr lang="ru-RU" sz="2800" dirty="0">
              <a:effectLst/>
              <a:latin typeface="Times New Roman"/>
              <a:ea typeface="Times New Roman"/>
            </a:endParaRPr>
          </a:p>
        </p:txBody>
      </p:sp>
      <p:sp>
        <p:nvSpPr>
          <p:cNvPr id="3" name="Объект 2"/>
          <p:cNvSpPr>
            <a:spLocks noGrp="1"/>
          </p:cNvSpPr>
          <p:nvPr>
            <p:ph idx="1"/>
          </p:nvPr>
        </p:nvSpPr>
        <p:spPr>
          <a:xfrm>
            <a:off x="539552" y="1052736"/>
            <a:ext cx="8147248" cy="5256624"/>
          </a:xfrm>
        </p:spPr>
        <p:txBody>
          <a:bodyPr>
            <a:normAutofit fontScale="70000" lnSpcReduction="20000"/>
          </a:bodyPr>
          <a:lstStyle/>
          <a:p>
            <a:pPr algn="just"/>
            <a:r>
              <a:rPr lang="ru-RU" sz="3600" dirty="0">
                <a:ea typeface="Times New Roman"/>
              </a:rPr>
              <a:t> </a:t>
            </a:r>
          </a:p>
          <a:p>
            <a:pPr algn="just"/>
            <a:r>
              <a:rPr lang="ru-RU" dirty="0">
                <a:solidFill>
                  <a:srgbClr val="0000CD"/>
                </a:solidFill>
                <a:ea typeface="Times New Roman"/>
              </a:rPr>
              <a:t>Этот метод хорошо использовать при обучении детей творческому рассказыванию. Придумывать, фантазировать можно не вслепую, а с использованием конкретных приемов</a:t>
            </a:r>
            <a:r>
              <a:rPr lang="ru-RU" dirty="0" smtClean="0">
                <a:solidFill>
                  <a:srgbClr val="0000CD"/>
                </a:solidFill>
                <a:ea typeface="Times New Roman"/>
              </a:rPr>
              <a:t>:</a:t>
            </a:r>
            <a:endParaRPr lang="ru-RU" sz="3600" dirty="0">
              <a:ea typeface="Times New Roman"/>
            </a:endParaRPr>
          </a:p>
          <a:p>
            <a:pPr algn="just"/>
            <a:r>
              <a:rPr lang="ru-RU" dirty="0">
                <a:solidFill>
                  <a:srgbClr val="0000CD"/>
                </a:solidFill>
                <a:ea typeface="Times New Roman"/>
              </a:rPr>
              <a:t>изобретательская задача дошкольный творчество</a:t>
            </a:r>
            <a:endParaRPr lang="ru-RU" sz="3600" dirty="0">
              <a:ea typeface="Times New Roman"/>
            </a:endParaRPr>
          </a:p>
          <a:p>
            <a:pPr algn="just"/>
            <a:r>
              <a:rPr lang="ru-RU" dirty="0">
                <a:solidFill>
                  <a:srgbClr val="0000CD"/>
                </a:solidFill>
                <a:ea typeface="Times New Roman"/>
              </a:rPr>
              <a:t>а) уменьшение - увеличение объекта (выросла репка маленькая-премаленькая. Продолжи сказку);</a:t>
            </a:r>
            <a:endParaRPr lang="ru-RU" sz="3600" dirty="0">
              <a:ea typeface="Times New Roman"/>
            </a:endParaRPr>
          </a:p>
          <a:p>
            <a:pPr algn="just"/>
            <a:r>
              <a:rPr lang="ru-RU" dirty="0">
                <a:solidFill>
                  <a:srgbClr val="0000CD"/>
                </a:solidFill>
                <a:ea typeface="Times New Roman"/>
              </a:rPr>
              <a:t>б) наоборот (добрый Волк и злая Красная Шапочка);</a:t>
            </a:r>
            <a:endParaRPr lang="ru-RU" sz="3600" dirty="0">
              <a:ea typeface="Times New Roman"/>
            </a:endParaRPr>
          </a:p>
          <a:p>
            <a:pPr algn="just"/>
            <a:r>
              <a:rPr lang="ru-RU" dirty="0">
                <a:solidFill>
                  <a:srgbClr val="0000CD"/>
                </a:solidFill>
                <a:ea typeface="Times New Roman"/>
              </a:rPr>
              <a:t>в) дробление - объединение (придумывание новой игрушки из частей старых игрушек или невероятного живого, отдельные части которого представляют собой части других животных);</a:t>
            </a:r>
            <a:endParaRPr lang="ru-RU" sz="3600" dirty="0">
              <a:ea typeface="Times New Roman"/>
            </a:endParaRPr>
          </a:p>
          <a:p>
            <a:pPr algn="just"/>
            <a:r>
              <a:rPr lang="ru-RU" dirty="0">
                <a:solidFill>
                  <a:srgbClr val="0000CD"/>
                </a:solidFill>
                <a:ea typeface="Times New Roman"/>
              </a:rPr>
              <a:t>г) оператор времени (замедление - ускорение времени: нарисуй себя через много лет, нарисуй своего будущего ребенка или какой была твоя мама в детстве);</a:t>
            </a:r>
            <a:endParaRPr lang="ru-RU" sz="3600" dirty="0">
              <a:ea typeface="Times New Roman"/>
            </a:endParaRPr>
          </a:p>
          <a:p>
            <a:pPr algn="just"/>
            <a:r>
              <a:rPr lang="ru-RU" dirty="0">
                <a:solidFill>
                  <a:srgbClr val="0000CD"/>
                </a:solidFill>
                <a:ea typeface="Times New Roman"/>
              </a:rPr>
              <a:t>д) динамика - статика (оживление неживых объектов и наоборот: Буратино - живое дерево; Снегурочка - живой снег; Колобок - живое тесто и т.д.). Дети сами могут выбрать объект, а затем оживить его, придумать название.</a:t>
            </a:r>
            <a:endParaRPr lang="ru-RU" sz="3600" dirty="0">
              <a:ea typeface="Times New Roman"/>
            </a:endParaRPr>
          </a:p>
        </p:txBody>
      </p:sp>
    </p:spTree>
    <p:extLst>
      <p:ext uri="{BB962C8B-B14F-4D97-AF65-F5344CB8AC3E}">
        <p14:creationId xmlns:p14="http://schemas.microsoft.com/office/powerpoint/2010/main" val="1839250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634082"/>
          </a:xfrm>
        </p:spPr>
        <p:txBody>
          <a:bodyPr>
            <a:noAutofit/>
          </a:bodyPr>
          <a:lstStyle/>
          <a:p>
            <a:r>
              <a:rPr lang="ru-RU" sz="2000" dirty="0" smtClean="0">
                <a:solidFill>
                  <a:srgbClr val="FF0000"/>
                </a:solidFill>
              </a:rPr>
              <a:t>8.Системный оператор.</a:t>
            </a:r>
            <a:endParaRPr lang="ru-RU" sz="2000" dirty="0">
              <a:solidFill>
                <a:srgbClr val="FF0000"/>
              </a:solidFill>
            </a:endParaRPr>
          </a:p>
        </p:txBody>
      </p:sp>
      <p:sp>
        <p:nvSpPr>
          <p:cNvPr id="3" name="Объект 2"/>
          <p:cNvSpPr>
            <a:spLocks noGrp="1"/>
          </p:cNvSpPr>
          <p:nvPr>
            <p:ph idx="1"/>
          </p:nvPr>
        </p:nvSpPr>
        <p:spPr>
          <a:xfrm>
            <a:off x="611560" y="908720"/>
            <a:ext cx="7941568" cy="5688632"/>
          </a:xfrm>
        </p:spPr>
        <p:txBody>
          <a:bodyPr>
            <a:normAutofit fontScale="40000" lnSpcReduction="20000"/>
          </a:bodyPr>
          <a:lstStyle/>
          <a:p>
            <a:pPr algn="just"/>
            <a:r>
              <a:rPr lang="ru-RU" sz="3600" dirty="0">
                <a:ea typeface="Times New Roman"/>
              </a:rPr>
              <a:t> </a:t>
            </a:r>
          </a:p>
          <a:p>
            <a:pPr algn="just"/>
            <a:r>
              <a:rPr lang="ru-RU" dirty="0">
                <a:solidFill>
                  <a:srgbClr val="0000CD"/>
                </a:solidFill>
                <a:ea typeface="Times New Roman"/>
              </a:rPr>
              <a:t>Мир системен. Любой объект можно рассматривать как единое целое (систему), можно мысленно поделить его на части, каждую часть можно поделить на ещё более мелкие части. Все системы существуют во времени. Они сталкиваются, взаимодействуют друг с другом, влияют друг на друга.</a:t>
            </a:r>
            <a:endParaRPr lang="ru-RU" sz="3600" dirty="0">
              <a:ea typeface="Times New Roman"/>
            </a:endParaRPr>
          </a:p>
          <a:p>
            <a:pPr algn="just"/>
            <a:r>
              <a:rPr lang="ru-RU" dirty="0">
                <a:solidFill>
                  <a:srgbClr val="0000CD"/>
                </a:solidFill>
                <a:ea typeface="Times New Roman"/>
              </a:rPr>
              <a:t>Одной из важнейших задач обучения является задача закрепления и систематизации полученных знаний. В теории формирования сильного мышления (одно из направлений ТРИЗ) есть такое понятие: системный оператор. Работа с системным оператором предполагает формирование у ребёнка умение анализировать и описывать систему связей любого объекта материального мира: его назначение, динамику развития в определённый отрезок времени, признаки и строение и др</a:t>
            </a:r>
            <a:r>
              <a:rPr lang="ru-RU" dirty="0" smtClean="0">
                <a:solidFill>
                  <a:srgbClr val="0000CD"/>
                </a:solidFill>
                <a:ea typeface="Times New Roman"/>
              </a:rPr>
              <a:t>.</a:t>
            </a:r>
          </a:p>
          <a:p>
            <a:pPr algn="just"/>
            <a:endParaRPr lang="ru-RU" sz="3600" dirty="0">
              <a:ea typeface="Times New Roman"/>
            </a:endParaRPr>
          </a:p>
          <a:p>
            <a:pPr algn="just"/>
            <a:r>
              <a:rPr lang="ru-RU" dirty="0">
                <a:solidFill>
                  <a:srgbClr val="0000CD"/>
                </a:solidFill>
                <a:ea typeface="Times New Roman"/>
              </a:rPr>
              <a:t>Каждый объект материального мира имеет своё прошлое, настоящее и будущее. Кроме того, каждый объект имеет свой набор свойств и качеств, которые могут изменяться с течением времени. Если рассматривать объект материального мира, как систему, состоящую из определённых составляющих, имеющих определённые свойства и качества, то данный объект, в свою очередь, будет являться частью другой системы, более широкой по своему строению. Так, например, пылесос - это система, состоящая и таких частей, как корпус, шланг, щётка и т.д. В свою очередь, пылесос является частью системы бытовая техника. Если учесть, что каждый объект материального мира имеет прошлое, настоящее и будущее, то его рассматривание и анализ можно представить при помощи таблицы</a:t>
            </a:r>
            <a:r>
              <a:rPr lang="ru-RU" dirty="0" smtClean="0">
                <a:solidFill>
                  <a:srgbClr val="0000CD"/>
                </a:solidFill>
                <a:ea typeface="Times New Roman"/>
              </a:rPr>
              <a:t>,</a:t>
            </a:r>
          </a:p>
          <a:p>
            <a:pPr algn="just"/>
            <a:endParaRPr lang="ru-RU" sz="3600" dirty="0">
              <a:ea typeface="Times New Roman"/>
            </a:endParaRPr>
          </a:p>
          <a:p>
            <a:pPr algn="just"/>
            <a:r>
              <a:rPr lang="ru-RU" dirty="0">
                <a:solidFill>
                  <a:srgbClr val="0000CD"/>
                </a:solidFill>
                <a:ea typeface="Times New Roman"/>
              </a:rPr>
              <a:t>Н/СН/СН/ССССП/СП/СП/</a:t>
            </a:r>
            <a:r>
              <a:rPr lang="ru-RU" dirty="0" err="1">
                <a:solidFill>
                  <a:srgbClr val="0000CD"/>
                </a:solidFill>
                <a:ea typeface="Times New Roman"/>
              </a:rPr>
              <a:t>Спрошлое</a:t>
            </a:r>
            <a:r>
              <a:rPr lang="ru-RU" dirty="0">
                <a:solidFill>
                  <a:srgbClr val="0000CD"/>
                </a:solidFill>
                <a:ea typeface="Times New Roman"/>
              </a:rPr>
              <a:t> настоящее будущее</a:t>
            </a:r>
            <a:endParaRPr lang="ru-RU" sz="3600" dirty="0">
              <a:ea typeface="Times New Roman"/>
            </a:endParaRPr>
          </a:p>
          <a:p>
            <a:pPr algn="just"/>
            <a:r>
              <a:rPr lang="ru-RU" dirty="0">
                <a:solidFill>
                  <a:srgbClr val="0000CD"/>
                </a:solidFill>
                <a:ea typeface="Times New Roman"/>
              </a:rPr>
              <a:t>где С - система, т.е. объект, который находится в центре рассмотрения; Н/С - надсистема, ближайшее окружение объекта, система, частью которой является объект; П/С - подсистема, структурная единица системы, части, из которых состоит сам объект</a:t>
            </a:r>
            <a:r>
              <a:rPr lang="ru-RU" dirty="0" smtClean="0">
                <a:solidFill>
                  <a:srgbClr val="0000CD"/>
                </a:solidFill>
                <a:ea typeface="Times New Roman"/>
              </a:rPr>
              <a:t>.</a:t>
            </a:r>
          </a:p>
          <a:p>
            <a:pPr algn="just"/>
            <a:endParaRPr lang="ru-RU" sz="3600" dirty="0">
              <a:ea typeface="Times New Roman"/>
            </a:endParaRPr>
          </a:p>
          <a:p>
            <a:pPr algn="just"/>
            <a:r>
              <a:rPr lang="ru-RU" dirty="0">
                <a:solidFill>
                  <a:srgbClr val="0000CD"/>
                </a:solidFill>
                <a:ea typeface="Times New Roman"/>
              </a:rPr>
              <a:t>Таким образом, рассматривая объект, дети определяют, из каких частей он состоит, его видовую принадлежность (транспорт, игрушка, одежда, строение и т.д.). Кроме того, дети выясняют историю возникновения данного объекта, какой предмет выполнял его функции до его появления, этот предмет аналогично анализируется. Далее детям предоставляется возможность представить себе, каким станет объект в будущем: его функции, внешний вид, как он будет называться и т.п. Информация заносится в таблицу</a:t>
            </a:r>
            <a:r>
              <a:rPr lang="ru-RU" dirty="0" smtClean="0">
                <a:solidFill>
                  <a:srgbClr val="0000CD"/>
                </a:solidFill>
                <a:ea typeface="Times New Roman"/>
              </a:rPr>
              <a:t>.</a:t>
            </a:r>
          </a:p>
          <a:p>
            <a:pPr algn="just"/>
            <a:endParaRPr lang="ru-RU" sz="3600" dirty="0">
              <a:ea typeface="Times New Roman"/>
            </a:endParaRPr>
          </a:p>
          <a:p>
            <a:pPr algn="just"/>
            <a:r>
              <a:rPr lang="ru-RU" dirty="0">
                <a:solidFill>
                  <a:srgbClr val="0000CD"/>
                </a:solidFill>
                <a:ea typeface="Times New Roman"/>
              </a:rPr>
              <a:t>Целесообразно предложить детям закрепить полученные результаты схематично или в рисунке (особенно будущее объекта)</a:t>
            </a:r>
            <a:endParaRPr lang="ru-RU" sz="3600" dirty="0">
              <a:ea typeface="Times New Roman"/>
            </a:endParaRPr>
          </a:p>
          <a:p>
            <a:pPr algn="just"/>
            <a:r>
              <a:rPr lang="ru-RU" dirty="0">
                <a:solidFill>
                  <a:srgbClr val="0000CD"/>
                </a:solidFill>
                <a:ea typeface="Times New Roman"/>
              </a:rPr>
              <a:t>Таким образом, дети учатся производить системные раскладки, анализировать и описывать систему связей между объектами окружающей действительности, строить разного рода классификации по выделенному признаку.</a:t>
            </a:r>
            <a:endParaRPr lang="ru-RU" sz="3600" dirty="0">
              <a:ea typeface="Times New Roman"/>
            </a:endParaRPr>
          </a:p>
          <a:p>
            <a:endParaRPr lang="ru-RU" dirty="0"/>
          </a:p>
        </p:txBody>
      </p:sp>
    </p:spTree>
    <p:extLst>
      <p:ext uri="{BB962C8B-B14F-4D97-AF65-F5344CB8AC3E}">
        <p14:creationId xmlns:p14="http://schemas.microsoft.com/office/powerpoint/2010/main" val="1567706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130026"/>
          </a:xfrm>
        </p:spPr>
        <p:txBody>
          <a:bodyPr>
            <a:normAutofit fontScale="90000"/>
          </a:bodyPr>
          <a:lstStyle/>
          <a:p>
            <a:endParaRPr lang="ru-RU" dirty="0"/>
          </a:p>
        </p:txBody>
      </p:sp>
      <p:sp>
        <p:nvSpPr>
          <p:cNvPr id="3" name="Объект 2"/>
          <p:cNvSpPr>
            <a:spLocks noGrp="1"/>
          </p:cNvSpPr>
          <p:nvPr>
            <p:ph idx="1"/>
          </p:nvPr>
        </p:nvSpPr>
        <p:spPr>
          <a:xfrm>
            <a:off x="611560" y="548680"/>
            <a:ext cx="8075240" cy="5760680"/>
          </a:xfrm>
        </p:spPr>
        <p:txBody>
          <a:bodyPr>
            <a:normAutofit fontScale="92500" lnSpcReduction="20000"/>
          </a:bodyPr>
          <a:lstStyle/>
          <a:p>
            <a:pPr algn="just"/>
            <a:r>
              <a:rPr lang="ru-RU" dirty="0">
                <a:solidFill>
                  <a:srgbClr val="0000CD"/>
                </a:solidFill>
                <a:ea typeface="Times New Roman"/>
              </a:rPr>
              <a:t>Технология ТРИЗ пользуется ещё многими методами и приёмами (агглютинация, гиперболизация, акцентирование, </a:t>
            </a:r>
            <a:r>
              <a:rPr lang="ru-RU" dirty="0" err="1">
                <a:solidFill>
                  <a:srgbClr val="0000CD"/>
                </a:solidFill>
                <a:ea typeface="Times New Roman"/>
              </a:rPr>
              <a:t>синектика</a:t>
            </a:r>
            <a:r>
              <a:rPr lang="ru-RU" dirty="0">
                <a:solidFill>
                  <a:srgbClr val="0000CD"/>
                </a:solidFill>
                <a:ea typeface="Times New Roman"/>
              </a:rPr>
              <a:t> и др.), успешно применяемыми в обучении детей дошкольного возраста. Она позволяет развивать воображение, фантазию детей, позволяет преподносить знания в увлекательной и интересной для них форме, обеспечивает их прочное усвоение и систематизацию, стимулирует развитие мышления дошкольников, проявление творчества как детьми, так и педагогами. ТРИЗ работает на принципах педагогики сотрудничества, ставит детей и педагогов в позицию партнёров, стимулирует создание ситуации успеха для детей, тем самым, поддерживая их веру в свои силы и возможности, интерес к познанию окружающего мира.</a:t>
            </a:r>
            <a:endParaRPr lang="ru-RU" sz="3600" dirty="0">
              <a:ea typeface="Times New Roman"/>
            </a:endParaRPr>
          </a:p>
          <a:p>
            <a:endParaRPr lang="ru-RU" dirty="0"/>
          </a:p>
        </p:txBody>
      </p:sp>
    </p:spTree>
    <p:extLst>
      <p:ext uri="{BB962C8B-B14F-4D97-AF65-F5344CB8AC3E}">
        <p14:creationId xmlns:p14="http://schemas.microsoft.com/office/powerpoint/2010/main" val="3656266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130026"/>
          </a:xfrm>
        </p:spPr>
        <p:txBody>
          <a:bodyPr>
            <a:normAutofit fontScale="90000"/>
          </a:bodyPr>
          <a:lstStyle/>
          <a:p>
            <a:endParaRPr lang="ru-RU"/>
          </a:p>
        </p:txBody>
      </p:sp>
      <p:sp>
        <p:nvSpPr>
          <p:cNvPr id="3" name="Объект 2"/>
          <p:cNvSpPr>
            <a:spLocks noGrp="1"/>
          </p:cNvSpPr>
          <p:nvPr>
            <p:ph idx="1"/>
          </p:nvPr>
        </p:nvSpPr>
        <p:spPr>
          <a:xfrm>
            <a:off x="395536" y="548680"/>
            <a:ext cx="8291264" cy="5760680"/>
          </a:xfrm>
        </p:spPr>
        <p:txBody>
          <a:bodyPr/>
          <a:lstStyle/>
          <a:p>
            <a:pPr algn="just"/>
            <a:endParaRPr lang="ru-RU" dirty="0" smtClean="0">
              <a:solidFill>
                <a:srgbClr val="0000CD"/>
              </a:solidFill>
              <a:ea typeface="Times New Roman"/>
            </a:endParaRPr>
          </a:p>
          <a:p>
            <a:pPr marL="137160" indent="0" algn="just">
              <a:buNone/>
            </a:pPr>
            <a:r>
              <a:rPr lang="ru-RU" dirty="0" smtClean="0">
                <a:solidFill>
                  <a:srgbClr val="0000CD"/>
                </a:solidFill>
                <a:ea typeface="Times New Roman"/>
              </a:rPr>
              <a:t>Занятия </a:t>
            </a:r>
            <a:r>
              <a:rPr lang="ru-RU" dirty="0">
                <a:solidFill>
                  <a:srgbClr val="0000CD"/>
                </a:solidFill>
                <a:ea typeface="Times New Roman"/>
              </a:rPr>
              <a:t>по методу </a:t>
            </a:r>
            <a:r>
              <a:rPr lang="ru-RU" dirty="0" err="1">
                <a:solidFill>
                  <a:srgbClr val="0000CD"/>
                </a:solidFill>
                <a:ea typeface="Times New Roman"/>
              </a:rPr>
              <a:t>ТРИЗа</a:t>
            </a:r>
            <a:r>
              <a:rPr lang="ru-RU" dirty="0">
                <a:solidFill>
                  <a:srgbClr val="0000CD"/>
                </a:solidFill>
                <a:ea typeface="Times New Roman"/>
              </a:rPr>
              <a:t> в комплексе (музыкальное, развитие речи, ознакомление с окружающим) и планируются в свободное время, во вторую половину дня, на прогулке, в индивидуальной работе</a:t>
            </a:r>
            <a:r>
              <a:rPr lang="ru-RU" dirty="0" smtClean="0">
                <a:solidFill>
                  <a:srgbClr val="0000CD"/>
                </a:solidFill>
                <a:ea typeface="Times New Roman"/>
              </a:rPr>
              <a:t>.</a:t>
            </a:r>
          </a:p>
          <a:p>
            <a:pPr marL="137160" indent="0" algn="just">
              <a:buNone/>
            </a:pPr>
            <a:endParaRPr lang="ru-RU">
              <a:solidFill>
                <a:srgbClr val="0000CD"/>
              </a:solidFill>
              <a:ea typeface="Times New Roman"/>
            </a:endParaRPr>
          </a:p>
          <a:p>
            <a:pPr marL="137160" indent="0" algn="just">
              <a:buNone/>
            </a:pPr>
            <a:r>
              <a:rPr lang="ru-RU" smtClean="0">
                <a:solidFill>
                  <a:srgbClr val="0000CD"/>
                </a:solidFill>
                <a:ea typeface="Times New Roman"/>
              </a:rPr>
              <a:t> </a:t>
            </a:r>
            <a:r>
              <a:rPr lang="ru-RU" dirty="0">
                <a:solidFill>
                  <a:srgbClr val="0000CD"/>
                </a:solidFill>
                <a:ea typeface="Times New Roman"/>
              </a:rPr>
              <a:t>Элементы методики применяются в работе с детьми всех возрастных групп. Принцип проведения занятий - от простого к сложному.</a:t>
            </a:r>
            <a:endParaRPr lang="ru-RU" sz="3600" dirty="0">
              <a:ea typeface="Times New Roman"/>
            </a:endParaRPr>
          </a:p>
        </p:txBody>
      </p:sp>
    </p:spTree>
    <p:extLst>
      <p:ext uri="{BB962C8B-B14F-4D97-AF65-F5344CB8AC3E}">
        <p14:creationId xmlns:p14="http://schemas.microsoft.com/office/powerpoint/2010/main" val="951814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3050"/>
            <a:ext cx="4474029" cy="1261836"/>
          </a:xfrm>
        </p:spPr>
        <p:txBody>
          <a:bodyPr>
            <a:normAutofit/>
          </a:bodyPr>
          <a:lstStyle/>
          <a:p>
            <a:r>
              <a:rPr lang="ru-RU" sz="3700" b="1"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Примеры игр по технологии ТРИЗ.</a:t>
            </a:r>
            <a:endParaRPr lang="ru-RU" dirty="0"/>
          </a:p>
        </p:txBody>
      </p:sp>
      <p:sp>
        <p:nvSpPr>
          <p:cNvPr id="6" name="Текст 5"/>
          <p:cNvSpPr>
            <a:spLocks noGrp="1"/>
          </p:cNvSpPr>
          <p:nvPr>
            <p:ph type="body" idx="2"/>
          </p:nvPr>
        </p:nvSpPr>
        <p:spPr>
          <a:xfrm>
            <a:off x="457200" y="1700808"/>
            <a:ext cx="4330824" cy="4425355"/>
          </a:xfrm>
        </p:spPr>
        <p:txBody>
          <a:bodyPr>
            <a:normAutofit fontScale="92500" lnSpcReduction="10000"/>
          </a:bodyPr>
          <a:lstStyle/>
          <a:p>
            <a:pPr marL="548640" lvl="0" indent="-411480">
              <a:buClr>
                <a:prstClr val="white">
                  <a:shade val="95000"/>
                </a:prstClr>
              </a:buClr>
              <a:buFont typeface="Wingdings 2"/>
              <a:buChar char=""/>
            </a:pPr>
            <a:r>
              <a:rPr lang="ru-RU" sz="2800" dirty="0">
                <a:solidFill>
                  <a:prstClr val="white"/>
                </a:solidFill>
              </a:rPr>
              <a:t>Игра «Ищу родственников» формирует умение классифицировать объекты на картине и активизировать словарь обобщающими понятиями. Предлагаю детям найти однородные объекты по заданному классификационному принципу</a:t>
            </a:r>
          </a:p>
          <a:p>
            <a:endParaRPr lang="ru-RU" dirty="0"/>
          </a:p>
        </p:txBody>
      </p:sp>
      <p:pic>
        <p:nvPicPr>
          <p:cNvPr id="7" name="Объект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076825" y="1876028"/>
            <a:ext cx="3609975" cy="2707481"/>
          </a:xfrm>
        </p:spPr>
      </p:pic>
    </p:spTree>
    <p:extLst>
      <p:ext uri="{BB962C8B-B14F-4D97-AF65-F5344CB8AC3E}">
        <p14:creationId xmlns:p14="http://schemas.microsoft.com/office/powerpoint/2010/main" val="403212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57592" cy="72008"/>
          </a:xfrm>
        </p:spPr>
        <p:txBody>
          <a:bodyPr>
            <a:normAutofit fontScale="90000"/>
          </a:bodyPr>
          <a:lstStyle/>
          <a:p>
            <a:endParaRPr lang="ru-RU"/>
          </a:p>
        </p:txBody>
      </p:sp>
      <p:sp>
        <p:nvSpPr>
          <p:cNvPr id="3" name="Объект 2"/>
          <p:cNvSpPr>
            <a:spLocks noGrp="1"/>
          </p:cNvSpPr>
          <p:nvPr>
            <p:ph idx="1"/>
          </p:nvPr>
        </p:nvSpPr>
        <p:spPr>
          <a:xfrm>
            <a:off x="395536" y="620688"/>
            <a:ext cx="8301608" cy="5213216"/>
          </a:xfrm>
        </p:spPr>
        <p:txBody>
          <a:bodyPr>
            <a:normAutofit/>
          </a:bodyPr>
          <a:lstStyle/>
          <a:p>
            <a:pPr lvl="0">
              <a:buClr>
                <a:prstClr val="white">
                  <a:shade val="95000"/>
                </a:prstClr>
              </a:buClr>
            </a:pPr>
            <a:r>
              <a:rPr lang="ru-RU" sz="2600" dirty="0">
                <a:solidFill>
                  <a:prstClr val="white"/>
                </a:solidFill>
              </a:rPr>
              <a:t>Игра «Кто в кружочке живет», учит детей производить замену выделенных объектов схемами. Это упражнение развивает мышление, начальные приемы моделирования. </a:t>
            </a:r>
          </a:p>
          <a:p>
            <a:pPr lvl="0">
              <a:buClr>
                <a:prstClr val="white">
                  <a:shade val="95000"/>
                </a:prstClr>
              </a:buClr>
            </a:pPr>
            <a:r>
              <a:rPr lang="ru-RU" sz="2600" dirty="0">
                <a:solidFill>
                  <a:prstClr val="white"/>
                </a:solidFill>
              </a:rPr>
              <a:t>Каждый ребенок на своем листе бумаги фломастером схематично зарисовывает обнаруженный с помощью подзорной трубы предмет или объект и обводит в кружок, а затем называет, кто из персонажей картины живет в кружочке. В этом упражнении действует игровое правило: в кружке должен находиться только один объект. </a:t>
            </a:r>
          </a:p>
        </p:txBody>
      </p:sp>
    </p:spTree>
    <p:extLst>
      <p:ext uri="{BB962C8B-B14F-4D97-AF65-F5344CB8AC3E}">
        <p14:creationId xmlns:p14="http://schemas.microsoft.com/office/powerpoint/2010/main" val="3746481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57592" cy="144016"/>
          </a:xfrm>
        </p:spPr>
        <p:txBody>
          <a:bodyPr>
            <a:normAutofit fontScale="90000"/>
          </a:bodyPr>
          <a:lstStyle/>
          <a:p>
            <a:endParaRPr lang="ru-RU"/>
          </a:p>
        </p:txBody>
      </p:sp>
      <p:sp>
        <p:nvSpPr>
          <p:cNvPr id="3" name="Объект 2"/>
          <p:cNvSpPr>
            <a:spLocks noGrp="1"/>
          </p:cNvSpPr>
          <p:nvPr>
            <p:ph idx="1"/>
          </p:nvPr>
        </p:nvSpPr>
        <p:spPr>
          <a:xfrm>
            <a:off x="467544" y="764704"/>
            <a:ext cx="8219256" cy="5544656"/>
          </a:xfrm>
        </p:spPr>
        <p:txBody>
          <a:bodyPr>
            <a:normAutofit fontScale="92500"/>
          </a:bodyPr>
          <a:lstStyle/>
          <a:p>
            <a:pPr lvl="0">
              <a:buClr>
                <a:prstClr val="white">
                  <a:shade val="95000"/>
                </a:prstClr>
              </a:buClr>
            </a:pPr>
            <a:r>
              <a:rPr lang="ru-RU" sz="2600" dirty="0">
                <a:solidFill>
                  <a:prstClr val="white"/>
                </a:solidFill>
              </a:rPr>
              <a:t>Игра «Подзорная </a:t>
            </a:r>
            <a:r>
              <a:rPr lang="ru-RU" sz="2600" dirty="0" err="1">
                <a:solidFill>
                  <a:prstClr val="white"/>
                </a:solidFill>
              </a:rPr>
              <a:t>труба»упражняет</a:t>
            </a:r>
            <a:r>
              <a:rPr lang="ru-RU" sz="2600" dirty="0">
                <a:solidFill>
                  <a:prstClr val="white"/>
                </a:solidFill>
              </a:rPr>
              <a:t> детей в умении выделять конкретные объекты, изображенные на картине, и давать им соответствующие названия. Так же это упражнение позволяет фокусировать внимание детей в определенной части картины и активизировать в речи пространственные ориентировки: центр картины, вверху, внизу, правый верхний угол, правый нижний угол, справа, слева и т. д. </a:t>
            </a:r>
            <a:endParaRPr lang="ru-RU" sz="2600" dirty="0" smtClean="0">
              <a:solidFill>
                <a:prstClr val="white"/>
              </a:solidFill>
            </a:endParaRPr>
          </a:p>
          <a:p>
            <a:pPr lvl="0">
              <a:buClr>
                <a:prstClr val="white">
                  <a:shade val="95000"/>
                </a:prstClr>
              </a:buClr>
            </a:pPr>
            <a:r>
              <a:rPr lang="ru-RU" dirty="0">
                <a:solidFill>
                  <a:prstClr val="white"/>
                </a:solidFill>
              </a:rPr>
              <a:t>Каждый ребенок по очереди рассматривает картину в «подзорную трубу» и называет только один объект. Например: двухэтажный дом, антенна на крыше, светящееся окно в доме, северное сияние, куропатка, след от саней на снегу и т. д</a:t>
            </a:r>
          </a:p>
          <a:p>
            <a:pPr lvl="0">
              <a:buClr>
                <a:prstClr val="white">
                  <a:shade val="95000"/>
                </a:prstClr>
              </a:buClr>
            </a:pPr>
            <a:endParaRPr lang="ru-RU" sz="2600" dirty="0">
              <a:solidFill>
                <a:prstClr val="white"/>
              </a:solidFill>
            </a:endParaRPr>
          </a:p>
          <a:p>
            <a:endParaRPr lang="ru-RU" dirty="0"/>
          </a:p>
        </p:txBody>
      </p:sp>
    </p:spTree>
    <p:extLst>
      <p:ext uri="{BB962C8B-B14F-4D97-AF65-F5344CB8AC3E}">
        <p14:creationId xmlns:p14="http://schemas.microsoft.com/office/powerpoint/2010/main" val="2108028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130026"/>
          </a:xfrm>
        </p:spPr>
        <p:txBody>
          <a:bodyPr>
            <a:normAutofit fontScale="90000"/>
          </a:bodyPr>
          <a:lstStyle/>
          <a:p>
            <a:endParaRPr lang="ru-RU"/>
          </a:p>
        </p:txBody>
      </p:sp>
      <p:sp>
        <p:nvSpPr>
          <p:cNvPr id="3" name="Объект 2"/>
          <p:cNvSpPr>
            <a:spLocks noGrp="1"/>
          </p:cNvSpPr>
          <p:nvPr>
            <p:ph idx="1"/>
          </p:nvPr>
        </p:nvSpPr>
        <p:spPr>
          <a:xfrm>
            <a:off x="467544" y="692696"/>
            <a:ext cx="8219256" cy="5616664"/>
          </a:xfrm>
        </p:spPr>
        <p:txBody>
          <a:bodyPr/>
          <a:lstStyle/>
          <a:p>
            <a:pPr lvl="0">
              <a:buClr>
                <a:prstClr val="white">
                  <a:shade val="95000"/>
                </a:prstClr>
              </a:buClr>
            </a:pPr>
            <a:r>
              <a:rPr lang="ru-RU" sz="2600" dirty="0">
                <a:solidFill>
                  <a:prstClr val="white"/>
                </a:solidFill>
              </a:rPr>
              <a:t>Игра «Живые картинки»- учить детей ориентироваться в двухмерном и трехмерном пространстве, отвечать развернутыми предложениями на вопросы о местонахождении объекта. Эта игра развивает умение ориентироваться в пространстве. </a:t>
            </a:r>
          </a:p>
          <a:p>
            <a:pPr lvl="0">
              <a:buClr>
                <a:prstClr val="white">
                  <a:shade val="95000"/>
                </a:prstClr>
              </a:buClr>
            </a:pPr>
            <a:r>
              <a:rPr lang="ru-RU" sz="2600" dirty="0">
                <a:solidFill>
                  <a:prstClr val="white"/>
                </a:solidFill>
              </a:rPr>
              <a:t>Каждый ребенок «превращается» в один из объектов на картине, объясняет словами свое местонахождение в двухмерном пространстве относительно других объектов, изображенных на картине, а затем моделирует его в трехмерном пространстве (на ковре) .</a:t>
            </a:r>
          </a:p>
          <a:p>
            <a:endParaRPr lang="ru-RU" dirty="0"/>
          </a:p>
        </p:txBody>
      </p:sp>
    </p:spTree>
    <p:extLst>
      <p:ext uri="{BB962C8B-B14F-4D97-AF65-F5344CB8AC3E}">
        <p14:creationId xmlns:p14="http://schemas.microsoft.com/office/powerpoint/2010/main" val="29324048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157592" cy="72008"/>
          </a:xfrm>
        </p:spPr>
        <p:txBody>
          <a:bodyPr>
            <a:normAutofit fontScale="90000"/>
          </a:bodyPr>
          <a:lstStyle/>
          <a:p>
            <a:endParaRPr lang="ru-RU"/>
          </a:p>
        </p:txBody>
      </p:sp>
      <p:sp>
        <p:nvSpPr>
          <p:cNvPr id="3" name="Объект 2"/>
          <p:cNvSpPr>
            <a:spLocks noGrp="1"/>
          </p:cNvSpPr>
          <p:nvPr>
            <p:ph idx="1"/>
          </p:nvPr>
        </p:nvSpPr>
        <p:spPr>
          <a:xfrm>
            <a:off x="323528" y="620688"/>
            <a:ext cx="8363272" cy="5688672"/>
          </a:xfrm>
        </p:spPr>
        <p:txBody>
          <a:bodyPr>
            <a:normAutofit lnSpcReduction="10000"/>
          </a:bodyPr>
          <a:lstStyle/>
          <a:p>
            <a:r>
              <a:rPr lang="ru-RU" b="1" dirty="0"/>
              <a:t>Игра «Пять </a:t>
            </a:r>
            <a:r>
              <a:rPr lang="ru-RU" b="1" dirty="0" err="1"/>
              <a:t>волшебников»Цель</a:t>
            </a:r>
            <a:r>
              <a:rPr lang="ru-RU" b="1" dirty="0"/>
              <a:t>: активизация словаря по данной теме.</a:t>
            </a:r>
          </a:p>
          <a:p>
            <a:r>
              <a:rPr lang="ru-RU" b="1" dirty="0"/>
              <a:t>Например, лексическая тема: «Овощи» , волшебники -это глаз, нос, рот, рука и ухо. Логопед предлагает детям рассмотреть помидор и задаёт детям вопрос: «Что о нём скажет каждый волшебник?» Например, волшебник глаз скажет, что он красный, волшебник нос скажет, что он вкусно пахнет, волшебник рот скажет какой он на вкус, волшебник рука скажет, что он твёрдый, а бывает и мягкий, волшебник ухо скажет, что он тихий и его неслышно, он не пищит, не свистит, не шумит.</a:t>
            </a:r>
          </a:p>
        </p:txBody>
      </p:sp>
    </p:spTree>
    <p:extLst>
      <p:ext uri="{BB962C8B-B14F-4D97-AF65-F5344CB8AC3E}">
        <p14:creationId xmlns:p14="http://schemas.microsoft.com/office/powerpoint/2010/main" val="14692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519"/>
            <a:ext cx="8157592" cy="180121"/>
          </a:xfrm>
        </p:spPr>
        <p:txBody>
          <a:bodyPr>
            <a:normAutofit fontScale="90000"/>
          </a:bodyPr>
          <a:lstStyle/>
          <a:p>
            <a:endParaRPr lang="ru-RU"/>
          </a:p>
        </p:txBody>
      </p:sp>
      <p:sp>
        <p:nvSpPr>
          <p:cNvPr id="3" name="Объект 2"/>
          <p:cNvSpPr>
            <a:spLocks noGrp="1"/>
          </p:cNvSpPr>
          <p:nvPr>
            <p:ph idx="1"/>
          </p:nvPr>
        </p:nvSpPr>
        <p:spPr>
          <a:xfrm>
            <a:off x="457200" y="473529"/>
            <a:ext cx="8229600" cy="5835831"/>
          </a:xfrm>
        </p:spPr>
        <p:txBody>
          <a:bodyPr>
            <a:normAutofit lnSpcReduction="10000"/>
          </a:bodyPr>
          <a:lstStyle/>
          <a:p>
            <a:r>
              <a:rPr lang="ru-RU" b="1" dirty="0"/>
              <a:t>Игра «Угадай картинку»</a:t>
            </a:r>
            <a:endParaRPr lang="ru-RU" dirty="0"/>
          </a:p>
          <a:p>
            <a:r>
              <a:rPr lang="ru-RU" dirty="0"/>
              <a:t>Цель: учить выделять центр, сторону, угол доски; учить ориентироваться на вертикальной поверхности; активизировать словарь: центр, выше, ниже, правее, левее; учить классифицировать объекты</a:t>
            </a:r>
            <a:r>
              <a:rPr lang="ru-RU" dirty="0" smtClean="0"/>
              <a:t>. Логопед </a:t>
            </a:r>
            <a:r>
              <a:rPr lang="ru-RU" dirty="0"/>
              <a:t>прикрепляет на доске картинки с изображением объектов (количество подбирается согласно возраста) и загадывает одну из них. Детям предлагается отгадать загаданную картинку с помощью вопросов, на которые он будет отвечать только «да» и « нет». Перечислять предметы нельзя. Вопросы принимаются только те, которые сужают поле поиска.</a:t>
            </a:r>
          </a:p>
        </p:txBody>
      </p:sp>
    </p:spTree>
    <p:extLst>
      <p:ext uri="{BB962C8B-B14F-4D97-AF65-F5344CB8AC3E}">
        <p14:creationId xmlns:p14="http://schemas.microsoft.com/office/powerpoint/2010/main" val="359340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57592" cy="72008"/>
          </a:xfrm>
        </p:spPr>
        <p:txBody>
          <a:bodyPr>
            <a:normAutofit fontScale="90000"/>
          </a:bodyPr>
          <a:lstStyle/>
          <a:p>
            <a:endParaRPr lang="ru-RU" dirty="0"/>
          </a:p>
        </p:txBody>
      </p:sp>
      <p:sp>
        <p:nvSpPr>
          <p:cNvPr id="3" name="Объект 2"/>
          <p:cNvSpPr>
            <a:spLocks noGrp="1"/>
          </p:cNvSpPr>
          <p:nvPr>
            <p:ph idx="1"/>
          </p:nvPr>
        </p:nvSpPr>
        <p:spPr>
          <a:xfrm>
            <a:off x="429768" y="332656"/>
            <a:ext cx="8175388" cy="4617894"/>
          </a:xfrm>
        </p:spPr>
        <p:txBody>
          <a:bodyPr>
            <a:normAutofit/>
          </a:bodyPr>
          <a:lstStyle/>
          <a:p>
            <a:pPr marL="0" lvl="0" indent="0">
              <a:buNone/>
            </a:pPr>
            <a:r>
              <a:rPr lang="ru-RU" sz="2000" b="1" dirty="0" smtClean="0">
                <a:solidFill>
                  <a:prstClr val="black">
                    <a:lumMod val="75000"/>
                    <a:lumOff val="25000"/>
                  </a:prstClr>
                </a:solidFill>
              </a:rPr>
              <a:t>Основы коррекционного обучения разработаны в психологических исследованиях ряда авторов</a:t>
            </a:r>
            <a:r>
              <a:rPr lang="en-US" sz="2000" b="1" dirty="0" smtClean="0">
                <a:solidFill>
                  <a:prstClr val="black">
                    <a:lumMod val="75000"/>
                    <a:lumOff val="25000"/>
                  </a:prstClr>
                </a:solidFill>
              </a:rPr>
              <a:t>/</a:t>
            </a:r>
            <a:r>
              <a:rPr lang="ru-RU" sz="2000" b="1" dirty="0" err="1" smtClean="0">
                <a:solidFill>
                  <a:prstClr val="black">
                    <a:lumMod val="75000"/>
                    <a:lumOff val="25000"/>
                  </a:prstClr>
                </a:solidFill>
              </a:rPr>
              <a:t>Р.Е.Левина</a:t>
            </a:r>
            <a:r>
              <a:rPr lang="ru-RU" sz="2000" b="1" dirty="0" smtClean="0">
                <a:solidFill>
                  <a:prstClr val="black">
                    <a:lumMod val="75000"/>
                    <a:lumOff val="25000"/>
                  </a:prstClr>
                </a:solidFill>
              </a:rPr>
              <a:t>, </a:t>
            </a:r>
            <a:r>
              <a:rPr lang="ru-RU" sz="2000" b="1" dirty="0" err="1" smtClean="0">
                <a:solidFill>
                  <a:prstClr val="black">
                    <a:lumMod val="75000"/>
                    <a:lumOff val="25000"/>
                  </a:prstClr>
                </a:solidFill>
              </a:rPr>
              <a:t>Б.М.Гриншпут</a:t>
            </a:r>
            <a:r>
              <a:rPr lang="ru-RU" sz="2000" b="1" dirty="0" smtClean="0">
                <a:solidFill>
                  <a:prstClr val="black">
                    <a:lumMod val="75000"/>
                    <a:lumOff val="25000"/>
                  </a:prstClr>
                </a:solidFill>
              </a:rPr>
              <a:t>, </a:t>
            </a:r>
            <a:r>
              <a:rPr lang="ru-RU" sz="2000" b="1" dirty="0" err="1" smtClean="0">
                <a:solidFill>
                  <a:prstClr val="black">
                    <a:lumMod val="75000"/>
                    <a:lumOff val="25000"/>
                  </a:prstClr>
                </a:solidFill>
              </a:rPr>
              <a:t>Л.Ф.Спирова</a:t>
            </a:r>
            <a:r>
              <a:rPr lang="ru-RU" sz="2000" b="1" dirty="0" smtClean="0">
                <a:solidFill>
                  <a:prstClr val="black">
                    <a:lumMod val="75000"/>
                    <a:lumOff val="25000"/>
                  </a:prstClr>
                </a:solidFill>
              </a:rPr>
              <a:t> и др.</a:t>
            </a:r>
            <a:r>
              <a:rPr lang="en-US" sz="2000" b="1" dirty="0" smtClean="0">
                <a:solidFill>
                  <a:prstClr val="black">
                    <a:lumMod val="75000"/>
                    <a:lumOff val="25000"/>
                  </a:prstClr>
                </a:solidFill>
              </a:rPr>
              <a:t>/</a:t>
            </a:r>
            <a:endParaRPr lang="ru-RU" sz="2000" b="1" dirty="0" smtClean="0">
              <a:solidFill>
                <a:prstClr val="black">
                  <a:lumMod val="75000"/>
                  <a:lumOff val="25000"/>
                </a:prstClr>
              </a:solidFill>
            </a:endParaRPr>
          </a:p>
          <a:p>
            <a:pPr marL="0" lvl="0" indent="0">
              <a:buNone/>
            </a:pPr>
            <a:r>
              <a:rPr lang="en-US" sz="2000" b="1" dirty="0" smtClean="0">
                <a:solidFill>
                  <a:prstClr val="black">
                    <a:lumMod val="75000"/>
                    <a:lumOff val="25000"/>
                  </a:prstClr>
                </a:solidFill>
              </a:rPr>
              <a:t> </a:t>
            </a:r>
            <a:r>
              <a:rPr lang="ru-RU" sz="2000" b="1" dirty="0" smtClean="0">
                <a:solidFill>
                  <a:prstClr val="black">
                    <a:lumMod val="75000"/>
                    <a:lumOff val="25000"/>
                  </a:prstClr>
                </a:solidFill>
              </a:rPr>
              <a:t>По мнению этих авторов формирование речи основывается на следующих положениях:</a:t>
            </a:r>
          </a:p>
          <a:p>
            <a:pPr lvl="0"/>
            <a:endParaRPr lang="ru-RU" sz="2400" dirty="0">
              <a:solidFill>
                <a:prstClr val="black">
                  <a:lumMod val="75000"/>
                  <a:lumOff val="25000"/>
                </a:prstClr>
              </a:solidFill>
            </a:endParaRPr>
          </a:p>
        </p:txBody>
      </p:sp>
      <p:sp>
        <p:nvSpPr>
          <p:cNvPr id="7" name="Пятиугольник 6"/>
          <p:cNvSpPr/>
          <p:nvPr/>
        </p:nvSpPr>
        <p:spPr>
          <a:xfrm>
            <a:off x="429768" y="2057401"/>
            <a:ext cx="8126403" cy="56692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0070C0"/>
                </a:solidFill>
              </a:rPr>
              <a:t>- Распознавание на ранних стадиях  признаков ОНР и его влияние  на раннее психическое развитие;</a:t>
            </a:r>
            <a:endParaRPr lang="ru-RU" sz="1600" dirty="0">
              <a:solidFill>
                <a:srgbClr val="0070C0"/>
              </a:solidFill>
            </a:endParaRPr>
          </a:p>
        </p:txBody>
      </p:sp>
      <p:sp>
        <p:nvSpPr>
          <p:cNvPr id="8" name="Пятиугольник 7"/>
          <p:cNvSpPr/>
          <p:nvPr/>
        </p:nvSpPr>
        <p:spPr>
          <a:xfrm>
            <a:off x="438912" y="2697480"/>
            <a:ext cx="8182573" cy="7498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-Своевременное предупреждение потенциально возможных отклонений на основе анализа структуры речевой недостаточности, соотношения дефектных  и сохранных звеньев речевой деятельности;  </a:t>
            </a:r>
            <a:endParaRPr lang="ru-RU" sz="1600" dirty="0">
              <a:solidFill>
                <a:schemeClr val="tx1"/>
              </a:solidFill>
            </a:endParaRPr>
          </a:p>
        </p:txBody>
      </p:sp>
      <p:sp>
        <p:nvSpPr>
          <p:cNvPr id="9" name="Пятиугольник 8"/>
          <p:cNvSpPr/>
          <p:nvPr/>
        </p:nvSpPr>
        <p:spPr>
          <a:xfrm>
            <a:off x="457200" y="3520441"/>
            <a:ext cx="8140773" cy="44348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-Учет закономерностей развития  детской речи в норме;   </a:t>
            </a:r>
            <a:endParaRPr lang="ru-RU" dirty="0">
              <a:solidFill>
                <a:srgbClr val="0070C0"/>
              </a:solidFill>
            </a:endParaRPr>
          </a:p>
        </p:txBody>
      </p:sp>
      <p:sp>
        <p:nvSpPr>
          <p:cNvPr id="10" name="Пятиугольник 9"/>
          <p:cNvSpPr/>
          <p:nvPr/>
        </p:nvSpPr>
        <p:spPr>
          <a:xfrm>
            <a:off x="430421" y="4087368"/>
            <a:ext cx="8125750" cy="58782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-Взаимосвязанное формирование фонетико-фонематических и лексико-грамматических компонентов языка;</a:t>
            </a:r>
            <a:endParaRPr lang="ru-RU" dirty="0"/>
          </a:p>
        </p:txBody>
      </p:sp>
      <p:sp>
        <p:nvSpPr>
          <p:cNvPr id="11" name="Пятиугольник 10"/>
          <p:cNvSpPr/>
          <p:nvPr/>
        </p:nvSpPr>
        <p:spPr>
          <a:xfrm>
            <a:off x="448708" y="4782312"/>
            <a:ext cx="8073500" cy="576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-Дифференцированный подход в логопедической работе с детьми , имеющими ОНР различного происхождения;</a:t>
            </a:r>
            <a:endParaRPr lang="ru-RU" dirty="0">
              <a:solidFill>
                <a:srgbClr val="0070C0"/>
              </a:solidFill>
            </a:endParaRPr>
          </a:p>
        </p:txBody>
      </p:sp>
      <p:sp>
        <p:nvSpPr>
          <p:cNvPr id="12" name="Пятиугольник 11"/>
          <p:cNvSpPr/>
          <p:nvPr/>
        </p:nvSpPr>
        <p:spPr>
          <a:xfrm>
            <a:off x="438912" y="5502730"/>
            <a:ext cx="8149917" cy="53884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-Единство формирования речевых процессов , мышления и познавательной активности;</a:t>
            </a:r>
            <a:endParaRPr lang="ru-RU" dirty="0"/>
          </a:p>
        </p:txBody>
      </p:sp>
      <p:sp>
        <p:nvSpPr>
          <p:cNvPr id="13" name="Пятиугольник 12"/>
          <p:cNvSpPr/>
          <p:nvPr/>
        </p:nvSpPr>
        <p:spPr>
          <a:xfrm>
            <a:off x="438912" y="6139543"/>
            <a:ext cx="8117259" cy="59368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 Одновременное коррекционно-воспитательное воздействие на сенсорную, интеллектуальную и аффективно-волевую сферу.</a:t>
            </a:r>
            <a:endParaRPr lang="ru-RU" dirty="0">
              <a:solidFill>
                <a:srgbClr val="0070C0"/>
              </a:solidFill>
            </a:endParaRPr>
          </a:p>
        </p:txBody>
      </p:sp>
    </p:spTree>
    <p:extLst>
      <p:ext uri="{BB962C8B-B14F-4D97-AF65-F5344CB8AC3E}">
        <p14:creationId xmlns:p14="http://schemas.microsoft.com/office/powerpoint/2010/main" val="4133490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157592" cy="216024"/>
          </a:xfrm>
        </p:spPr>
        <p:txBody>
          <a:bodyPr>
            <a:normAutofit fontScale="90000"/>
          </a:bodyPr>
          <a:lstStyle/>
          <a:p>
            <a:endParaRPr lang="ru-RU"/>
          </a:p>
        </p:txBody>
      </p:sp>
      <p:sp>
        <p:nvSpPr>
          <p:cNvPr id="3" name="Объект 2"/>
          <p:cNvSpPr>
            <a:spLocks noGrp="1"/>
          </p:cNvSpPr>
          <p:nvPr>
            <p:ph idx="1"/>
          </p:nvPr>
        </p:nvSpPr>
        <p:spPr>
          <a:xfrm>
            <a:off x="323528" y="692696"/>
            <a:ext cx="8363272" cy="5616664"/>
          </a:xfrm>
        </p:spPr>
        <p:txBody>
          <a:bodyPr/>
          <a:lstStyle/>
          <a:p>
            <a:r>
              <a:rPr lang="ru-RU" b="1" dirty="0"/>
              <a:t>Игра « Пинг-понг»</a:t>
            </a:r>
            <a:endParaRPr lang="ru-RU" dirty="0"/>
          </a:p>
          <a:p>
            <a:r>
              <a:rPr lang="ru-RU" dirty="0"/>
              <a:t>Цель: упражнять в подборе слов-антонимов.</a:t>
            </a:r>
          </a:p>
          <a:p>
            <a:r>
              <a:rPr lang="ru-RU" dirty="0"/>
              <a:t>Логопед называет слово-определение, а ребенок говорит противоположное по значению (холодный – горячий, чистый – грязный). </a:t>
            </a:r>
          </a:p>
          <a:p>
            <a:r>
              <a:rPr lang="ru-RU" dirty="0"/>
              <a:t>Игра «Перевертыш»</a:t>
            </a:r>
          </a:p>
          <a:p>
            <a:r>
              <a:rPr lang="ru-RU" dirty="0"/>
              <a:t>Цель: учить объяснять любое событие с точки зрения хорошо-плохо.</a:t>
            </a:r>
          </a:p>
          <a:p>
            <a:r>
              <a:rPr lang="ru-RU" dirty="0"/>
              <a:t>Логопед называет какое-либо событие и спрашивает ребенка, почему это хорошо и почему бывает плохо</a:t>
            </a:r>
          </a:p>
          <a:p>
            <a:endParaRPr lang="ru-RU" dirty="0"/>
          </a:p>
        </p:txBody>
      </p:sp>
    </p:spTree>
    <p:extLst>
      <p:ext uri="{BB962C8B-B14F-4D97-AF65-F5344CB8AC3E}">
        <p14:creationId xmlns:p14="http://schemas.microsoft.com/office/powerpoint/2010/main" val="3718703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08912" cy="346050"/>
          </a:xfrm>
        </p:spPr>
        <p:txBody>
          <a:bodyPr>
            <a:normAutofit fontScale="90000"/>
          </a:bodyPr>
          <a:lstStyle/>
          <a:p>
            <a:r>
              <a:rPr lang="ru-RU" dirty="0" smtClean="0"/>
              <a:t>Фрагмент занятия (помощь сказочному персонажу).</a:t>
            </a:r>
            <a:endParaRPr lang="ru-RU" dirty="0"/>
          </a:p>
        </p:txBody>
      </p:sp>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211554"/>
            <a:ext cx="7538871" cy="5654153"/>
          </a:xfrm>
        </p:spPr>
      </p:pic>
    </p:spTree>
    <p:extLst>
      <p:ext uri="{BB962C8B-B14F-4D97-AF65-F5344CB8AC3E}">
        <p14:creationId xmlns:p14="http://schemas.microsoft.com/office/powerpoint/2010/main" val="1870902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8075240" cy="130026"/>
          </a:xfrm>
        </p:spPr>
        <p:txBody>
          <a:bodyPr>
            <a:normAutofit fontScale="90000"/>
          </a:bodyPr>
          <a:lstStyle/>
          <a:p>
            <a:endParaRPr lang="ru-RU"/>
          </a:p>
        </p:txBody>
      </p:sp>
      <p:sp>
        <p:nvSpPr>
          <p:cNvPr id="3" name="Объект 2"/>
          <p:cNvSpPr>
            <a:spLocks noGrp="1"/>
          </p:cNvSpPr>
          <p:nvPr>
            <p:ph idx="1"/>
          </p:nvPr>
        </p:nvSpPr>
        <p:spPr>
          <a:xfrm>
            <a:off x="395536" y="548680"/>
            <a:ext cx="8291264" cy="5760680"/>
          </a:xfrm>
        </p:spPr>
        <p:txBody>
          <a:bodyPr>
            <a:normAutofit fontScale="85000" lnSpcReduction="20000"/>
          </a:bodyPr>
          <a:lstStyle/>
          <a:p>
            <a:r>
              <a:rPr lang="ru-RU" b="1" dirty="0"/>
              <a:t>Круги </a:t>
            </a:r>
            <a:r>
              <a:rPr lang="ru-RU" b="1" dirty="0" err="1"/>
              <a:t>Луллия</a:t>
            </a:r>
            <a:r>
              <a:rPr lang="ru-RU" b="1" dirty="0"/>
              <a:t> </a:t>
            </a:r>
            <a:endParaRPr lang="ru-RU" dirty="0"/>
          </a:p>
          <a:p>
            <a:r>
              <a:rPr lang="ru-RU" b="1" dirty="0"/>
              <a:t>Используется четыре типа заданий:</a:t>
            </a:r>
            <a:endParaRPr lang="ru-RU" dirty="0"/>
          </a:p>
          <a:p>
            <a:r>
              <a:rPr lang="ru-RU" b="1" dirty="0"/>
              <a:t>1 тип: найди реальное сочетание.</a:t>
            </a:r>
            <a:r>
              <a:rPr lang="ru-RU" dirty="0"/>
              <a:t> При объединении картинок под стрелкой формируется реальная картина мира. Составляются предложения, объединяющие в себе эти объекты. Делаются выводы. </a:t>
            </a:r>
          </a:p>
          <a:p>
            <a:r>
              <a:rPr lang="ru-RU" b="1" dirty="0"/>
              <a:t>2 тип: объясни необычное сочетание. </a:t>
            </a:r>
            <a:r>
              <a:rPr lang="ru-RU" dirty="0"/>
              <a:t>При раскручивании кругов рассматривается случайное соединение объектов и как можно более достоверно объясняется необычность их взаимодействия.</a:t>
            </a:r>
            <a:r>
              <a:rPr lang="ru-RU" b="1" dirty="0"/>
              <a:t> </a:t>
            </a:r>
            <a:endParaRPr lang="ru-RU" dirty="0"/>
          </a:p>
          <a:p>
            <a:r>
              <a:rPr lang="ru-RU" b="1" dirty="0"/>
              <a:t>3 тип: придумай фантастическую историю или сказку. </a:t>
            </a:r>
            <a:r>
              <a:rPr lang="ru-RU" dirty="0"/>
              <a:t>При раскручивании кругов рассматривается случайное совпадение объектов, которое служит основой для фантазирования.</a:t>
            </a:r>
          </a:p>
          <a:p>
            <a:r>
              <a:rPr lang="ru-RU" b="1" dirty="0"/>
              <a:t>4 тип: реши проблему. </a:t>
            </a:r>
            <a:r>
              <a:rPr lang="ru-RU" dirty="0"/>
              <a:t>В фантастических сказках с героями происходят разные истории, необходимо формулировать проблемы, предлагается выдвигать идеи по их решению</a:t>
            </a:r>
          </a:p>
        </p:txBody>
      </p:sp>
    </p:spTree>
    <p:extLst>
      <p:ext uri="{BB962C8B-B14F-4D97-AF65-F5344CB8AC3E}">
        <p14:creationId xmlns:p14="http://schemas.microsoft.com/office/powerpoint/2010/main" val="27888970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Фрагмент занятия «необыкновенное животное»</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2983" y="1600200"/>
            <a:ext cx="6278033" cy="4708525"/>
          </a:xfrm>
        </p:spPr>
      </p:pic>
    </p:spTree>
    <p:extLst>
      <p:ext uri="{BB962C8B-B14F-4D97-AF65-F5344CB8AC3E}">
        <p14:creationId xmlns:p14="http://schemas.microsoft.com/office/powerpoint/2010/main" val="4266580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30026"/>
          </a:xfrm>
        </p:spPr>
        <p:txBody>
          <a:bodyPr>
            <a:normAutofit fontScale="90000"/>
          </a:bodyPr>
          <a:lstStyle/>
          <a:p>
            <a:endParaRPr lang="ru-RU" dirty="0"/>
          </a:p>
        </p:txBody>
      </p:sp>
      <p:sp>
        <p:nvSpPr>
          <p:cNvPr id="3" name="Объект 2"/>
          <p:cNvSpPr>
            <a:spLocks noGrp="1"/>
          </p:cNvSpPr>
          <p:nvPr>
            <p:ph idx="1"/>
          </p:nvPr>
        </p:nvSpPr>
        <p:spPr>
          <a:xfrm>
            <a:off x="342900" y="636814"/>
            <a:ext cx="8343900" cy="5672546"/>
          </a:xfrm>
        </p:spPr>
        <p:txBody>
          <a:bodyPr>
            <a:normAutofit fontScale="85000" lnSpcReduction="10000"/>
          </a:bodyPr>
          <a:lstStyle/>
          <a:p>
            <a:r>
              <a:rPr lang="ru-RU" b="1" dirty="0"/>
              <a:t> Игра «По кругу»</a:t>
            </a:r>
            <a:endParaRPr lang="ru-RU" dirty="0"/>
          </a:p>
          <a:p>
            <a:r>
              <a:rPr lang="ru-RU" dirty="0"/>
              <a:t>Цель: автоматизация определенного звука</a:t>
            </a:r>
          </a:p>
          <a:p>
            <a:r>
              <a:rPr lang="ru-RU" dirty="0"/>
              <a:t>Оборудование: картинки с отрабатываемым звуком</a:t>
            </a:r>
          </a:p>
          <a:p>
            <a:r>
              <a:rPr lang="ru-RU" dirty="0"/>
              <a:t>Ход игры: </a:t>
            </a:r>
          </a:p>
          <a:p>
            <a:r>
              <a:rPr lang="ru-RU" dirty="0"/>
              <a:t>Дети сидят вокруг стола. В руках логопеда стопка перевернутых карточек. Первый игрок вынимает из этой стопки любую карточку, например «шубу», и придумывает какое-нибудь словосочетание, предположим: «Шуба пушистая». Картинка передвигается к следующему игроку. «Шуба теплая», «Шуба новая», и пр., – поочередно говорят участники игры, передвигая картинку по кругу. Игрок, назвавший последнее словосочетание, оставляет картинку «шуба» у себя и получает право вынуть из стопки следующую картинку. Победителем становиться обладатель наибольшего количества картинок.</a:t>
            </a:r>
          </a:p>
          <a:p>
            <a:endParaRPr lang="ru-RU" dirty="0"/>
          </a:p>
        </p:txBody>
      </p:sp>
    </p:spTree>
    <p:extLst>
      <p:ext uri="{BB962C8B-B14F-4D97-AF65-F5344CB8AC3E}">
        <p14:creationId xmlns:p14="http://schemas.microsoft.com/office/powerpoint/2010/main" val="2741282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8013576" cy="144016"/>
          </a:xfrm>
        </p:spPr>
        <p:txBody>
          <a:bodyPr>
            <a:normAutofit fontScale="90000"/>
          </a:bodyPr>
          <a:lstStyle/>
          <a:p>
            <a:endParaRPr lang="ru-RU"/>
          </a:p>
        </p:txBody>
      </p:sp>
      <p:sp>
        <p:nvSpPr>
          <p:cNvPr id="3" name="Объект 2"/>
          <p:cNvSpPr>
            <a:spLocks noGrp="1"/>
          </p:cNvSpPr>
          <p:nvPr>
            <p:ph idx="1"/>
          </p:nvPr>
        </p:nvSpPr>
        <p:spPr>
          <a:xfrm>
            <a:off x="323528" y="548680"/>
            <a:ext cx="8229600" cy="5573256"/>
          </a:xfrm>
        </p:spPr>
        <p:txBody>
          <a:bodyPr>
            <a:normAutofit fontScale="70000" lnSpcReduction="20000"/>
          </a:bodyPr>
          <a:lstStyle/>
          <a:p>
            <a:r>
              <a:rPr lang="ru-RU" b="1" dirty="0"/>
              <a:t>Игра «Необычные загадки»</a:t>
            </a:r>
            <a:endParaRPr lang="ru-RU" dirty="0"/>
          </a:p>
          <a:p>
            <a:r>
              <a:rPr lang="ru-RU" dirty="0" err="1"/>
              <a:t>Забивалка</a:t>
            </a:r>
            <a:r>
              <a:rPr lang="ru-RU" dirty="0"/>
              <a:t>, </a:t>
            </a:r>
            <a:r>
              <a:rPr lang="ru-RU" dirty="0" err="1"/>
              <a:t>ударялка</a:t>
            </a:r>
            <a:r>
              <a:rPr lang="ru-RU" dirty="0"/>
              <a:t>, </a:t>
            </a:r>
            <a:r>
              <a:rPr lang="ru-RU" dirty="0" err="1"/>
              <a:t>стучалка</a:t>
            </a:r>
            <a:r>
              <a:rPr lang="ru-RU" dirty="0"/>
              <a:t> – молоток. И т.д.</a:t>
            </a:r>
          </a:p>
          <a:p>
            <a:r>
              <a:rPr lang="ru-RU" dirty="0"/>
              <a:t>Разгадав Цель: автоматизация определенного звука</a:t>
            </a:r>
          </a:p>
          <a:p>
            <a:r>
              <a:rPr lang="ru-RU" dirty="0"/>
              <a:t>Оборудование: картинки с отрабатываемым звуком, картинка паровоза.</a:t>
            </a:r>
          </a:p>
          <a:p>
            <a:r>
              <a:rPr lang="ru-RU" dirty="0"/>
              <a:t>Ход игры:</a:t>
            </a:r>
          </a:p>
          <a:p>
            <a:r>
              <a:rPr lang="ru-RU" dirty="0"/>
              <a:t>На столе разложены картинки с отгадками. Не произнося настоящих названий картинок, логопед дает им шуточные имена-дразнилки.</a:t>
            </a:r>
          </a:p>
          <a:p>
            <a:r>
              <a:rPr lang="ru-RU" dirty="0" err="1"/>
              <a:t>Смотрелки</a:t>
            </a:r>
            <a:r>
              <a:rPr lang="ru-RU" dirty="0"/>
              <a:t>, </a:t>
            </a:r>
            <a:r>
              <a:rPr lang="ru-RU" dirty="0" err="1"/>
              <a:t>плакалки</a:t>
            </a:r>
            <a:r>
              <a:rPr lang="ru-RU" dirty="0"/>
              <a:t>, моргалки, </a:t>
            </a:r>
            <a:r>
              <a:rPr lang="ru-RU" dirty="0" err="1"/>
              <a:t>подмигивалки</a:t>
            </a:r>
            <a:r>
              <a:rPr lang="ru-RU" dirty="0"/>
              <a:t> –… глаза.</a:t>
            </a:r>
          </a:p>
          <a:p>
            <a:r>
              <a:rPr lang="ru-RU" dirty="0"/>
              <a:t>Каталка, </a:t>
            </a:r>
            <a:r>
              <a:rPr lang="ru-RU" dirty="0" err="1"/>
              <a:t>возилка</a:t>
            </a:r>
            <a:r>
              <a:rPr lang="ru-RU" dirty="0"/>
              <a:t>, скакалка, </a:t>
            </a:r>
            <a:r>
              <a:rPr lang="ru-RU" dirty="0" err="1"/>
              <a:t>ржалка</a:t>
            </a:r>
            <a:r>
              <a:rPr lang="ru-RU" dirty="0"/>
              <a:t>, </a:t>
            </a:r>
            <a:r>
              <a:rPr lang="ru-RU" dirty="0" err="1"/>
              <a:t>цоколка</a:t>
            </a:r>
            <a:r>
              <a:rPr lang="ru-RU" dirty="0"/>
              <a:t> – … лошадка.</a:t>
            </a:r>
          </a:p>
          <a:p>
            <a:r>
              <a:rPr lang="ru-RU" dirty="0"/>
              <a:t>загадку, игроки стараются как можно скорее поставить свои указательные пальчики на соответствующую картинку и четко назвать ее. Тот, кому удается сделать это раньше остальных, получает призовую фишку.</a:t>
            </a:r>
          </a:p>
          <a:p>
            <a:r>
              <a:rPr lang="ru-RU" dirty="0"/>
              <a:t>Игрок, набравший наибольшее количество фишек, начинает следующий тур, в котором дети самостоятельно составляют аналогичные </a:t>
            </a:r>
            <a:r>
              <a:rPr lang="ru-RU" dirty="0" err="1"/>
              <a:t>загадки.В</a:t>
            </a:r>
            <a:r>
              <a:rPr lang="ru-RU" dirty="0"/>
              <a:t> этом туре фишки не выдаются за правильные ответы, но первый разгадавший загадку игрок получает право придумать следующую загадку</a:t>
            </a:r>
          </a:p>
        </p:txBody>
      </p:sp>
    </p:spTree>
    <p:extLst>
      <p:ext uri="{BB962C8B-B14F-4D97-AF65-F5344CB8AC3E}">
        <p14:creationId xmlns:p14="http://schemas.microsoft.com/office/powerpoint/2010/main" val="89363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373616" cy="360040"/>
          </a:xfrm>
        </p:spPr>
        <p:txBody>
          <a:bodyPr>
            <a:normAutofit fontScale="90000"/>
          </a:bodyPr>
          <a:lstStyle/>
          <a:p>
            <a:endParaRPr lang="ru-RU"/>
          </a:p>
        </p:txBody>
      </p:sp>
      <p:sp>
        <p:nvSpPr>
          <p:cNvPr id="3" name="Объект 2"/>
          <p:cNvSpPr>
            <a:spLocks noGrp="1"/>
          </p:cNvSpPr>
          <p:nvPr>
            <p:ph idx="1"/>
          </p:nvPr>
        </p:nvSpPr>
        <p:spPr>
          <a:xfrm>
            <a:off x="195943" y="832757"/>
            <a:ext cx="8490857" cy="5476603"/>
          </a:xfrm>
        </p:spPr>
        <p:txBody>
          <a:bodyPr>
            <a:normAutofit fontScale="77500" lnSpcReduction="20000"/>
          </a:bodyPr>
          <a:lstStyle/>
          <a:p>
            <a:r>
              <a:rPr lang="ru-RU" b="1" dirty="0"/>
              <a:t>Игра «Паровоз»</a:t>
            </a:r>
            <a:endParaRPr lang="ru-RU" dirty="0"/>
          </a:p>
          <a:p>
            <a:r>
              <a:rPr lang="ru-RU" dirty="0"/>
              <a:t>Цель: автоматизация определенного звука</a:t>
            </a:r>
          </a:p>
          <a:p>
            <a:r>
              <a:rPr lang="ru-RU" dirty="0"/>
              <a:t>Оборудование: картинки с отрабатываемым звуком, картинка паровоза.</a:t>
            </a:r>
          </a:p>
          <a:p>
            <a:r>
              <a:rPr lang="ru-RU" dirty="0"/>
              <a:t>Ход игры:</a:t>
            </a:r>
          </a:p>
          <a:p>
            <a:r>
              <a:rPr lang="ru-RU" dirty="0"/>
              <a:t>Логопед раздает картинки поровну между участниками игры. В центр стола выкладывается большая картинка паровоза. Первый участник кладет  рядом с паровозом свою картинку и говорит: «В паровозе едет лошадь, потому что…». Далее ему необходимо придумать причину, по которой «лошадь» поехала на паровозе. Второй ребенок берет свою картинку и прикладывает к «лошади» и говорит: «Лампа едет с «лошадью» на паровозе, потому что…». Допустим, что лошади стало темно, и она взяла лампочку, чтобы включить свет. Следующий ребенок берет свою картинку,  прикладывает ее к последней («лампа»), и объясняет,  почему она едет в паровозе с ней, и т.д. Если ребенок не называет причину, по которой две картинки собрались в паровозе, то он пропускает ход. Победителем становиться тот, кто первым избавился от всех своих картинок.</a:t>
            </a:r>
          </a:p>
          <a:p>
            <a:endParaRPr lang="ru-RU" dirty="0"/>
          </a:p>
        </p:txBody>
      </p:sp>
    </p:spTree>
    <p:extLst>
      <p:ext uri="{BB962C8B-B14F-4D97-AF65-F5344CB8AC3E}">
        <p14:creationId xmlns:p14="http://schemas.microsoft.com/office/powerpoint/2010/main" val="33203496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60648"/>
            <a:ext cx="9073008" cy="6597352"/>
          </a:xfrm>
        </p:spPr>
      </p:pic>
      <p:sp>
        <p:nvSpPr>
          <p:cNvPr id="6" name="Прямоугольник 5"/>
          <p:cNvSpPr/>
          <p:nvPr/>
        </p:nvSpPr>
        <p:spPr>
          <a:xfrm>
            <a:off x="0" y="-171400"/>
            <a:ext cx="9143999" cy="3046988"/>
          </a:xfrm>
          <a:prstGeom prst="rect">
            <a:avLst/>
          </a:prstGeom>
        </p:spPr>
        <p:txBody>
          <a:bodyPr wrap="square">
            <a:spAutoFit/>
          </a:bodyPr>
          <a:lstStyle/>
          <a:p>
            <a:pPr marL="548640" lvl="0" indent="-411480">
              <a:spcBef>
                <a:spcPct val="20000"/>
              </a:spcBef>
              <a:buClr>
                <a:prstClr val="white">
                  <a:shade val="95000"/>
                </a:prstClr>
              </a:buClr>
              <a:buSzPct val="65000"/>
              <a:buFont typeface="Wingdings 2"/>
              <a:buChar char=""/>
            </a:pPr>
            <a:r>
              <a:rPr lang="ru-RU" sz="2400" dirty="0"/>
              <a:t>В результате занятий с применением одной из наиболее эффективных образовательных технологий ТРИЗ-РТВ с целью преодоления речевых нарушений у дошкольников с ОНР, у детей снимается чувство скованности, преодолевается застенчивость, развивается воображение, речевая и общая инициатива, повышается уровень познавательных способностей, что помогает детям освободиться от инерции мышления.</a:t>
            </a:r>
          </a:p>
        </p:txBody>
      </p:sp>
    </p:spTree>
    <p:extLst>
      <p:ext uri="{BB962C8B-B14F-4D97-AF65-F5344CB8AC3E}">
        <p14:creationId xmlns:p14="http://schemas.microsoft.com/office/powerpoint/2010/main" val="1856873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157592" cy="72008"/>
          </a:xfrm>
        </p:spPr>
        <p:txBody>
          <a:bodyPr>
            <a:normAutofit fontScale="90000"/>
          </a:bodyPr>
          <a:lstStyle/>
          <a:p>
            <a:endParaRPr lang="ru-RU"/>
          </a:p>
        </p:txBody>
      </p:sp>
      <p:sp>
        <p:nvSpPr>
          <p:cNvPr id="3" name="Объект 2"/>
          <p:cNvSpPr>
            <a:spLocks noGrp="1"/>
          </p:cNvSpPr>
          <p:nvPr>
            <p:ph idx="1"/>
          </p:nvPr>
        </p:nvSpPr>
        <p:spPr>
          <a:xfrm>
            <a:off x="395536" y="404664"/>
            <a:ext cx="8291264" cy="6264696"/>
          </a:xfrm>
        </p:spPr>
        <p:txBody>
          <a:bodyPr>
            <a:normAutofit/>
          </a:bodyPr>
          <a:lstStyle/>
          <a:p>
            <a:pPr marL="137160" lvl="0" indent="0">
              <a:buClr>
                <a:prstClr val="white">
                  <a:shade val="95000"/>
                </a:prstClr>
              </a:buClr>
              <a:buNone/>
            </a:pPr>
            <a:endParaRPr lang="ru-RU" sz="2600" dirty="0" smtClean="0">
              <a:solidFill>
                <a:prstClr val="white"/>
              </a:solidFill>
            </a:endParaRPr>
          </a:p>
          <a:p>
            <a:pPr marL="137160" lvl="0" indent="0">
              <a:buClr>
                <a:prstClr val="white">
                  <a:shade val="95000"/>
                </a:prstClr>
              </a:buClr>
              <a:buNone/>
            </a:pPr>
            <a:r>
              <a:rPr lang="ru-RU" sz="2600" dirty="0" smtClean="0">
                <a:solidFill>
                  <a:prstClr val="white"/>
                </a:solidFill>
              </a:rPr>
              <a:t>Игры </a:t>
            </a:r>
            <a:r>
              <a:rPr lang="ru-RU" sz="2600" dirty="0">
                <a:solidFill>
                  <a:prstClr val="white"/>
                </a:solidFill>
              </a:rPr>
              <a:t>и упражнения ТРИЗ эффективно влияют на развитие связной речи детей с ОНР старшего дошкольного возраста: способствуют формированию словаря, лексико-грамматических категорий, развивают умение детей строить предложения разнообразных конструкций. </a:t>
            </a:r>
          </a:p>
          <a:p>
            <a:pPr marL="137160" lvl="0" indent="0">
              <a:buClr>
                <a:prstClr val="white">
                  <a:shade val="95000"/>
                </a:prstClr>
              </a:buClr>
              <a:buNone/>
            </a:pPr>
            <a:r>
              <a:rPr lang="ru-RU" sz="2600" dirty="0" smtClean="0">
                <a:solidFill>
                  <a:prstClr val="white"/>
                </a:solidFill>
              </a:rPr>
              <a:t> Таким образом,</a:t>
            </a:r>
            <a:r>
              <a:rPr lang="ru-RU" sz="2400" dirty="0" smtClean="0">
                <a:ea typeface="Times New Roman"/>
              </a:rPr>
              <a:t> </a:t>
            </a:r>
            <a:r>
              <a:rPr lang="ru-RU" sz="2400" dirty="0">
                <a:ea typeface="Times New Roman"/>
              </a:rPr>
              <a:t>занятия с использованием предлагаемой технологии позволило сделать обучение в данном направлении </a:t>
            </a:r>
            <a:r>
              <a:rPr lang="ru-RU" sz="2400" b="1" dirty="0">
                <a:ea typeface="Times New Roman"/>
              </a:rPr>
              <a:t>развивающим</a:t>
            </a:r>
            <a:r>
              <a:rPr lang="ru-RU" sz="2400" dirty="0">
                <a:ea typeface="Times New Roman"/>
              </a:rPr>
              <a:t>. </a:t>
            </a:r>
            <a:endParaRPr lang="ru-RU" sz="2600" dirty="0" smtClean="0">
              <a:solidFill>
                <a:prstClr val="white"/>
              </a:solidFill>
            </a:endParaRPr>
          </a:p>
          <a:p>
            <a:pPr lvl="0">
              <a:buClr>
                <a:prstClr val="white">
                  <a:shade val="95000"/>
                </a:prstClr>
              </a:buClr>
            </a:pPr>
            <a:endParaRPr lang="ru-RU" sz="2600" dirty="0">
              <a:solidFill>
                <a:prstClr val="white"/>
              </a:solidFill>
            </a:endParaRPr>
          </a:p>
          <a:p>
            <a:endParaRPr lang="ru-RU" dirty="0"/>
          </a:p>
        </p:txBody>
      </p:sp>
    </p:spTree>
    <p:extLst>
      <p:ext uri="{BB962C8B-B14F-4D97-AF65-F5344CB8AC3E}">
        <p14:creationId xmlns:p14="http://schemas.microsoft.com/office/powerpoint/2010/main" val="1781126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Специальные игрушки для проведения  занятий.</a:t>
            </a:r>
            <a:endParaRPr lang="ru-RU" dirty="0"/>
          </a:p>
        </p:txBody>
      </p:sp>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79264" y="1600200"/>
            <a:ext cx="3394472" cy="4525963"/>
          </a:xfrm>
        </p:spPr>
      </p:pic>
      <p:pic>
        <p:nvPicPr>
          <p:cNvPr id="9" name="Объект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348706"/>
            <a:ext cx="4038600" cy="3028950"/>
          </a:xfrm>
        </p:spPr>
      </p:pic>
    </p:spTree>
    <p:extLst>
      <p:ext uri="{BB962C8B-B14F-4D97-AF65-F5344CB8AC3E}">
        <p14:creationId xmlns:p14="http://schemas.microsoft.com/office/powerpoint/2010/main" val="1462001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3744"/>
            <a:ext cx="8229600" cy="102888"/>
          </a:xfrm>
        </p:spPr>
        <p:txBody>
          <a:bodyPr>
            <a:normAutofit fontScale="90000"/>
          </a:bodyPr>
          <a:lstStyle/>
          <a:p>
            <a:endParaRPr lang="ru-RU" dirty="0"/>
          </a:p>
        </p:txBody>
      </p:sp>
      <p:sp>
        <p:nvSpPr>
          <p:cNvPr id="3" name="Объект 2"/>
          <p:cNvSpPr>
            <a:spLocks noGrp="1"/>
          </p:cNvSpPr>
          <p:nvPr>
            <p:ph idx="1"/>
          </p:nvPr>
        </p:nvSpPr>
        <p:spPr>
          <a:xfrm>
            <a:off x="467544" y="620688"/>
            <a:ext cx="8219256" cy="6048672"/>
          </a:xfrm>
        </p:spPr>
        <p:txBody>
          <a:bodyPr>
            <a:normAutofit fontScale="85000" lnSpcReduction="10000"/>
          </a:bodyPr>
          <a:lstStyle/>
          <a:p>
            <a:r>
              <a:rPr lang="ru-RU" sz="2000" dirty="0" smtClean="0">
                <a:solidFill>
                  <a:schemeClr val="bg1"/>
                </a:solidFill>
              </a:rPr>
              <a:t>Хорошо известно, что в период дошкольного детства идет интенсивный процесс освоения речи как деятельности во всех ее компонентах.</a:t>
            </a:r>
          </a:p>
          <a:p>
            <a:pPr>
              <a:lnSpc>
                <a:spcPct val="115000"/>
              </a:lnSpc>
              <a:spcAft>
                <a:spcPts val="1000"/>
              </a:spcAft>
            </a:pPr>
            <a:r>
              <a:rPr lang="ru-RU" sz="2000" dirty="0">
                <a:ea typeface="Times New Roman"/>
                <a:cs typeface="Times New Roman"/>
              </a:rPr>
              <a:t>Развитие речи - основа полноценного развития личности. Оно является одним из важнейших направлений образовательной работы </a:t>
            </a:r>
            <a:r>
              <a:rPr lang="ru-RU" sz="2000" dirty="0" smtClean="0">
                <a:ea typeface="Times New Roman"/>
                <a:cs typeface="Times New Roman"/>
              </a:rPr>
              <a:t>ДОУ, </a:t>
            </a:r>
            <a:r>
              <a:rPr lang="ru-RU" sz="2000" dirty="0">
                <a:ea typeface="Times New Roman"/>
                <a:cs typeface="Times New Roman"/>
              </a:rPr>
              <a:t>обеспечивающее своевременное психическое и личностное развитие ребенка. </a:t>
            </a:r>
            <a:endParaRPr lang="ru-RU" sz="2000" dirty="0" smtClean="0">
              <a:ea typeface="Times New Roman"/>
              <a:cs typeface="Times New Roman"/>
            </a:endParaRPr>
          </a:p>
          <a:p>
            <a:pPr>
              <a:lnSpc>
                <a:spcPct val="115000"/>
              </a:lnSpc>
              <a:spcAft>
                <a:spcPts val="1000"/>
              </a:spcAft>
            </a:pPr>
            <a:r>
              <a:rPr lang="ru-RU" sz="1800" dirty="0">
                <a:ea typeface="Times New Roman"/>
                <a:cs typeface="Times New Roman"/>
              </a:rPr>
              <a:t>Речевое развитие предполагает овладение словарным запасом языка, грамматически правильной монологической и диалогической речью, развитие речевого творчества. Чем богаче, выразительнее речь ребенка, тем легче ему высказывать свои мысли, шире его возможности в познании окружающей действительности, содержательнее и полноценнее отношения со сверстниками и взрослыми. </a:t>
            </a:r>
            <a:endParaRPr lang="ru-RU" sz="1600" dirty="0" smtClean="0">
              <a:latin typeface="Calibri"/>
              <a:ea typeface="Times New Roman"/>
              <a:cs typeface="Times New Roman"/>
            </a:endParaRPr>
          </a:p>
          <a:p>
            <a:pPr>
              <a:lnSpc>
                <a:spcPct val="115000"/>
              </a:lnSpc>
              <a:spcAft>
                <a:spcPts val="1000"/>
              </a:spcAft>
            </a:pPr>
            <a:r>
              <a:rPr lang="ru-RU" sz="2000" dirty="0" smtClean="0">
                <a:solidFill>
                  <a:schemeClr val="bg1"/>
                </a:solidFill>
              </a:rPr>
              <a:t>В настоящее время в современной дошкольной педагогике и логопедии большое внимание уделяется развитию речи дошкольников с ОНР в русле ведущего вида деятельности – игре.</a:t>
            </a:r>
            <a:r>
              <a:rPr lang="ru-RU" sz="2000" dirty="0">
                <a:solidFill>
                  <a:prstClr val="black"/>
                </a:solidFill>
              </a:rPr>
              <a:t> </a:t>
            </a:r>
            <a:endParaRPr lang="ru-RU" sz="2000" dirty="0" smtClean="0">
              <a:solidFill>
                <a:prstClr val="black"/>
              </a:solidFill>
            </a:endParaRPr>
          </a:p>
          <a:p>
            <a:pPr lvl="0">
              <a:buClr>
                <a:prstClr val="white">
                  <a:shade val="95000"/>
                </a:prstClr>
              </a:buClr>
            </a:pPr>
            <a:endParaRPr lang="ru-RU" sz="2000" dirty="0">
              <a:solidFill>
                <a:prstClr val="black"/>
              </a:solidFill>
            </a:endParaRPr>
          </a:p>
          <a:p>
            <a:pPr lvl="0">
              <a:buClr>
                <a:prstClr val="white">
                  <a:shade val="95000"/>
                </a:prstClr>
              </a:buClr>
            </a:pPr>
            <a:r>
              <a:rPr lang="ru-RU" sz="2000" dirty="0" smtClean="0">
                <a:solidFill>
                  <a:prstClr val="black"/>
                </a:solidFill>
              </a:rPr>
              <a:t>Будучи </a:t>
            </a:r>
            <a:r>
              <a:rPr lang="ru-RU" sz="2000" dirty="0">
                <a:solidFill>
                  <a:prstClr val="black"/>
                </a:solidFill>
              </a:rPr>
              <a:t>увлекательным занятием для дошкольников, игра вместе с тем является важнейшим средством их воспитания и </a:t>
            </a:r>
            <a:r>
              <a:rPr lang="ru-RU" sz="2000" dirty="0" smtClean="0">
                <a:solidFill>
                  <a:prstClr val="black"/>
                </a:solidFill>
              </a:rPr>
              <a:t>развития.</a:t>
            </a:r>
          </a:p>
          <a:p>
            <a:pPr lvl="0">
              <a:buClr>
                <a:prstClr val="white">
                  <a:shade val="95000"/>
                </a:prstClr>
              </a:buClr>
            </a:pPr>
            <a:endParaRPr lang="ru-RU" sz="2000" dirty="0">
              <a:solidFill>
                <a:prstClr val="black"/>
              </a:solidFill>
            </a:endParaRPr>
          </a:p>
          <a:p>
            <a:pPr lvl="0">
              <a:buClr>
                <a:prstClr val="white">
                  <a:shade val="95000"/>
                </a:prstClr>
              </a:buClr>
            </a:pPr>
            <a:r>
              <a:rPr lang="ru-RU" sz="2000" dirty="0" smtClean="0">
                <a:solidFill>
                  <a:schemeClr val="bg1"/>
                </a:solidFill>
              </a:rPr>
              <a:t>Игра не только закрепляет уже имеющиеся у детей знания и представления, но и является своеобразной формой активной познавательной деятельности, в процессе которой они под руководством педагога овладевают новыми знаниями.</a:t>
            </a:r>
          </a:p>
          <a:p>
            <a:endParaRPr lang="ru-RU" sz="2000" dirty="0">
              <a:solidFill>
                <a:schemeClr val="bg1"/>
              </a:solidFill>
            </a:endParaRPr>
          </a:p>
        </p:txBody>
      </p:sp>
    </p:spTree>
    <p:extLst>
      <p:ext uri="{BB962C8B-B14F-4D97-AF65-F5344CB8AC3E}">
        <p14:creationId xmlns:p14="http://schemas.microsoft.com/office/powerpoint/2010/main" val="23132641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273050"/>
            <a:ext cx="4104456" cy="131614"/>
          </a:xfrm>
        </p:spPr>
        <p:txBody>
          <a:bodyPr>
            <a:normAutofit fontScale="90000"/>
          </a:bodyPr>
          <a:lstStyle/>
          <a:p>
            <a:endParaRPr lang="ru-RU" dirty="0"/>
          </a:p>
        </p:txBody>
      </p:sp>
      <p:sp>
        <p:nvSpPr>
          <p:cNvPr id="6" name="Текст 5"/>
          <p:cNvSpPr>
            <a:spLocks noGrp="1"/>
          </p:cNvSpPr>
          <p:nvPr>
            <p:ph type="body" idx="2"/>
          </p:nvPr>
        </p:nvSpPr>
        <p:spPr>
          <a:xfrm>
            <a:off x="179512" y="620688"/>
            <a:ext cx="4536504" cy="5904656"/>
          </a:xfrm>
        </p:spPr>
        <p:txBody>
          <a:bodyPr>
            <a:normAutofit/>
          </a:bodyPr>
          <a:lstStyle/>
          <a:p>
            <a:pPr marL="548640" lvl="0" indent="-411480">
              <a:buClr>
                <a:prstClr val="white">
                  <a:shade val="95000"/>
                </a:prstClr>
              </a:buClr>
              <a:buFont typeface="Wingdings 2"/>
              <a:buChar char=""/>
            </a:pPr>
            <a:endParaRPr lang="ru-RU" sz="2400" dirty="0" smtClean="0">
              <a:solidFill>
                <a:srgbClr val="0000CD"/>
              </a:solidFill>
            </a:endParaRPr>
          </a:p>
          <a:p>
            <a:pPr marL="548640" lvl="0" indent="-411480">
              <a:buClr>
                <a:prstClr val="white">
                  <a:shade val="95000"/>
                </a:prstClr>
              </a:buClr>
              <a:buFont typeface="Wingdings 2"/>
              <a:buChar char=""/>
            </a:pPr>
            <a:r>
              <a:rPr lang="ru-RU" sz="2400" dirty="0" smtClean="0">
                <a:solidFill>
                  <a:srgbClr val="0000CD"/>
                </a:solidFill>
              </a:rPr>
              <a:t>Итак</a:t>
            </a:r>
            <a:r>
              <a:rPr lang="ru-RU" sz="2400" dirty="0">
                <a:solidFill>
                  <a:srgbClr val="0000CD"/>
                </a:solidFill>
              </a:rPr>
              <a:t>, используя элементы ТРИЗ в работе с детьми, можно реализовать кредо </a:t>
            </a:r>
            <a:r>
              <a:rPr lang="ru-RU" sz="2400" dirty="0" err="1">
                <a:solidFill>
                  <a:srgbClr val="0000CD"/>
                </a:solidFill>
              </a:rPr>
              <a:t>ТРИЗовцев</a:t>
            </a:r>
            <a:r>
              <a:rPr lang="ru-RU" sz="2400" dirty="0">
                <a:solidFill>
                  <a:srgbClr val="0000CD"/>
                </a:solidFill>
              </a:rPr>
              <a:t>: "Каждый ребенок изначально талантлив и даже гениален, но его надо научить ориентироваться в современном мире, чтобы при минимуме затрат достичь максимум эффекта" (Г.С. </a:t>
            </a:r>
            <a:r>
              <a:rPr lang="ru-RU" sz="2400" dirty="0" err="1">
                <a:solidFill>
                  <a:srgbClr val="0000CD"/>
                </a:solidFill>
              </a:rPr>
              <a:t>Альтшуллер</a:t>
            </a:r>
            <a:r>
              <a:rPr lang="ru-RU" sz="2400" dirty="0">
                <a:solidFill>
                  <a:srgbClr val="0000CD"/>
                </a:solidFill>
              </a:rPr>
              <a:t>)</a:t>
            </a:r>
            <a:endParaRPr lang="ru-RU" sz="2400" dirty="0">
              <a:solidFill>
                <a:prstClr val="white"/>
              </a:solidFill>
            </a:endParaRPr>
          </a:p>
          <a:p>
            <a:endParaRPr lang="ru-RU" dirty="0"/>
          </a:p>
        </p:txBody>
      </p:sp>
      <p:pic>
        <p:nvPicPr>
          <p:cNvPr id="7" name="Объект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932363" y="762530"/>
            <a:ext cx="3754437" cy="5005916"/>
          </a:xfrm>
        </p:spPr>
      </p:pic>
    </p:spTree>
    <p:extLst>
      <p:ext uri="{BB962C8B-B14F-4D97-AF65-F5344CB8AC3E}">
        <p14:creationId xmlns:p14="http://schemas.microsoft.com/office/powerpoint/2010/main" val="39070605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504056"/>
          </a:xfrm>
        </p:spPr>
        <p:txBody>
          <a:bodyPr>
            <a:normAutofit/>
          </a:bodyPr>
          <a:lstStyle/>
          <a:p>
            <a:pPr marL="548640" lvl="0" indent="-411480">
              <a:spcBef>
                <a:spcPct val="20000"/>
              </a:spcBef>
            </a:pPr>
            <a:r>
              <a:rPr lang="ru-RU" sz="2000" dirty="0">
                <a:ln>
                  <a:noFill/>
                </a:ln>
                <a:solidFill>
                  <a:prstClr val="white"/>
                </a:solidFill>
                <a:effectLst/>
                <a:latin typeface="Times New Roman"/>
                <a:ea typeface="+mn-ea"/>
                <a:cs typeface="+mn-cs"/>
              </a:rPr>
              <a:t>Список используемой литературы:</a:t>
            </a:r>
            <a:endParaRPr lang="ru-RU" sz="2000" b="0" dirty="0">
              <a:ln>
                <a:noFill/>
              </a:ln>
              <a:solidFill>
                <a:prstClr val="white"/>
              </a:solidFill>
              <a:effectLst/>
              <a:latin typeface="Times New Roman"/>
              <a:ea typeface="+mn-ea"/>
              <a:cs typeface="+mn-cs"/>
            </a:endParaRPr>
          </a:p>
        </p:txBody>
      </p:sp>
      <p:sp>
        <p:nvSpPr>
          <p:cNvPr id="3" name="Объект 2"/>
          <p:cNvSpPr>
            <a:spLocks noGrp="1"/>
          </p:cNvSpPr>
          <p:nvPr>
            <p:ph idx="1"/>
          </p:nvPr>
        </p:nvSpPr>
        <p:spPr>
          <a:xfrm>
            <a:off x="539552" y="836712"/>
            <a:ext cx="8147248" cy="5472648"/>
          </a:xfrm>
        </p:spPr>
        <p:txBody>
          <a:bodyPr>
            <a:noAutofit/>
          </a:bodyPr>
          <a:lstStyle/>
          <a:p>
            <a:r>
              <a:rPr lang="ru-RU" sz="1800" dirty="0" err="1" smtClean="0"/>
              <a:t>Гин</a:t>
            </a:r>
            <a:r>
              <a:rPr lang="ru-RU" sz="1800" dirty="0" smtClean="0"/>
              <a:t> </a:t>
            </a:r>
            <a:r>
              <a:rPr lang="ru-RU" sz="1800" dirty="0"/>
              <a:t>С.И.  Занятия по ТРИЗ в детском саду: пособие для педагогов дошкольных учреждений. Минск, 2007.</a:t>
            </a:r>
          </a:p>
          <a:p>
            <a:r>
              <a:rPr lang="ru-RU" sz="1800" i="1" dirty="0"/>
              <a:t>Корзун А. В. </a:t>
            </a:r>
            <a:r>
              <a:rPr lang="ru-RU" sz="1800" dirty="0"/>
              <a:t>Веселая дидактика: элементы ТРИЗ и РТВ в работе с дошкольниками. Мн., 2000.</a:t>
            </a:r>
          </a:p>
          <a:p>
            <a:r>
              <a:rPr lang="ru-RU" sz="1800" dirty="0" err="1"/>
              <a:t>Лалаева</a:t>
            </a:r>
            <a:r>
              <a:rPr lang="ru-RU" sz="1800" dirty="0"/>
              <a:t> Р.И. Нарушения речи и их коррекция у детей с задержкой психического развития / Р.И. </a:t>
            </a:r>
            <a:r>
              <a:rPr lang="ru-RU" sz="1800" dirty="0" err="1"/>
              <a:t>Лалаева</a:t>
            </a:r>
            <a:r>
              <a:rPr lang="ru-RU" sz="1800" dirty="0"/>
              <a:t>, Н.В. Серебрякова, С.В. Зорина. Москва, 2004.</a:t>
            </a:r>
          </a:p>
          <a:p>
            <a:r>
              <a:rPr lang="ru-RU" sz="1800" dirty="0"/>
              <a:t>Лебедева И.Л.  Трудный звук, ты наш друг! Практическое пособие для логопедов, воспитателей и родителей. -М.: Вента-граф, 2005.</a:t>
            </a:r>
          </a:p>
          <a:p>
            <a:r>
              <a:rPr lang="ru-RU" sz="1800" dirty="0"/>
              <a:t>Методика психолого-педагогического обследования дошкольников с задержкой психического развития. Под ред. Н.В. </a:t>
            </a:r>
            <a:r>
              <a:rPr lang="ru-RU" sz="1800" dirty="0" err="1"/>
              <a:t>Новоторцевой</a:t>
            </a:r>
            <a:r>
              <a:rPr lang="ru-RU" sz="1800" dirty="0"/>
              <a:t>, Ярославль, 2008.</a:t>
            </a:r>
          </a:p>
          <a:p>
            <a:r>
              <a:rPr lang="ru-RU" sz="1800" dirty="0" err="1"/>
              <a:t>Мурашковска</a:t>
            </a:r>
            <a:r>
              <a:rPr lang="ru-RU" sz="1800" dirty="0"/>
              <a:t> И.Н., </a:t>
            </a:r>
            <a:r>
              <a:rPr lang="ru-RU" sz="1800" dirty="0" err="1"/>
              <a:t>Валюмс</a:t>
            </a:r>
            <a:r>
              <a:rPr lang="ru-RU" sz="1800" dirty="0"/>
              <a:t> Н.П. </a:t>
            </a:r>
            <a:r>
              <a:rPr lang="ru-RU" sz="1800" dirty="0" err="1"/>
              <a:t>Катринка</a:t>
            </a:r>
            <a:r>
              <a:rPr lang="ru-RU" sz="1800" dirty="0"/>
              <a:t> без запинки  /методика рассказа по картине/. – </a:t>
            </a:r>
            <a:r>
              <a:rPr lang="ru-RU" sz="1800" dirty="0" err="1"/>
              <a:t>Спб</a:t>
            </a:r>
            <a:r>
              <a:rPr lang="ru-RU" sz="1800" dirty="0"/>
              <a:t>.: Из-во ТОО ”ТРИЗ-ШАНС”, 1995.</a:t>
            </a:r>
          </a:p>
          <a:p>
            <a:r>
              <a:rPr lang="ru-RU" sz="1800" dirty="0" err="1"/>
              <a:t>Сидорчук</a:t>
            </a:r>
            <a:r>
              <a:rPr lang="ru-RU" sz="1800" dirty="0"/>
              <a:t> Т.А., Хоменко Н.Н.  Технология развития связной речи дошкольников (методическая разработка), </a:t>
            </a:r>
            <a:r>
              <a:rPr lang="ru-RU" sz="1800" dirty="0" smtClean="0"/>
              <a:t>2004</a:t>
            </a:r>
          </a:p>
          <a:p>
            <a:r>
              <a:rPr lang="ru-RU" sz="1800" dirty="0" smtClean="0"/>
              <a:t>Ткаченко Т.А. Если дошкольник говорит плохо. -СПб.,1997г.</a:t>
            </a:r>
          </a:p>
          <a:p>
            <a:r>
              <a:rPr lang="ru-RU" sz="1800" dirty="0" err="1" smtClean="0"/>
              <a:t>Томашпольская</a:t>
            </a:r>
            <a:r>
              <a:rPr lang="ru-RU" sz="1800" dirty="0" smtClean="0"/>
              <a:t> И.Э. Развивающие игры для детей 2-8 лет –СПб. 1996г.</a:t>
            </a:r>
            <a:endParaRPr lang="ru-RU" sz="1800" dirty="0"/>
          </a:p>
        </p:txBody>
      </p:sp>
    </p:spTree>
    <p:extLst>
      <p:ext uri="{BB962C8B-B14F-4D97-AF65-F5344CB8AC3E}">
        <p14:creationId xmlns:p14="http://schemas.microsoft.com/office/powerpoint/2010/main" val="426555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5" y="2420888"/>
            <a:ext cx="5112569" cy="3744415"/>
          </a:xfrm>
        </p:spPr>
      </p:pic>
    </p:spTree>
    <p:extLst>
      <p:ext uri="{BB962C8B-B14F-4D97-AF65-F5344CB8AC3E}">
        <p14:creationId xmlns:p14="http://schemas.microsoft.com/office/powerpoint/2010/main" val="1465656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16632"/>
          </a:xfrm>
        </p:spPr>
        <p:txBody>
          <a:bodyPr>
            <a:normAutofit fontScale="90000"/>
          </a:bodyPr>
          <a:lstStyle/>
          <a:p>
            <a:endParaRPr lang="ru-RU"/>
          </a:p>
        </p:txBody>
      </p:sp>
      <p:sp>
        <p:nvSpPr>
          <p:cNvPr id="3" name="Объект 2"/>
          <p:cNvSpPr>
            <a:spLocks noGrp="1"/>
          </p:cNvSpPr>
          <p:nvPr>
            <p:ph idx="1"/>
          </p:nvPr>
        </p:nvSpPr>
        <p:spPr>
          <a:xfrm>
            <a:off x="539552" y="260648"/>
            <a:ext cx="8085584" cy="6264696"/>
          </a:xfrm>
        </p:spPr>
        <p:txBody>
          <a:bodyPr/>
          <a:lstStyle/>
          <a:p>
            <a:pPr lvl="0">
              <a:buClr>
                <a:prstClr val="white">
                  <a:shade val="95000"/>
                </a:prstClr>
              </a:buClr>
            </a:pPr>
            <a:endParaRPr lang="ru-RU" sz="2400" dirty="0" smtClean="0"/>
          </a:p>
          <a:p>
            <a:pPr lvl="0">
              <a:buClr>
                <a:prstClr val="white">
                  <a:shade val="95000"/>
                </a:prstClr>
              </a:buClr>
            </a:pPr>
            <a:r>
              <a:rPr lang="ru-RU" sz="2400" dirty="0" smtClean="0"/>
              <a:t>Изучение и обобщение передового педагогического опыта педагогов использующих развивающие игры в работе с дошкольниками выявило следующее.</a:t>
            </a:r>
          </a:p>
          <a:p>
            <a:pPr lvl="0">
              <a:buClr>
                <a:prstClr val="white">
                  <a:shade val="95000"/>
                </a:prstClr>
              </a:buClr>
            </a:pPr>
            <a:endParaRPr lang="ru-RU" sz="2000" dirty="0" smtClean="0">
              <a:solidFill>
                <a:prstClr val="black"/>
              </a:solidFill>
            </a:endParaRPr>
          </a:p>
          <a:p>
            <a:pPr lvl="0">
              <a:buClr>
                <a:prstClr val="white">
                  <a:shade val="95000"/>
                </a:prstClr>
              </a:buClr>
            </a:pPr>
            <a:r>
              <a:rPr lang="ru-RU" sz="2400" dirty="0" smtClean="0">
                <a:solidFill>
                  <a:prstClr val="black"/>
                </a:solidFill>
              </a:rPr>
              <a:t>Использование </a:t>
            </a:r>
            <a:r>
              <a:rPr lang="ru-RU" sz="2400" dirty="0">
                <a:solidFill>
                  <a:prstClr val="black"/>
                </a:solidFill>
              </a:rPr>
              <a:t>технологии ТРИЗ – РТВ в работе с дошкольниками с нарушениями речи позволяет решать проблему обновления дошкольного образования с точки зрения ключевых компетентностей у дошкольников. В рамках ключевых компетентностей особое значение имеет способность детей осуществлять коммуникации. Способность осуществлять коммуникации очень ценное образование, которое позволит ребенку успешно обучаться в школе и адаптироваться к жизни в будущем.</a:t>
            </a:r>
          </a:p>
          <a:p>
            <a:endParaRPr lang="ru-RU" dirty="0"/>
          </a:p>
        </p:txBody>
      </p:sp>
    </p:spTree>
    <p:extLst>
      <p:ext uri="{BB962C8B-B14F-4D97-AF65-F5344CB8AC3E}">
        <p14:creationId xmlns:p14="http://schemas.microsoft.com/office/powerpoint/2010/main" val="265519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024" y="448056"/>
            <a:ext cx="5806440" cy="4398264"/>
          </a:xfrm>
        </p:spPr>
        <p:txBody>
          <a:bodyPr>
            <a:noAutofit/>
          </a:bodyPr>
          <a:lstStyle/>
          <a:p>
            <a:r>
              <a:rPr lang="ru-RU" sz="3200" b="1" dirty="0">
                <a:solidFill>
                  <a:schemeClr val="tx1">
                    <a:lumMod val="75000"/>
                    <a:lumOff val="25000"/>
                  </a:schemeClr>
                </a:solidFill>
              </a:rPr>
              <a:t>ТРИЗ - теория решения изобретательских задач - была разработана бакинским учёным, писателем-фантастом Генрихом </a:t>
            </a:r>
            <a:r>
              <a:rPr lang="ru-RU" sz="3200" b="1" dirty="0" err="1">
                <a:solidFill>
                  <a:schemeClr val="tx1">
                    <a:lumMod val="75000"/>
                    <a:lumOff val="25000"/>
                  </a:schemeClr>
                </a:solidFill>
              </a:rPr>
              <a:t>Сауловичем</a:t>
            </a:r>
            <a:r>
              <a:rPr lang="ru-RU" sz="3200" b="1" dirty="0">
                <a:solidFill>
                  <a:schemeClr val="tx1">
                    <a:lumMod val="75000"/>
                    <a:lumOff val="25000"/>
                  </a:schemeClr>
                </a:solidFill>
              </a:rPr>
              <a:t> </a:t>
            </a:r>
            <a:r>
              <a:rPr lang="ru-RU" sz="3200" b="1" dirty="0" smtClean="0">
                <a:solidFill>
                  <a:schemeClr val="tx1">
                    <a:lumMod val="75000"/>
                    <a:lumOff val="25000"/>
                  </a:schemeClr>
                </a:solidFill>
              </a:rPr>
              <a:t>         </a:t>
            </a:r>
            <a:r>
              <a:rPr lang="ru-RU" sz="3200" dirty="0">
                <a:solidFill>
                  <a:schemeClr val="tx1">
                    <a:lumMod val="75000"/>
                    <a:lumOff val="25000"/>
                  </a:schemeClr>
                </a:solidFill>
              </a:rPr>
              <a:t/>
            </a:r>
            <a:br>
              <a:rPr lang="ru-RU" sz="3200" dirty="0">
                <a:solidFill>
                  <a:schemeClr val="tx1">
                    <a:lumMod val="75000"/>
                    <a:lumOff val="25000"/>
                  </a:schemeClr>
                </a:solidFill>
              </a:rPr>
            </a:br>
            <a:r>
              <a:rPr lang="ru-RU" sz="3200" dirty="0" err="1" smtClean="0">
                <a:solidFill>
                  <a:schemeClr val="tx1">
                    <a:lumMod val="75000"/>
                    <a:lumOff val="25000"/>
                  </a:schemeClr>
                </a:solidFill>
              </a:rPr>
              <a:t>Ал</a:t>
            </a:r>
            <a:r>
              <a:rPr lang="ru-RU" sz="3200" b="1" dirty="0" err="1" smtClean="0">
                <a:solidFill>
                  <a:schemeClr val="tx1">
                    <a:lumMod val="75000"/>
                    <a:lumOff val="25000"/>
                  </a:schemeClr>
                </a:solidFill>
              </a:rPr>
              <a:t>ьтшуллером</a:t>
            </a:r>
            <a:r>
              <a:rPr lang="ru-RU" sz="3200" b="1" dirty="0">
                <a:solidFill>
                  <a:schemeClr val="tx1">
                    <a:lumMod val="75000"/>
                    <a:lumOff val="25000"/>
                  </a:schemeClr>
                </a:solidFill>
              </a:rPr>
              <a:t>.</a:t>
            </a:r>
            <a:endParaRPr lang="ru-RU" sz="3200" dirty="0">
              <a:solidFill>
                <a:schemeClr val="tx1">
                  <a:lumMod val="75000"/>
                  <a:lumOff val="2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35040" y="987553"/>
            <a:ext cx="2788920" cy="5184648"/>
          </a:xfrm>
        </p:spPr>
      </p:pic>
    </p:spTree>
    <p:extLst>
      <p:ext uri="{BB962C8B-B14F-4D97-AF65-F5344CB8AC3E}">
        <p14:creationId xmlns:p14="http://schemas.microsoft.com/office/powerpoint/2010/main" val="3178379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08912" cy="278904"/>
          </a:xfrm>
        </p:spPr>
        <p:txBody>
          <a:bodyPr>
            <a:normAutofit fontScale="90000"/>
          </a:bodyPr>
          <a:lstStyle/>
          <a:p>
            <a:endParaRPr lang="ru-RU" b="1" dirty="0"/>
          </a:p>
        </p:txBody>
      </p:sp>
      <p:sp>
        <p:nvSpPr>
          <p:cNvPr id="3" name="Объект 2"/>
          <p:cNvSpPr>
            <a:spLocks noGrp="1"/>
          </p:cNvSpPr>
          <p:nvPr>
            <p:ph idx="1"/>
          </p:nvPr>
        </p:nvSpPr>
        <p:spPr>
          <a:xfrm>
            <a:off x="347472" y="192024"/>
            <a:ext cx="8277664" cy="6405328"/>
          </a:xfrm>
        </p:spPr>
        <p:txBody>
          <a:bodyPr>
            <a:normAutofit fontScale="92500"/>
          </a:bodyPr>
          <a:lstStyle/>
          <a:p>
            <a:endParaRPr lang="ru-RU" dirty="0" smtClean="0">
              <a:solidFill>
                <a:srgbClr val="0000CD"/>
              </a:solidFill>
            </a:endParaRPr>
          </a:p>
          <a:p>
            <a:r>
              <a:rPr lang="ru-RU" b="1" dirty="0" smtClean="0">
                <a:solidFill>
                  <a:srgbClr val="FFC000"/>
                </a:solidFill>
              </a:rPr>
              <a:t>Главная </a:t>
            </a:r>
            <a:r>
              <a:rPr lang="ru-RU" b="1" dirty="0">
                <a:solidFill>
                  <a:srgbClr val="FFC000"/>
                </a:solidFill>
              </a:rPr>
              <a:t>идея его теории - технические решения возникают и развиваются не стихийно, а по определённым законам, которые можно познать и использовать для сознательного решения изобретательских задач без множества пустых проб. ТРИЗ превращает производство новых технических идей в точную науку, т.к. решение изобретательских задач вместо поисков впустую строится на системе логических операций. Неразумно и расточительно ждать "творческих озарений", когда можно пользоваться системным инструментом, способным мыслить в нужном направлении и выполнять большую часть рутинной и малоинтересной работы</a:t>
            </a:r>
            <a:r>
              <a:rPr lang="ru-RU" b="1" dirty="0" smtClean="0">
                <a:solidFill>
                  <a:srgbClr val="FFC000"/>
                </a:solidFill>
              </a:rPr>
              <a:t>..</a:t>
            </a:r>
            <a:endParaRPr lang="ru-RU" b="1" dirty="0">
              <a:solidFill>
                <a:srgbClr val="FFC000"/>
              </a:solidFill>
            </a:endParaRPr>
          </a:p>
        </p:txBody>
      </p:sp>
    </p:spTree>
    <p:extLst>
      <p:ext uri="{BB962C8B-B14F-4D97-AF65-F5344CB8AC3E}">
        <p14:creationId xmlns:p14="http://schemas.microsoft.com/office/powerpoint/2010/main" val="548107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4638"/>
            <a:ext cx="7859216" cy="130026"/>
          </a:xfrm>
        </p:spPr>
        <p:txBody>
          <a:bodyPr>
            <a:normAutofit fontScale="90000"/>
          </a:bodyPr>
          <a:lstStyle/>
          <a:p>
            <a:endParaRPr lang="ru-RU" dirty="0"/>
          </a:p>
        </p:txBody>
      </p:sp>
      <p:sp>
        <p:nvSpPr>
          <p:cNvPr id="3" name="Объект 2"/>
          <p:cNvSpPr>
            <a:spLocks noGrp="1"/>
          </p:cNvSpPr>
          <p:nvPr>
            <p:ph idx="1"/>
          </p:nvPr>
        </p:nvSpPr>
        <p:spPr>
          <a:xfrm>
            <a:off x="539552" y="548680"/>
            <a:ext cx="8147248" cy="5577483"/>
          </a:xfrm>
        </p:spPr>
        <p:txBody>
          <a:bodyPr>
            <a:noAutofit/>
          </a:bodyPr>
          <a:lstStyle/>
          <a:p>
            <a:r>
              <a:rPr lang="ru-RU" dirty="0">
                <a:solidFill>
                  <a:srgbClr val="002060"/>
                </a:solidFill>
              </a:rPr>
              <a:t> В 1982 году была создана Международная ассоциация ТРИЗ, которая в конце 89-х начала проводить специальные семинары, благодаря которым ТРИЗ получает широкое распространение в школах и училищах. </a:t>
            </a:r>
            <a:endParaRPr lang="ru-RU" dirty="0" smtClean="0">
              <a:solidFill>
                <a:srgbClr val="002060"/>
              </a:solidFill>
            </a:endParaRPr>
          </a:p>
          <a:p>
            <a:r>
              <a:rPr lang="ru-RU" dirty="0" smtClean="0">
                <a:solidFill>
                  <a:srgbClr val="002060"/>
                </a:solidFill>
              </a:rPr>
              <a:t>В </a:t>
            </a:r>
            <a:r>
              <a:rPr lang="ru-RU" dirty="0">
                <a:solidFill>
                  <a:srgbClr val="002060"/>
                </a:solidFill>
              </a:rPr>
              <a:t>1987 г. ТРИЗ случайно, по недоразумению (семинар для инженерно-технических работников проводился на базе детского сада) приходит в д/с. Так ТРИЗ впервые нашел применение в детском саду в 1987 году в городе Находка</a:t>
            </a:r>
          </a:p>
        </p:txBody>
      </p:sp>
    </p:spTree>
    <p:extLst>
      <p:ext uri="{BB962C8B-B14F-4D97-AF65-F5344CB8AC3E}">
        <p14:creationId xmlns:p14="http://schemas.microsoft.com/office/powerpoint/2010/main" val="3669626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1930226"/>
          </a:xfrm>
        </p:spPr>
        <p:txBody>
          <a:bodyPr>
            <a:noAutofit/>
          </a:bodyPr>
          <a:lstStyle/>
          <a:p>
            <a:r>
              <a:rPr lang="ru-RU" sz="3200" dirty="0" smtClean="0">
                <a:solidFill>
                  <a:schemeClr val="tx1">
                    <a:lumMod val="75000"/>
                    <a:lumOff val="25000"/>
                  </a:schemeClr>
                </a:solidFill>
              </a:rPr>
              <a:t/>
            </a:r>
            <a:br>
              <a:rPr lang="ru-RU" sz="3200" dirty="0" smtClean="0">
                <a:solidFill>
                  <a:schemeClr val="tx1">
                    <a:lumMod val="75000"/>
                    <a:lumOff val="25000"/>
                  </a:schemeClr>
                </a:solidFill>
              </a:rPr>
            </a:br>
            <a:r>
              <a:rPr lang="ru-RU" sz="3200" dirty="0">
                <a:solidFill>
                  <a:schemeClr val="tx1">
                    <a:lumMod val="75000"/>
                    <a:lumOff val="25000"/>
                  </a:schemeClr>
                </a:solidFill>
              </a:rPr>
              <a:t/>
            </a:r>
            <a:br>
              <a:rPr lang="ru-RU" sz="3200" dirty="0">
                <a:solidFill>
                  <a:schemeClr val="tx1">
                    <a:lumMod val="75000"/>
                    <a:lumOff val="25000"/>
                  </a:schemeClr>
                </a:solidFill>
              </a:rPr>
            </a:br>
            <a:r>
              <a:rPr lang="ru-RU" sz="3200" dirty="0" smtClean="0">
                <a:solidFill>
                  <a:schemeClr val="tx1">
                    <a:lumMod val="75000"/>
                    <a:lumOff val="25000"/>
                  </a:schemeClr>
                </a:solidFill>
              </a:rPr>
              <a:t/>
            </a:r>
            <a:br>
              <a:rPr lang="ru-RU" sz="3200" dirty="0" smtClean="0">
                <a:solidFill>
                  <a:schemeClr val="tx1">
                    <a:lumMod val="75000"/>
                    <a:lumOff val="25000"/>
                  </a:schemeClr>
                </a:solidFill>
              </a:rPr>
            </a:br>
            <a:r>
              <a:rPr lang="ru-RU" sz="3200" dirty="0" smtClean="0">
                <a:solidFill>
                  <a:schemeClr val="tx1">
                    <a:lumMod val="75000"/>
                    <a:lumOff val="25000"/>
                  </a:schemeClr>
                </a:solidFill>
              </a:rPr>
              <a:t>Оказывается</a:t>
            </a:r>
            <a:r>
              <a:rPr lang="ru-RU" sz="3200" dirty="0">
                <a:solidFill>
                  <a:schemeClr val="tx1">
                    <a:lumMod val="75000"/>
                    <a:lumOff val="25000"/>
                  </a:schemeClr>
                </a:solidFill>
              </a:rPr>
              <a:t>, что ТРИЗ может использоваться в работе с дошкольниками и даёт поразительные результаты в плане развития воображения, фантазии, творчества детей.</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3929" y="3739243"/>
            <a:ext cx="2876069" cy="2073727"/>
          </a:xfrm>
        </p:spPr>
      </p:pic>
    </p:spTree>
    <p:extLst>
      <p:ext uri="{BB962C8B-B14F-4D97-AF65-F5344CB8AC3E}">
        <p14:creationId xmlns:p14="http://schemas.microsoft.com/office/powerpoint/2010/main" val="2279120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1017</TotalTime>
  <Words>2895</Words>
  <Application>Microsoft Office PowerPoint</Application>
  <PresentationFormat>Экран (4:3)</PresentationFormat>
  <Paragraphs>238</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Апекс</vt:lpstr>
      <vt:lpstr>Использование элементов технологии ТРИЗ как средства развития  речи детей  дошкольного возраста с ОНР 3-4 уровня.</vt:lpstr>
      <vt:lpstr>Основной контингент логопедической группы составляют дети с ОНР.</vt:lpstr>
      <vt:lpstr>Презентация PowerPoint</vt:lpstr>
      <vt:lpstr>Презентация PowerPoint</vt:lpstr>
      <vt:lpstr>Презентация PowerPoint</vt:lpstr>
      <vt:lpstr>ТРИЗ - теория решения изобретательских задач - была разработана бакинским учёным, писателем-фантастом Генрихом Сауловичем           Альтшуллером.</vt:lpstr>
      <vt:lpstr>Презентация PowerPoint</vt:lpstr>
      <vt:lpstr>Презентация PowerPoint</vt:lpstr>
      <vt:lpstr>   Оказывается, что ТРИЗ может использоваться в работе с дошкольниками и даёт поразительные результаты в плане развития воображения, фантазии, творчества детей.</vt:lpstr>
      <vt:lpstr>Презентация PowerPoint</vt:lpstr>
      <vt:lpstr> </vt:lpstr>
      <vt:lpstr>Этапы работы по использованию элементов ТРИЗ в воспитательно-образовательном процессе дошкольного учреждения.  Работа по системе ТРИЗ с детьми дошкольного возраста должна осуществляться постепенно.</vt:lpstr>
      <vt:lpstr>Методы ТРИЗ, их характеристика </vt:lpstr>
      <vt:lpstr>                      1.Мозговой штурм</vt:lpstr>
      <vt:lpstr>                                                  2.Синектика</vt:lpstr>
      <vt:lpstr>                           3. Морфологический анализ</vt:lpstr>
      <vt:lpstr>4. Метод фокальных объектов (МФО) </vt:lpstr>
      <vt:lpstr>                                       5. Да - нет - ка</vt:lpstr>
      <vt:lpstr>                                            6. Метод Робинзона</vt:lpstr>
      <vt:lpstr>                             7. Типовое фантазирование                     </vt:lpstr>
      <vt:lpstr>8.Системный оператор.</vt:lpstr>
      <vt:lpstr>Презентация PowerPoint</vt:lpstr>
      <vt:lpstr>Презентация PowerPoint</vt:lpstr>
      <vt:lpstr>Примеры игр по технологии ТРИЗ.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Фрагмент занятия (помощь сказочному персонажу).</vt:lpstr>
      <vt:lpstr>Презентация PowerPoint</vt:lpstr>
      <vt:lpstr>Фрагмент занятия «необыкновенное животное»</vt:lpstr>
      <vt:lpstr>Презентация PowerPoint</vt:lpstr>
      <vt:lpstr>Презентация PowerPoint</vt:lpstr>
      <vt:lpstr>Презентация PowerPoint</vt:lpstr>
      <vt:lpstr>Презентация PowerPoint</vt:lpstr>
      <vt:lpstr>Презентация PowerPoint</vt:lpstr>
      <vt:lpstr>Специальные игрушки для проведения  занятий.</vt:lpstr>
      <vt:lpstr>Презентация PowerPoint</vt:lpstr>
      <vt:lpstr>Список используемой литературы: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элементов ТРИЗ в работе по развитию речи детей с ОНР.</dc:title>
  <dc:creator>Настёна</dc:creator>
  <cp:lastModifiedBy>Настя</cp:lastModifiedBy>
  <cp:revision>124</cp:revision>
  <dcterms:created xsi:type="dcterms:W3CDTF">2015-05-02T17:42:22Z</dcterms:created>
  <dcterms:modified xsi:type="dcterms:W3CDTF">2015-05-13T05:39:49Z</dcterms:modified>
</cp:coreProperties>
</file>