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92" r:id="rId11"/>
    <p:sldId id="293" r:id="rId12"/>
    <p:sldId id="265" r:id="rId13"/>
    <p:sldId id="294" r:id="rId14"/>
    <p:sldId id="295" r:id="rId15"/>
    <p:sldId id="266" r:id="rId16"/>
    <p:sldId id="267" r:id="rId17"/>
    <p:sldId id="268" r:id="rId18"/>
    <p:sldId id="269" r:id="rId19"/>
    <p:sldId id="270" r:id="rId20"/>
    <p:sldId id="271" r:id="rId21"/>
    <p:sldId id="272" r:id="rId22"/>
    <p:sldId id="273" r:id="rId23"/>
    <p:sldId id="276" r:id="rId24"/>
    <p:sldId id="274" r:id="rId25"/>
    <p:sldId id="296" r:id="rId26"/>
    <p:sldId id="277" r:id="rId27"/>
    <p:sldId id="275" r:id="rId28"/>
    <p:sldId id="297" r:id="rId29"/>
    <p:sldId id="278" r:id="rId30"/>
    <p:sldId id="298" r:id="rId31"/>
    <p:sldId id="299" r:id="rId32"/>
    <p:sldId id="300" r:id="rId33"/>
    <p:sldId id="301"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1E1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67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08.05.2012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08.05.2012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08.05.2012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08.05.2012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08.05.2012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08.05.2012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08.05.2012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08.05.2012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08.05.2012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08.05.2012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08.05.2012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2000"/>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08.05.2012</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audio" Target="file:///F:\&#1082;_&#1092;__&#1042;&#1086;&#1081;&#1085;&#1072;_&#1080;_&#1084;&#1080;&#1088;_-&#1055;&#1086;_&#1091;&#1083;&#1080;&#1094;&#1077;_&#1084;&#1086;&#1089;&#1090;&#1086;&#1074;&#1086;&#1081;.mp3" TargetMode="External"/><Relationship Id="rId2" Type="http://schemas.openxmlformats.org/officeDocument/2006/relationships/audio" Target="file:///F:\&#1085;&#1072;&#1088;&#1086;&#1076;&#1085;&#1072;&#1103;-&#1040;&#1093;,_&#1074;&#1099;_&#1089;&#1077;&#1085;&#1080;,_&#1084;&#1086;&#1080;_&#1089;&#1077;&#1085;&#1080;.mp3" TargetMode="External"/><Relationship Id="rId1" Type="http://schemas.openxmlformats.org/officeDocument/2006/relationships/audio" Target="file:///F:\&#1056;&#1091;&#1089;&#1089;&#1082;&#1072;&#1103;_&#1085;&#1072;&#1088;&#1086;&#1076;&#1085;&#1072;&#1103;-&#1057;&#1091;&#1076;&#1072;&#1088;&#1099;&#1085;&#1103;-&#1073;&#1072;&#1088;&#1099;&#1085;&#1103;.mp3" TargetMode="Externa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7000"/>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571612"/>
            <a:ext cx="9144000" cy="4071966"/>
          </a:xfrm>
        </p:spPr>
        <p:txBody>
          <a:bodyPr>
            <a:normAutofit/>
          </a:bodyPr>
          <a:lstStyle/>
          <a:p>
            <a:r>
              <a:rPr lang="ru-RU" sz="6000" b="1" dirty="0" smtClean="0">
                <a:ln>
                  <a:solidFill>
                    <a:schemeClr val="tx1">
                      <a:lumMod val="95000"/>
                      <a:lumOff val="5000"/>
                    </a:schemeClr>
                  </a:solidFill>
                </a:ln>
                <a:solidFill>
                  <a:schemeClr val="accent6">
                    <a:lumMod val="75000"/>
                  </a:schemeClr>
                </a:solidFill>
                <a:latin typeface="Comic Sans MS" pitchFamily="66" charset="0"/>
              </a:rPr>
              <a:t>Интеллектуальная игра по роману </a:t>
            </a:r>
            <a:br>
              <a:rPr lang="ru-RU" sz="6000" b="1" dirty="0" smtClean="0">
                <a:ln>
                  <a:solidFill>
                    <a:schemeClr val="tx1">
                      <a:lumMod val="95000"/>
                      <a:lumOff val="5000"/>
                    </a:schemeClr>
                  </a:solidFill>
                </a:ln>
                <a:solidFill>
                  <a:schemeClr val="accent6">
                    <a:lumMod val="75000"/>
                  </a:schemeClr>
                </a:solidFill>
                <a:latin typeface="Comic Sans MS" pitchFamily="66" charset="0"/>
              </a:rPr>
            </a:br>
            <a:r>
              <a:rPr lang="ru-RU" sz="6000" b="1" dirty="0" smtClean="0">
                <a:ln>
                  <a:solidFill>
                    <a:schemeClr val="tx1">
                      <a:lumMod val="95000"/>
                      <a:lumOff val="5000"/>
                    </a:schemeClr>
                  </a:solidFill>
                </a:ln>
                <a:solidFill>
                  <a:schemeClr val="accent6">
                    <a:lumMod val="75000"/>
                  </a:schemeClr>
                </a:solidFill>
                <a:latin typeface="Comic Sans MS" pitchFamily="66" charset="0"/>
              </a:rPr>
              <a:t>Л. Н. Толстого </a:t>
            </a:r>
            <a:br>
              <a:rPr lang="ru-RU" sz="6000" b="1" dirty="0" smtClean="0">
                <a:ln>
                  <a:solidFill>
                    <a:schemeClr val="tx1">
                      <a:lumMod val="95000"/>
                      <a:lumOff val="5000"/>
                    </a:schemeClr>
                  </a:solidFill>
                </a:ln>
                <a:solidFill>
                  <a:schemeClr val="accent6">
                    <a:lumMod val="75000"/>
                  </a:schemeClr>
                </a:solidFill>
                <a:latin typeface="Comic Sans MS" pitchFamily="66" charset="0"/>
              </a:rPr>
            </a:br>
            <a:r>
              <a:rPr lang="ru-RU" sz="6000" b="1" dirty="0" smtClean="0">
                <a:ln>
                  <a:solidFill>
                    <a:schemeClr val="tx1">
                      <a:lumMod val="95000"/>
                      <a:lumOff val="5000"/>
                    </a:schemeClr>
                  </a:solidFill>
                </a:ln>
                <a:solidFill>
                  <a:schemeClr val="accent6">
                    <a:lumMod val="75000"/>
                  </a:schemeClr>
                </a:solidFill>
                <a:latin typeface="Comic Sans MS" pitchFamily="66" charset="0"/>
              </a:rPr>
              <a:t>«Война и мир»</a:t>
            </a:r>
            <a:endParaRPr lang="ru-RU" sz="4800" b="1" dirty="0">
              <a:ln>
                <a:solidFill>
                  <a:schemeClr val="tx1">
                    <a:lumMod val="95000"/>
                    <a:lumOff val="5000"/>
                  </a:schemeClr>
                </a:solidFill>
              </a:ln>
              <a:solidFill>
                <a:schemeClr val="accent6">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p:cNvSpPr txBox="1">
            <a:spLocks/>
          </p:cNvSpPr>
          <p:nvPr/>
        </p:nvSpPr>
        <p:spPr>
          <a:xfrm>
            <a:off x="0" y="785794"/>
            <a:ext cx="4614866" cy="1500198"/>
          </a:xfrm>
          <a:prstGeom prst="rect">
            <a:avLst/>
          </a:prstGeom>
        </p:spPr>
        <p:txBody>
          <a:bodyPr vert="horz" lIns="91440" tIns="45720" rIns="91440" bIns="45720" rtlCol="0">
            <a:normAutofit/>
          </a:bodyPr>
          <a:lstStyle/>
          <a:p>
            <a:pPr marL="342900" indent="-342900" algn="ctr">
              <a:spcBef>
                <a:spcPct val="20000"/>
              </a:spcBef>
              <a:buFont typeface="Wingdings" pitchFamily="2" charset="2"/>
              <a:buChar char="ü"/>
              <a:defRPr/>
            </a:pPr>
            <a:r>
              <a:rPr lang="ru-RU" sz="2200" dirty="0" smtClean="0">
                <a:ln>
                  <a:solidFill>
                    <a:schemeClr val="accent2">
                      <a:lumMod val="50000"/>
                    </a:schemeClr>
                  </a:solidFill>
                </a:ln>
              </a:rPr>
              <a:t>Кто из героев славился тем, что «умел так на широкую ногу, хлебосольно устроить пир», как никто другой?</a:t>
            </a:r>
            <a:endParaRPr lang="ru-RU" sz="2200" dirty="0">
              <a:ln>
                <a:solidFill>
                  <a:schemeClr val="accent2">
                    <a:lumMod val="50000"/>
                  </a:schemeClr>
                </a:solidFill>
              </a:ln>
            </a:endParaRPr>
          </a:p>
        </p:txBody>
      </p:sp>
      <p:sp>
        <p:nvSpPr>
          <p:cNvPr id="7" name="Содержимое 2"/>
          <p:cNvSpPr txBox="1">
            <a:spLocks/>
          </p:cNvSpPr>
          <p:nvPr/>
        </p:nvSpPr>
        <p:spPr>
          <a:xfrm>
            <a:off x="1214414" y="2285992"/>
            <a:ext cx="3186106" cy="571503"/>
          </a:xfrm>
          <a:prstGeom prst="rect">
            <a:avLst/>
          </a:prstGeom>
        </p:spPr>
        <p:txBody>
          <a:bodyPr vert="horz" lIns="91440" tIns="45720" rIns="91440" bIns="45720" rtlCol="0">
            <a:normAutofit/>
          </a:bodyPr>
          <a:lstStyle/>
          <a:p>
            <a:pPr marL="342900" marR="0" lvl="0" indent="-342900" algn="ctr" fontAlgn="auto">
              <a:lnSpc>
                <a:spcPct val="100000"/>
              </a:lnSpc>
              <a:spcBef>
                <a:spcPct val="20000"/>
              </a:spcBef>
              <a:spcAft>
                <a:spcPts val="0"/>
              </a:spcAft>
              <a:buClrTx/>
              <a:buSzTx/>
              <a:tabLst/>
              <a:defRPr/>
            </a:pPr>
            <a:r>
              <a:rPr lang="ru-RU" sz="2000" i="1" dirty="0" smtClean="0">
                <a:solidFill>
                  <a:schemeClr val="accent2">
                    <a:lumMod val="50000"/>
                  </a:schemeClr>
                </a:solidFill>
                <a:latin typeface="Comic Sans MS" pitchFamily="66" charset="0"/>
              </a:rPr>
              <a:t>Илья Андреевич Ростов</a:t>
            </a:r>
          </a:p>
        </p:txBody>
      </p:sp>
      <p:sp>
        <p:nvSpPr>
          <p:cNvPr id="9" name="Содержимое 2"/>
          <p:cNvSpPr txBox="1">
            <a:spLocks/>
          </p:cNvSpPr>
          <p:nvPr/>
        </p:nvSpPr>
        <p:spPr>
          <a:xfrm>
            <a:off x="4714876" y="857232"/>
            <a:ext cx="4614866" cy="1500198"/>
          </a:xfrm>
          <a:prstGeom prst="rect">
            <a:avLst/>
          </a:prstGeom>
        </p:spPr>
        <p:txBody>
          <a:bodyPr vert="horz" lIns="91440" tIns="45720" rIns="91440" bIns="45720" rtlCol="0">
            <a:normAutofit/>
          </a:bodyPr>
          <a:lstStyle/>
          <a:p>
            <a:pPr marL="342900" marR="0" lvl="0" indent="-342900" algn="ctr" fontAlgn="auto">
              <a:lnSpc>
                <a:spcPct val="100000"/>
              </a:lnSpc>
              <a:spcBef>
                <a:spcPct val="20000"/>
              </a:spcBef>
              <a:spcAft>
                <a:spcPts val="0"/>
              </a:spcAft>
              <a:buClrTx/>
              <a:buSzTx/>
              <a:buFont typeface="Wingdings" pitchFamily="2" charset="2"/>
              <a:buChar char="ü"/>
              <a:tabLst/>
              <a:defRPr/>
            </a:pPr>
            <a:r>
              <a:rPr lang="ru-RU" sz="2200" dirty="0" smtClean="0">
                <a:ln>
                  <a:solidFill>
                    <a:schemeClr val="accent2">
                      <a:lumMod val="50000"/>
                    </a:schemeClr>
                  </a:solidFill>
                </a:ln>
              </a:rPr>
              <a:t>Кто из героев, совершенно не умея стрелять, умудрился тяжело ранить противника на дуэли?</a:t>
            </a:r>
            <a:endParaRPr lang="ru-RU" sz="2200" dirty="0">
              <a:ln>
                <a:solidFill>
                  <a:schemeClr val="accent2">
                    <a:lumMod val="50000"/>
                  </a:schemeClr>
                </a:solidFill>
              </a:ln>
            </a:endParaRPr>
          </a:p>
        </p:txBody>
      </p:sp>
      <p:sp>
        <p:nvSpPr>
          <p:cNvPr id="10" name="Содержимое 2"/>
          <p:cNvSpPr txBox="1">
            <a:spLocks/>
          </p:cNvSpPr>
          <p:nvPr/>
        </p:nvSpPr>
        <p:spPr>
          <a:xfrm>
            <a:off x="5957894" y="2071678"/>
            <a:ext cx="3186106" cy="571503"/>
          </a:xfrm>
          <a:prstGeom prst="rect">
            <a:avLst/>
          </a:prstGeom>
        </p:spPr>
        <p:txBody>
          <a:bodyPr vert="horz" lIns="91440" tIns="45720" rIns="91440" bIns="45720" rtlCol="0">
            <a:normAutofit/>
          </a:bodyPr>
          <a:lstStyle/>
          <a:p>
            <a:pPr marL="342900" indent="-342900" algn="ctr">
              <a:spcBef>
                <a:spcPct val="20000"/>
              </a:spcBef>
              <a:defRPr/>
            </a:pPr>
            <a:r>
              <a:rPr lang="ru-RU" sz="2000" i="1" dirty="0" smtClean="0">
                <a:solidFill>
                  <a:schemeClr val="accent2">
                    <a:lumMod val="50000"/>
                  </a:schemeClr>
                </a:solidFill>
                <a:latin typeface="Comic Sans MS" pitchFamily="66" charset="0"/>
              </a:rPr>
              <a:t>Пьер Безухов</a:t>
            </a:r>
            <a:endParaRPr lang="ru-RU" sz="2000" i="1" dirty="0">
              <a:solidFill>
                <a:schemeClr val="accent2">
                  <a:lumMod val="50000"/>
                </a:schemeClr>
              </a:solidFill>
              <a:latin typeface="Comic Sans MS" pitchFamily="66" charset="0"/>
            </a:endParaRPr>
          </a:p>
        </p:txBody>
      </p:sp>
      <p:pic>
        <p:nvPicPr>
          <p:cNvPr id="50180" name="Picture 4" descr="http://upload.wikimedia.org/wikipedia/ru/thumb/2/20/Pierre1_War_and_Peace_1967.jpg/350px-Pierre1_War_and_Peace_1967.jpg"/>
          <p:cNvPicPr>
            <a:picLocks noChangeAspect="1" noChangeArrowheads="1"/>
          </p:cNvPicPr>
          <p:nvPr/>
        </p:nvPicPr>
        <p:blipFill>
          <a:blip r:embed="rId2" cstate="print"/>
          <a:srcRect/>
          <a:stretch>
            <a:fillRect/>
          </a:stretch>
        </p:blipFill>
        <p:spPr bwMode="auto">
          <a:xfrm>
            <a:off x="4929190" y="3286124"/>
            <a:ext cx="4014291" cy="250033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0184" name="Picture 8" descr="http://www.peremeny.ru/UserFiles/Image/narrativ/vim2/vimSemRo.jpg"/>
          <p:cNvPicPr>
            <a:picLocks noChangeAspect="1" noChangeArrowheads="1"/>
          </p:cNvPicPr>
          <p:nvPr/>
        </p:nvPicPr>
        <p:blipFill>
          <a:blip r:embed="rId3" cstate="print"/>
          <a:srcRect l="21000" r="23499"/>
          <a:stretch>
            <a:fillRect/>
          </a:stretch>
        </p:blipFill>
        <p:spPr bwMode="auto">
          <a:xfrm>
            <a:off x="357158" y="3000372"/>
            <a:ext cx="4143404" cy="322511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5018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50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a:xfrm>
            <a:off x="214282" y="1071546"/>
            <a:ext cx="4614866" cy="1500198"/>
          </a:xfrm>
          <a:prstGeom prst="rect">
            <a:avLst/>
          </a:prstGeom>
        </p:spPr>
        <p:txBody>
          <a:bodyPr vert="horz" lIns="91440" tIns="45720" rIns="91440" bIns="45720" rtlCol="0">
            <a:normAutofit/>
          </a:bodyPr>
          <a:lstStyle/>
          <a:p>
            <a:pPr marL="342900" marR="0" lvl="0" indent="-342900" algn="ctr" fontAlgn="auto">
              <a:lnSpc>
                <a:spcPct val="100000"/>
              </a:lnSpc>
              <a:spcBef>
                <a:spcPct val="20000"/>
              </a:spcBef>
              <a:spcAft>
                <a:spcPts val="0"/>
              </a:spcAft>
              <a:buClrTx/>
              <a:buSzTx/>
              <a:buFont typeface="Wingdings" pitchFamily="2" charset="2"/>
              <a:buChar char="ü"/>
              <a:tabLst/>
              <a:defRPr/>
            </a:pPr>
            <a:r>
              <a:rPr lang="ru-RU" sz="2200" dirty="0" smtClean="0">
                <a:ln>
                  <a:solidFill>
                    <a:schemeClr val="accent2">
                      <a:lumMod val="50000"/>
                    </a:schemeClr>
                  </a:solidFill>
                </a:ln>
              </a:rPr>
              <a:t>Кто из героев удостоился похвалы Наполеона: «Вот достойная смерть!»? </a:t>
            </a:r>
            <a:endParaRPr lang="ru-RU" sz="2200" dirty="0">
              <a:ln>
                <a:solidFill>
                  <a:schemeClr val="accent2">
                    <a:lumMod val="50000"/>
                  </a:schemeClr>
                </a:solidFill>
              </a:ln>
            </a:endParaRPr>
          </a:p>
        </p:txBody>
      </p:sp>
      <p:sp>
        <p:nvSpPr>
          <p:cNvPr id="5" name="Содержимое 2"/>
          <p:cNvSpPr txBox="1">
            <a:spLocks/>
          </p:cNvSpPr>
          <p:nvPr/>
        </p:nvSpPr>
        <p:spPr>
          <a:xfrm>
            <a:off x="1428728" y="2428868"/>
            <a:ext cx="3186106" cy="571503"/>
          </a:xfrm>
          <a:prstGeom prst="rect">
            <a:avLst/>
          </a:prstGeom>
        </p:spPr>
        <p:txBody>
          <a:bodyPr vert="horz" lIns="91440" tIns="45720" rIns="91440" bIns="45720" rtlCol="0">
            <a:normAutofit/>
          </a:bodyPr>
          <a:lstStyle/>
          <a:p>
            <a:pPr marL="342900" indent="-342900" algn="ctr">
              <a:spcBef>
                <a:spcPct val="20000"/>
              </a:spcBef>
              <a:defRPr/>
            </a:pPr>
            <a:r>
              <a:rPr lang="ru-RU" sz="2000" i="1" dirty="0" smtClean="0">
                <a:solidFill>
                  <a:schemeClr val="accent2">
                    <a:lumMod val="50000"/>
                  </a:schemeClr>
                </a:solidFill>
                <a:latin typeface="Comic Sans MS" pitchFamily="66" charset="0"/>
              </a:rPr>
              <a:t>Андрей Болконский</a:t>
            </a:r>
          </a:p>
        </p:txBody>
      </p:sp>
      <p:sp>
        <p:nvSpPr>
          <p:cNvPr id="6" name="Содержимое 2"/>
          <p:cNvSpPr txBox="1">
            <a:spLocks/>
          </p:cNvSpPr>
          <p:nvPr/>
        </p:nvSpPr>
        <p:spPr>
          <a:xfrm>
            <a:off x="4529134" y="1142984"/>
            <a:ext cx="4614866" cy="1071570"/>
          </a:xfrm>
          <a:prstGeom prst="rect">
            <a:avLst/>
          </a:prstGeom>
        </p:spPr>
        <p:txBody>
          <a:bodyPr vert="horz" lIns="91440" tIns="45720" rIns="91440" bIns="45720" rtlCol="0">
            <a:normAutofit/>
          </a:bodyPr>
          <a:lstStyle/>
          <a:p>
            <a:pPr marL="800100" lvl="1" indent="-342900" algn="ctr">
              <a:spcBef>
                <a:spcPct val="20000"/>
              </a:spcBef>
              <a:buFont typeface="Wingdings" pitchFamily="2" charset="2"/>
              <a:buChar char="ü"/>
              <a:defRPr/>
            </a:pPr>
            <a:r>
              <a:rPr lang="ru-RU" sz="2200" dirty="0" smtClean="0">
                <a:ln>
                  <a:solidFill>
                    <a:schemeClr val="accent2">
                      <a:lumMod val="50000"/>
                    </a:schemeClr>
                  </a:solidFill>
                </a:ln>
              </a:rPr>
              <a:t>Кто из героев едва не стал двоеженцем?</a:t>
            </a:r>
            <a:endParaRPr lang="ru-RU" sz="2200" dirty="0">
              <a:ln>
                <a:solidFill>
                  <a:schemeClr val="accent2">
                    <a:lumMod val="50000"/>
                  </a:schemeClr>
                </a:solidFill>
              </a:ln>
            </a:endParaRPr>
          </a:p>
        </p:txBody>
      </p:sp>
      <p:sp>
        <p:nvSpPr>
          <p:cNvPr id="7" name="Содержимое 2"/>
          <p:cNvSpPr txBox="1">
            <a:spLocks/>
          </p:cNvSpPr>
          <p:nvPr/>
        </p:nvSpPr>
        <p:spPr>
          <a:xfrm>
            <a:off x="5715008" y="2071678"/>
            <a:ext cx="3186106" cy="571503"/>
          </a:xfrm>
          <a:prstGeom prst="rect">
            <a:avLst/>
          </a:prstGeom>
        </p:spPr>
        <p:txBody>
          <a:bodyPr vert="horz" lIns="91440" tIns="45720" rIns="91440" bIns="45720" rtlCol="0">
            <a:normAutofit/>
          </a:bodyPr>
          <a:lstStyle/>
          <a:p>
            <a:pPr marL="342900" marR="0" lvl="0" indent="-342900" algn="ctr" fontAlgn="auto">
              <a:lnSpc>
                <a:spcPct val="100000"/>
              </a:lnSpc>
              <a:spcBef>
                <a:spcPct val="20000"/>
              </a:spcBef>
              <a:spcAft>
                <a:spcPts val="0"/>
              </a:spcAft>
              <a:buClrTx/>
              <a:buSzTx/>
              <a:tabLst/>
              <a:defRPr/>
            </a:pPr>
            <a:r>
              <a:rPr lang="ru-RU" sz="2000" i="1" dirty="0" smtClean="0">
                <a:solidFill>
                  <a:schemeClr val="accent2">
                    <a:lumMod val="50000"/>
                  </a:schemeClr>
                </a:solidFill>
                <a:latin typeface="Comic Sans MS" pitchFamily="66" charset="0"/>
              </a:rPr>
              <a:t>Анатоль Куракин</a:t>
            </a:r>
            <a:endParaRPr lang="ru-RU" sz="2000" i="1" dirty="0">
              <a:solidFill>
                <a:schemeClr val="accent2">
                  <a:lumMod val="50000"/>
                </a:schemeClr>
              </a:solidFill>
              <a:latin typeface="Comic Sans MS" pitchFamily="66" charset="0"/>
            </a:endParaRPr>
          </a:p>
        </p:txBody>
      </p:sp>
      <p:pic>
        <p:nvPicPr>
          <p:cNvPr id="51202" name="Picture 2" descr="http://img1.liveinternet.ru/images/attach/b/3/7/861/7861535_1194591152_41f.jpg"/>
          <p:cNvPicPr>
            <a:picLocks noChangeAspect="1" noChangeArrowheads="1"/>
          </p:cNvPicPr>
          <p:nvPr/>
        </p:nvPicPr>
        <p:blipFill>
          <a:blip r:embed="rId2" cstate="print"/>
          <a:srcRect l="12139"/>
          <a:stretch>
            <a:fillRect/>
          </a:stretch>
        </p:blipFill>
        <p:spPr bwMode="auto">
          <a:xfrm>
            <a:off x="714348" y="3286124"/>
            <a:ext cx="3619406" cy="27146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1204" name="Picture 4" descr="http://www.peremeny.ru/UserFiles/Image/narrativ/vim2/vimAKur1.jpg"/>
          <p:cNvPicPr>
            <a:picLocks noChangeAspect="1" noChangeArrowheads="1"/>
          </p:cNvPicPr>
          <p:nvPr/>
        </p:nvPicPr>
        <p:blipFill>
          <a:blip r:embed="rId3" cstate="print"/>
          <a:srcRect l="16393" r="6560"/>
          <a:stretch>
            <a:fillRect/>
          </a:stretch>
        </p:blipFill>
        <p:spPr bwMode="auto">
          <a:xfrm>
            <a:off x="5143504" y="3286124"/>
            <a:ext cx="3714776" cy="274522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5120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51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28596" y="0"/>
            <a:ext cx="8229600" cy="1143000"/>
          </a:xfrm>
        </p:spPr>
        <p:txBody>
          <a:bodyPr/>
          <a:lstStyle/>
          <a:p>
            <a:r>
              <a:rPr lang="ru-RU" dirty="0" smtClean="0"/>
              <a:t>Вопросы команде №2</a:t>
            </a:r>
            <a:endParaRPr lang="ru-RU" dirty="0"/>
          </a:p>
        </p:txBody>
      </p:sp>
      <p:sp>
        <p:nvSpPr>
          <p:cNvPr id="5" name="Содержимое 2"/>
          <p:cNvSpPr txBox="1">
            <a:spLocks/>
          </p:cNvSpPr>
          <p:nvPr/>
        </p:nvSpPr>
        <p:spPr>
          <a:xfrm>
            <a:off x="0" y="1071546"/>
            <a:ext cx="4614866" cy="107157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Char char="ü"/>
              <a:tabLst/>
              <a:defRPr/>
            </a:pPr>
            <a:r>
              <a:rPr lang="ru-RU" sz="2000" dirty="0" smtClean="0">
                <a:ln>
                  <a:solidFill>
                    <a:schemeClr val="accent2">
                      <a:lumMod val="50000"/>
                    </a:schemeClr>
                  </a:solidFill>
                </a:ln>
              </a:rPr>
              <a:t>Кто из героев в доказательство любви и преданности приложил к руке раскаленную линейку?</a:t>
            </a:r>
            <a:endParaRPr lang="ru-RU" sz="2000" dirty="0">
              <a:ln>
                <a:solidFill>
                  <a:schemeClr val="accent2">
                    <a:lumMod val="50000"/>
                  </a:schemeClr>
                </a:solidFill>
              </a:ln>
            </a:endParaRPr>
          </a:p>
        </p:txBody>
      </p:sp>
      <p:sp>
        <p:nvSpPr>
          <p:cNvPr id="6" name="Содержимое 2"/>
          <p:cNvSpPr txBox="1">
            <a:spLocks/>
          </p:cNvSpPr>
          <p:nvPr/>
        </p:nvSpPr>
        <p:spPr>
          <a:xfrm>
            <a:off x="1500166" y="1928802"/>
            <a:ext cx="3186106" cy="571503"/>
          </a:xfrm>
          <a:prstGeom prst="rect">
            <a:avLst/>
          </a:prstGeom>
        </p:spPr>
        <p:txBody>
          <a:bodyPr vert="horz" lIns="91440" tIns="45720" rIns="91440" bIns="45720" rtlCol="0">
            <a:normAutofit/>
          </a:bodyPr>
          <a:lstStyle/>
          <a:p>
            <a:pPr marL="342900" indent="-342900" algn="ctr">
              <a:spcBef>
                <a:spcPct val="20000"/>
              </a:spcBef>
              <a:defRPr/>
            </a:pPr>
            <a:r>
              <a:rPr lang="ru-RU" sz="2000" i="1" dirty="0" smtClean="0">
                <a:solidFill>
                  <a:schemeClr val="accent2">
                    <a:lumMod val="50000"/>
                  </a:schemeClr>
                </a:solidFill>
                <a:latin typeface="Comic Sans MS" pitchFamily="66" charset="0"/>
              </a:rPr>
              <a:t>Наташа Ростова</a:t>
            </a:r>
          </a:p>
        </p:txBody>
      </p:sp>
      <p:sp>
        <p:nvSpPr>
          <p:cNvPr id="13" name="Содержимое 2"/>
          <p:cNvSpPr txBox="1">
            <a:spLocks/>
          </p:cNvSpPr>
          <p:nvPr/>
        </p:nvSpPr>
        <p:spPr>
          <a:xfrm>
            <a:off x="4529134" y="1142984"/>
            <a:ext cx="4614866" cy="1071570"/>
          </a:xfrm>
          <a:prstGeom prst="rect">
            <a:avLst/>
          </a:prstGeom>
        </p:spPr>
        <p:txBody>
          <a:bodyPr vert="horz" lIns="91440" tIns="45720" rIns="91440" bIns="45720" rtlCol="0">
            <a:normAutofit/>
          </a:bodyPr>
          <a:lstStyle/>
          <a:p>
            <a:pPr marL="342900" marR="0" lvl="0" indent="-342900" algn="ctr" fontAlgn="auto">
              <a:lnSpc>
                <a:spcPct val="100000"/>
              </a:lnSpc>
              <a:spcBef>
                <a:spcPct val="20000"/>
              </a:spcBef>
              <a:spcAft>
                <a:spcPts val="0"/>
              </a:spcAft>
              <a:buClrTx/>
              <a:buSzTx/>
              <a:buFont typeface="Wingdings" pitchFamily="2" charset="2"/>
              <a:buChar char="ü"/>
              <a:tabLst/>
              <a:defRPr/>
            </a:pPr>
            <a:r>
              <a:rPr lang="ru-RU" sz="2000" dirty="0" smtClean="0">
                <a:ln>
                  <a:solidFill>
                    <a:schemeClr val="accent2">
                      <a:lumMod val="50000"/>
                    </a:schemeClr>
                  </a:solidFill>
                </a:ln>
              </a:rPr>
              <a:t>Кто был «самым полезным и храбрым человеком» в партизанском отряде Денисова?</a:t>
            </a:r>
            <a:endParaRPr lang="ru-RU" sz="2000" dirty="0">
              <a:ln>
                <a:solidFill>
                  <a:schemeClr val="accent2">
                    <a:lumMod val="50000"/>
                  </a:schemeClr>
                </a:solidFill>
              </a:ln>
            </a:endParaRPr>
          </a:p>
        </p:txBody>
      </p:sp>
      <p:sp>
        <p:nvSpPr>
          <p:cNvPr id="14" name="Содержимое 2"/>
          <p:cNvSpPr txBox="1">
            <a:spLocks/>
          </p:cNvSpPr>
          <p:nvPr/>
        </p:nvSpPr>
        <p:spPr>
          <a:xfrm>
            <a:off x="5957894" y="2071678"/>
            <a:ext cx="3186106" cy="571503"/>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ru-RU" sz="2000" i="1" dirty="0" smtClean="0">
                <a:solidFill>
                  <a:schemeClr val="accent2">
                    <a:lumMod val="50000"/>
                  </a:schemeClr>
                </a:solidFill>
                <a:latin typeface="Comic Sans MS" pitchFamily="66" charset="0"/>
              </a:rPr>
              <a:t>Тихон Щербатый</a:t>
            </a:r>
            <a:endParaRPr lang="ru-RU" sz="2000" i="1" dirty="0">
              <a:solidFill>
                <a:schemeClr val="accent2">
                  <a:lumMod val="50000"/>
                </a:schemeClr>
              </a:solidFill>
              <a:latin typeface="Comic Sans MS" pitchFamily="66" charset="0"/>
            </a:endParaRPr>
          </a:p>
        </p:txBody>
      </p:sp>
      <p:pic>
        <p:nvPicPr>
          <p:cNvPr id="27650" name="Picture 2" descr="http://madagascar.liter.net/madruss/tolstoy/natasha.jpg"/>
          <p:cNvPicPr>
            <a:picLocks noChangeAspect="1" noChangeArrowheads="1"/>
          </p:cNvPicPr>
          <p:nvPr/>
        </p:nvPicPr>
        <p:blipFill>
          <a:blip r:embed="rId2" cstate="print"/>
          <a:srcRect/>
          <a:stretch>
            <a:fillRect/>
          </a:stretch>
        </p:blipFill>
        <p:spPr bwMode="auto">
          <a:xfrm>
            <a:off x="1285852" y="2500306"/>
            <a:ext cx="2114550" cy="34004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7652" name="Picture 4" descr="http://russkay-literatura.ru/1/pryashnikov-v-1812-godu-58.jpg"/>
          <p:cNvPicPr>
            <a:picLocks noChangeAspect="1" noChangeArrowheads="1"/>
          </p:cNvPicPr>
          <p:nvPr/>
        </p:nvPicPr>
        <p:blipFill>
          <a:blip r:embed="rId3" cstate="print"/>
          <a:srcRect r="12981" b="11568"/>
          <a:stretch>
            <a:fillRect/>
          </a:stretch>
        </p:blipFill>
        <p:spPr bwMode="auto">
          <a:xfrm>
            <a:off x="4500562" y="2643182"/>
            <a:ext cx="4303563" cy="32147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765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27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a:xfrm>
            <a:off x="0" y="714356"/>
            <a:ext cx="4614866" cy="1428760"/>
          </a:xfrm>
          <a:prstGeom prst="rect">
            <a:avLst/>
          </a:prstGeom>
        </p:spPr>
        <p:txBody>
          <a:bodyPr vert="horz" lIns="91440" tIns="45720" rIns="91440" bIns="45720" rtlCol="0">
            <a:noAutofit/>
          </a:bodyPr>
          <a:lstStyle/>
          <a:p>
            <a:pPr marL="342900" indent="-342900" algn="ctr">
              <a:lnSpc>
                <a:spcPct val="120000"/>
              </a:lnSpc>
              <a:spcBef>
                <a:spcPct val="20000"/>
              </a:spcBef>
              <a:buFont typeface="Wingdings" pitchFamily="2" charset="2"/>
              <a:buChar char="ü"/>
              <a:defRPr/>
            </a:pPr>
            <a:r>
              <a:rPr lang="ru-RU" dirty="0" smtClean="0">
                <a:ln>
                  <a:solidFill>
                    <a:schemeClr val="accent2">
                      <a:lumMod val="50000"/>
                    </a:schemeClr>
                  </a:solidFill>
                </a:ln>
              </a:rPr>
              <a:t>«Вот на походе не в кого влюбиться, так он влюбился в…» – сыронизировал Денисов над своим боевым товарищем. О ком из друзей говорил Денисов?</a:t>
            </a:r>
            <a:endParaRPr lang="ru-RU" dirty="0">
              <a:ln>
                <a:solidFill>
                  <a:schemeClr val="accent2">
                    <a:lumMod val="50000"/>
                  </a:schemeClr>
                </a:solidFill>
              </a:ln>
            </a:endParaRPr>
          </a:p>
        </p:txBody>
      </p:sp>
      <p:sp>
        <p:nvSpPr>
          <p:cNvPr id="5" name="Содержимое 2"/>
          <p:cNvSpPr txBox="1">
            <a:spLocks/>
          </p:cNvSpPr>
          <p:nvPr/>
        </p:nvSpPr>
        <p:spPr>
          <a:xfrm>
            <a:off x="1285852" y="2214554"/>
            <a:ext cx="3186106" cy="571503"/>
          </a:xfrm>
          <a:prstGeom prst="rect">
            <a:avLst/>
          </a:prstGeom>
        </p:spPr>
        <p:txBody>
          <a:bodyPr vert="horz" lIns="91440" tIns="45720" rIns="91440" bIns="45720" rtlCol="0">
            <a:noAutofit/>
          </a:bodyPr>
          <a:lstStyle/>
          <a:p>
            <a:pPr marL="342900" indent="-342900" algn="ctr">
              <a:spcBef>
                <a:spcPct val="20000"/>
              </a:spcBef>
              <a:defRPr/>
            </a:pPr>
            <a:r>
              <a:rPr lang="ru-RU" sz="2000" i="1" dirty="0" smtClean="0">
                <a:solidFill>
                  <a:schemeClr val="accent2">
                    <a:lumMod val="50000"/>
                  </a:schemeClr>
                </a:solidFill>
                <a:latin typeface="Comic Sans MS" pitchFamily="66" charset="0"/>
              </a:rPr>
              <a:t>О Николае Ростовом</a:t>
            </a:r>
          </a:p>
        </p:txBody>
      </p:sp>
      <p:sp>
        <p:nvSpPr>
          <p:cNvPr id="6" name="Содержимое 2"/>
          <p:cNvSpPr txBox="1">
            <a:spLocks/>
          </p:cNvSpPr>
          <p:nvPr/>
        </p:nvSpPr>
        <p:spPr>
          <a:xfrm>
            <a:off x="0" y="5857892"/>
            <a:ext cx="4471990" cy="571504"/>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ru-RU" sz="2000" dirty="0" smtClean="0">
                <a:ln>
                  <a:solidFill>
                    <a:schemeClr val="accent2">
                      <a:lumMod val="50000"/>
                    </a:schemeClr>
                  </a:solidFill>
                </a:ln>
              </a:rPr>
              <a:t>В кого тот «влюбился» на походе?</a:t>
            </a:r>
            <a:endParaRPr lang="ru-RU" sz="2000" dirty="0">
              <a:ln>
                <a:solidFill>
                  <a:schemeClr val="accent2">
                    <a:lumMod val="50000"/>
                  </a:schemeClr>
                </a:solidFill>
              </a:ln>
            </a:endParaRPr>
          </a:p>
        </p:txBody>
      </p:sp>
      <p:sp>
        <p:nvSpPr>
          <p:cNvPr id="7" name="Содержимое 2"/>
          <p:cNvSpPr txBox="1">
            <a:spLocks/>
          </p:cNvSpPr>
          <p:nvPr/>
        </p:nvSpPr>
        <p:spPr>
          <a:xfrm>
            <a:off x="1071538" y="6143644"/>
            <a:ext cx="3186106" cy="500066"/>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ru-RU" sz="2000" i="1" dirty="0" smtClean="0">
                <a:solidFill>
                  <a:schemeClr val="accent2">
                    <a:lumMod val="50000"/>
                  </a:schemeClr>
                </a:solidFill>
                <a:latin typeface="Comic Sans MS" pitchFamily="66" charset="0"/>
              </a:rPr>
              <a:t>В царя</a:t>
            </a:r>
            <a:endParaRPr lang="ru-RU" sz="2000" i="1" dirty="0">
              <a:solidFill>
                <a:schemeClr val="accent2">
                  <a:lumMod val="50000"/>
                </a:schemeClr>
              </a:solidFill>
              <a:latin typeface="Comic Sans MS" pitchFamily="66" charset="0"/>
            </a:endParaRPr>
          </a:p>
        </p:txBody>
      </p:sp>
      <p:sp>
        <p:nvSpPr>
          <p:cNvPr id="8" name="Содержимое 2"/>
          <p:cNvSpPr txBox="1">
            <a:spLocks/>
          </p:cNvSpPr>
          <p:nvPr/>
        </p:nvSpPr>
        <p:spPr>
          <a:xfrm>
            <a:off x="4529134" y="928670"/>
            <a:ext cx="4614866" cy="1071570"/>
          </a:xfrm>
          <a:prstGeom prst="rect">
            <a:avLst/>
          </a:prstGeom>
        </p:spPr>
        <p:txBody>
          <a:bodyPr vert="horz" lIns="91440" tIns="45720" rIns="91440" bIns="45720" rtlCol="0">
            <a:noAutofit/>
          </a:bodyPr>
          <a:lstStyle/>
          <a:p>
            <a:pPr marL="342900" indent="-342900" algn="ctr">
              <a:spcBef>
                <a:spcPct val="20000"/>
              </a:spcBef>
              <a:buFont typeface="Wingdings" pitchFamily="2" charset="2"/>
              <a:buChar char="ü"/>
              <a:defRPr/>
            </a:pPr>
            <a:r>
              <a:rPr lang="ru-RU" sz="2000" dirty="0" smtClean="0">
                <a:ln>
                  <a:solidFill>
                    <a:schemeClr val="accent2">
                      <a:lumMod val="50000"/>
                    </a:schemeClr>
                  </a:solidFill>
                </a:ln>
              </a:rPr>
              <a:t>Какая героиня романа обладала всем, «за что ценят людей», но имела «мало того, что бы заставило любить ее»?</a:t>
            </a:r>
            <a:endParaRPr lang="ru-RU" sz="2000" dirty="0">
              <a:ln>
                <a:solidFill>
                  <a:schemeClr val="accent2">
                    <a:lumMod val="50000"/>
                  </a:schemeClr>
                </a:solidFill>
              </a:ln>
            </a:endParaRPr>
          </a:p>
        </p:txBody>
      </p:sp>
      <p:sp>
        <p:nvSpPr>
          <p:cNvPr id="9" name="Содержимое 2"/>
          <p:cNvSpPr txBox="1">
            <a:spLocks/>
          </p:cNvSpPr>
          <p:nvPr/>
        </p:nvSpPr>
        <p:spPr>
          <a:xfrm>
            <a:off x="5957894" y="2357430"/>
            <a:ext cx="3186106" cy="571503"/>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ru-RU" sz="2000" i="1" dirty="0" smtClean="0">
                <a:solidFill>
                  <a:schemeClr val="accent2">
                    <a:lumMod val="50000"/>
                  </a:schemeClr>
                </a:solidFill>
                <a:latin typeface="Comic Sans MS" pitchFamily="66" charset="0"/>
              </a:rPr>
              <a:t>Соня</a:t>
            </a:r>
            <a:endParaRPr lang="ru-RU" sz="2000" i="1" dirty="0">
              <a:solidFill>
                <a:schemeClr val="accent2">
                  <a:lumMod val="50000"/>
                </a:schemeClr>
              </a:solidFill>
              <a:latin typeface="Comic Sans MS" pitchFamily="66" charset="0"/>
            </a:endParaRPr>
          </a:p>
        </p:txBody>
      </p:sp>
      <p:pic>
        <p:nvPicPr>
          <p:cNvPr id="53250" name="Picture 2" descr="http://media7.fast-torrent.ru/media/files/s4/ws/eh/vojna-i-mir-2.png"/>
          <p:cNvPicPr>
            <a:picLocks noChangeAspect="1" noChangeArrowheads="1"/>
          </p:cNvPicPr>
          <p:nvPr/>
        </p:nvPicPr>
        <p:blipFill>
          <a:blip r:embed="rId2" cstate="print"/>
          <a:srcRect/>
          <a:stretch>
            <a:fillRect/>
          </a:stretch>
        </p:blipFill>
        <p:spPr bwMode="auto">
          <a:xfrm>
            <a:off x="571472" y="3000372"/>
            <a:ext cx="3953938" cy="22735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3252" name="Picture 4" descr="http://t1.gstatic.com/images?q=tbn:ANd9GcRfes6qd2lwy8Ioe3sThGKcneLspstpMZHkinrbRQ6W7iWVUusj5PQoRikOJA"/>
          <p:cNvPicPr>
            <a:picLocks noChangeAspect="1" noChangeArrowheads="1"/>
          </p:cNvPicPr>
          <p:nvPr/>
        </p:nvPicPr>
        <p:blipFill>
          <a:blip r:embed="rId3" cstate="print"/>
          <a:srcRect/>
          <a:stretch>
            <a:fillRect/>
          </a:stretch>
        </p:blipFill>
        <p:spPr bwMode="auto">
          <a:xfrm>
            <a:off x="5286380" y="3000372"/>
            <a:ext cx="3460183" cy="28194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5325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53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a:xfrm>
            <a:off x="0" y="428604"/>
            <a:ext cx="4614866" cy="1071570"/>
          </a:xfrm>
          <a:prstGeom prst="rect">
            <a:avLst/>
          </a:prstGeom>
        </p:spPr>
        <p:txBody>
          <a:bodyPr vert="horz" lIns="91440" tIns="45720" rIns="91440" bIns="45720" rtlCol="0">
            <a:noAutofit/>
          </a:bodyPr>
          <a:lstStyle/>
          <a:p>
            <a:pPr marL="342900" indent="-342900" algn="ctr">
              <a:spcBef>
                <a:spcPct val="20000"/>
              </a:spcBef>
              <a:buFont typeface="Wingdings" pitchFamily="2" charset="2"/>
              <a:buChar char="ü"/>
              <a:defRPr/>
            </a:pPr>
            <a:r>
              <a:rPr lang="ru-RU" sz="2000" dirty="0" smtClean="0">
                <a:ln>
                  <a:solidFill>
                    <a:schemeClr val="accent2">
                      <a:lumMod val="50000"/>
                    </a:schemeClr>
                  </a:solidFill>
                </a:ln>
              </a:rPr>
              <a:t>Какая героиня предложила влюбленному в нее молодому человеку поцеловать вместо себя куклу?</a:t>
            </a:r>
            <a:endParaRPr lang="ru-RU" sz="2000" dirty="0">
              <a:ln>
                <a:solidFill>
                  <a:schemeClr val="accent2">
                    <a:lumMod val="50000"/>
                  </a:schemeClr>
                </a:solidFill>
              </a:ln>
            </a:endParaRPr>
          </a:p>
        </p:txBody>
      </p:sp>
      <p:sp>
        <p:nvSpPr>
          <p:cNvPr id="5" name="Содержимое 2"/>
          <p:cNvSpPr txBox="1">
            <a:spLocks/>
          </p:cNvSpPr>
          <p:nvPr/>
        </p:nvSpPr>
        <p:spPr>
          <a:xfrm>
            <a:off x="1214414" y="1857364"/>
            <a:ext cx="3186106" cy="500066"/>
          </a:xfrm>
          <a:prstGeom prst="rect">
            <a:avLst/>
          </a:prstGeom>
        </p:spPr>
        <p:txBody>
          <a:bodyPr vert="horz" lIns="91440" tIns="45720" rIns="91440" bIns="45720" rtlCol="0">
            <a:normAutofit/>
          </a:bodyPr>
          <a:lstStyle/>
          <a:p>
            <a:pPr marL="342900" indent="-342900" algn="ctr">
              <a:spcBef>
                <a:spcPct val="20000"/>
              </a:spcBef>
              <a:defRPr/>
            </a:pPr>
            <a:r>
              <a:rPr lang="ru-RU" sz="2000" i="1" dirty="0" smtClean="0">
                <a:solidFill>
                  <a:schemeClr val="accent2">
                    <a:lumMod val="50000"/>
                  </a:schemeClr>
                </a:solidFill>
                <a:latin typeface="Comic Sans MS" pitchFamily="66" charset="0"/>
              </a:rPr>
              <a:t>Наташа Ростова</a:t>
            </a:r>
            <a:endParaRPr lang="ru-RU" sz="2000" i="1" dirty="0">
              <a:solidFill>
                <a:schemeClr val="accent2">
                  <a:lumMod val="50000"/>
                </a:schemeClr>
              </a:solidFill>
              <a:latin typeface="Comic Sans MS" pitchFamily="66" charset="0"/>
            </a:endParaRPr>
          </a:p>
        </p:txBody>
      </p:sp>
      <p:sp>
        <p:nvSpPr>
          <p:cNvPr id="6" name="Содержимое 2"/>
          <p:cNvSpPr txBox="1">
            <a:spLocks/>
          </p:cNvSpPr>
          <p:nvPr/>
        </p:nvSpPr>
        <p:spPr>
          <a:xfrm>
            <a:off x="4529134" y="571480"/>
            <a:ext cx="4614866" cy="1071570"/>
          </a:xfrm>
          <a:prstGeom prst="rect">
            <a:avLst/>
          </a:prstGeom>
        </p:spPr>
        <p:txBody>
          <a:bodyPr vert="horz" lIns="91440" tIns="45720" rIns="91440" bIns="45720" rtlCol="0">
            <a:noAutofit/>
          </a:bodyPr>
          <a:lstStyle/>
          <a:p>
            <a:pPr marL="342900" marR="0" lvl="0" indent="-342900" algn="ctr" fontAlgn="auto">
              <a:lnSpc>
                <a:spcPct val="100000"/>
              </a:lnSpc>
              <a:spcBef>
                <a:spcPct val="20000"/>
              </a:spcBef>
              <a:spcAft>
                <a:spcPts val="0"/>
              </a:spcAft>
              <a:buClrTx/>
              <a:buSzTx/>
              <a:buFont typeface="Wingdings" pitchFamily="2" charset="2"/>
              <a:buChar char="ü"/>
              <a:tabLst/>
              <a:defRPr/>
            </a:pPr>
            <a:r>
              <a:rPr lang="ru-RU" sz="2000" dirty="0" smtClean="0">
                <a:ln>
                  <a:solidFill>
                    <a:schemeClr val="accent2">
                      <a:lumMod val="50000"/>
                    </a:schemeClr>
                  </a:solidFill>
                </a:ln>
              </a:rPr>
              <a:t>«Ежели она подойдет прежде к своей кузине, а потом к другой даме, то она будет моей женой». Кто таким образом принимал решение о женитьбе?</a:t>
            </a:r>
            <a:endParaRPr lang="ru-RU" sz="2000" dirty="0">
              <a:ln>
                <a:solidFill>
                  <a:schemeClr val="accent2">
                    <a:lumMod val="50000"/>
                  </a:schemeClr>
                </a:solidFill>
              </a:ln>
            </a:endParaRPr>
          </a:p>
        </p:txBody>
      </p:sp>
      <p:sp>
        <p:nvSpPr>
          <p:cNvPr id="7" name="Содержимое 2"/>
          <p:cNvSpPr txBox="1">
            <a:spLocks/>
          </p:cNvSpPr>
          <p:nvPr/>
        </p:nvSpPr>
        <p:spPr>
          <a:xfrm>
            <a:off x="5957894" y="2071678"/>
            <a:ext cx="3186106" cy="571503"/>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ru-RU" sz="2000" i="1" dirty="0" smtClean="0">
                <a:solidFill>
                  <a:schemeClr val="accent2">
                    <a:lumMod val="50000"/>
                  </a:schemeClr>
                </a:solidFill>
                <a:latin typeface="Comic Sans MS" pitchFamily="66" charset="0"/>
              </a:rPr>
              <a:t>Андрей Болконский</a:t>
            </a:r>
            <a:endParaRPr lang="ru-RU" sz="2000" i="1" dirty="0">
              <a:solidFill>
                <a:schemeClr val="accent2">
                  <a:lumMod val="50000"/>
                </a:schemeClr>
              </a:solidFill>
              <a:latin typeface="Comic Sans MS" pitchFamily="66" charset="0"/>
            </a:endParaRPr>
          </a:p>
        </p:txBody>
      </p:sp>
      <p:sp>
        <p:nvSpPr>
          <p:cNvPr id="8" name="Содержимое 2"/>
          <p:cNvSpPr txBox="1">
            <a:spLocks/>
          </p:cNvSpPr>
          <p:nvPr/>
        </p:nvSpPr>
        <p:spPr>
          <a:xfrm>
            <a:off x="4672010" y="6000768"/>
            <a:ext cx="4471990" cy="571504"/>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ru-RU" sz="2000" dirty="0" smtClean="0">
                <a:ln>
                  <a:solidFill>
                    <a:schemeClr val="accent2">
                      <a:lumMod val="50000"/>
                    </a:schemeClr>
                  </a:solidFill>
                </a:ln>
              </a:rPr>
              <a:t>Назовите избранницу героя.</a:t>
            </a:r>
            <a:endParaRPr lang="ru-RU" sz="2000" dirty="0">
              <a:ln>
                <a:solidFill>
                  <a:schemeClr val="accent2">
                    <a:lumMod val="50000"/>
                  </a:schemeClr>
                </a:solidFill>
              </a:ln>
            </a:endParaRPr>
          </a:p>
        </p:txBody>
      </p:sp>
      <p:sp>
        <p:nvSpPr>
          <p:cNvPr id="9" name="Содержимое 2"/>
          <p:cNvSpPr txBox="1">
            <a:spLocks/>
          </p:cNvSpPr>
          <p:nvPr/>
        </p:nvSpPr>
        <p:spPr>
          <a:xfrm>
            <a:off x="5957894" y="6357934"/>
            <a:ext cx="3186106" cy="500066"/>
          </a:xfrm>
          <a:prstGeom prst="rect">
            <a:avLst/>
          </a:prstGeom>
        </p:spPr>
        <p:txBody>
          <a:bodyPr vert="horz" lIns="91440" tIns="45720" rIns="91440" bIns="45720" rtlCol="0">
            <a:normAutofit/>
          </a:bodyPr>
          <a:lstStyle/>
          <a:p>
            <a:pPr marL="342900" marR="0" lvl="0" indent="-342900" algn="ctr" fontAlgn="auto">
              <a:lnSpc>
                <a:spcPct val="100000"/>
              </a:lnSpc>
              <a:spcBef>
                <a:spcPct val="20000"/>
              </a:spcBef>
              <a:spcAft>
                <a:spcPts val="0"/>
              </a:spcAft>
              <a:buClrTx/>
              <a:buSzTx/>
              <a:tabLst/>
              <a:defRPr/>
            </a:pPr>
            <a:r>
              <a:rPr lang="ru-RU" sz="2000" i="1" dirty="0" smtClean="0">
                <a:solidFill>
                  <a:schemeClr val="accent2">
                    <a:lumMod val="50000"/>
                  </a:schemeClr>
                </a:solidFill>
                <a:latin typeface="Comic Sans MS" pitchFamily="66" charset="0"/>
              </a:rPr>
              <a:t>Наташа Ростова</a:t>
            </a:r>
            <a:endParaRPr lang="ru-RU" sz="2000" i="1" dirty="0">
              <a:solidFill>
                <a:schemeClr val="accent2">
                  <a:lumMod val="50000"/>
                </a:schemeClr>
              </a:solidFill>
              <a:latin typeface="Comic Sans MS" pitchFamily="66" charset="0"/>
            </a:endParaRPr>
          </a:p>
        </p:txBody>
      </p:sp>
      <p:pic>
        <p:nvPicPr>
          <p:cNvPr id="52226" name="Picture 2" descr="http://t0.gstatic.com/images?q=tbn:ANd9GcRPY5maOXwFXUob02ocwK2cp_RAZ_txk-TzY1RFjcGC3oBJgGMwsLK_KlnYMA"/>
          <p:cNvPicPr>
            <a:picLocks noChangeAspect="1" noChangeArrowheads="1"/>
          </p:cNvPicPr>
          <p:nvPr/>
        </p:nvPicPr>
        <p:blipFill>
          <a:blip r:embed="rId2" cstate="print"/>
          <a:srcRect/>
          <a:stretch>
            <a:fillRect/>
          </a:stretch>
        </p:blipFill>
        <p:spPr bwMode="auto">
          <a:xfrm>
            <a:off x="785786" y="2500306"/>
            <a:ext cx="3040084" cy="383050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2228" name="Picture 4" descr="http://t0.gstatic.com/images?q=tbn:ANd9GcT1vzG0Dg4zJ_fVrSjqgzqb3EEBwu6zReH6cKUH2tX77dJTO18xEdek7mtj8w"/>
          <p:cNvPicPr>
            <a:picLocks noChangeAspect="1" noChangeArrowheads="1"/>
          </p:cNvPicPr>
          <p:nvPr/>
        </p:nvPicPr>
        <p:blipFill>
          <a:blip r:embed="rId3" cstate="print"/>
          <a:srcRect/>
          <a:stretch>
            <a:fillRect/>
          </a:stretch>
        </p:blipFill>
        <p:spPr bwMode="auto">
          <a:xfrm>
            <a:off x="5715008" y="2571744"/>
            <a:ext cx="2786082" cy="323185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5222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522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908" y="2643182"/>
            <a:ext cx="9286908" cy="1143000"/>
          </a:xfrm>
        </p:spPr>
        <p:txBody>
          <a:bodyPr/>
          <a:lstStyle/>
          <a:p>
            <a:pPr marL="857250" indent="-857250">
              <a:buFont typeface="+mj-lt"/>
              <a:buAutoNum type="romanUcPeriod" startAt="2"/>
            </a:pPr>
            <a:r>
              <a:rPr lang="ru-RU" sz="6000" dirty="0">
                <a:ln>
                  <a:solidFill>
                    <a:schemeClr val="tx1"/>
                  </a:solidFill>
                </a:ln>
                <a:solidFill>
                  <a:schemeClr val="accent2">
                    <a:lumMod val="50000"/>
                  </a:schemeClr>
                </a:solidFill>
                <a:latin typeface="Franklin Gothic Demi Cond" pitchFamily="34" charset="0"/>
              </a:rPr>
              <a:t>«Есть лица…»</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4186238" cy="6143668"/>
          </a:xfrm>
        </p:spPr>
        <p:txBody>
          <a:bodyPr>
            <a:normAutofit fontScale="92500"/>
          </a:bodyPr>
          <a:lstStyle/>
          <a:p>
            <a:pPr>
              <a:buNone/>
            </a:pPr>
            <a:r>
              <a:rPr lang="ru-RU" dirty="0" smtClean="0"/>
              <a:t>	</a:t>
            </a:r>
            <a:r>
              <a:rPr lang="ru-RU" dirty="0">
                <a:ln>
                  <a:solidFill>
                    <a:schemeClr val="accent2">
                      <a:lumMod val="50000"/>
                    </a:schemeClr>
                  </a:solidFill>
                </a:ln>
                <a:latin typeface="Arial Narrow" pitchFamily="34" charset="0"/>
              </a:rPr>
              <a:t>№1. «Её хорошенькая, с чуть черневшимися усиками верхняя губка была коротка по зубам… Как это бывает у вполне привлекательных женщин, недостаток ее – короткость губы и полуоткрытый рот – казались ее особенностью, собственно ее красотой».</a:t>
            </a:r>
            <a:endParaRPr lang="ru-RU" sz="2400" dirty="0">
              <a:ln>
                <a:solidFill>
                  <a:schemeClr val="accent2">
                    <a:lumMod val="50000"/>
                  </a:schemeClr>
                </a:solidFill>
              </a:ln>
              <a:latin typeface="Arial Narrow" pitchFamily="34" charset="0"/>
            </a:endParaRPr>
          </a:p>
        </p:txBody>
      </p:sp>
      <p:sp>
        <p:nvSpPr>
          <p:cNvPr id="4" name="Содержимое 2"/>
          <p:cNvSpPr txBox="1">
            <a:spLocks/>
          </p:cNvSpPr>
          <p:nvPr/>
        </p:nvSpPr>
        <p:spPr>
          <a:xfrm>
            <a:off x="4957762" y="428604"/>
            <a:ext cx="4186238" cy="6143668"/>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ru-RU" sz="3200" dirty="0" smtClean="0">
                <a:ln>
                  <a:solidFill>
                    <a:schemeClr val="accent2">
                      <a:lumMod val="50000"/>
                    </a:schemeClr>
                  </a:solidFill>
                </a:ln>
                <a:latin typeface="Arial Narrow" pitchFamily="34" charset="0"/>
              </a:rPr>
              <a:t>	Маленькая княгиня</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ru-RU" sz="3200" dirty="0" smtClean="0">
                <a:ln>
                  <a:solidFill>
                    <a:schemeClr val="accent2">
                      <a:lumMod val="50000"/>
                    </a:schemeClr>
                  </a:solidFill>
                </a:ln>
                <a:latin typeface="Arial Narrow" pitchFamily="34" charset="0"/>
              </a:rPr>
              <a:t>Княжна Марья</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ru-RU" sz="3200" dirty="0" err="1" smtClean="0">
                <a:ln>
                  <a:solidFill>
                    <a:schemeClr val="accent2">
                      <a:lumMod val="50000"/>
                    </a:schemeClr>
                  </a:solidFill>
                </a:ln>
                <a:latin typeface="Arial Narrow" pitchFamily="34" charset="0"/>
              </a:rPr>
              <a:t>Жюли</a:t>
            </a:r>
            <a:r>
              <a:rPr lang="ru-RU" sz="3200" dirty="0" smtClean="0">
                <a:ln>
                  <a:solidFill>
                    <a:schemeClr val="accent2">
                      <a:lumMod val="50000"/>
                    </a:schemeClr>
                  </a:solidFill>
                </a:ln>
                <a:latin typeface="Arial Narrow" pitchFamily="34" charset="0"/>
              </a:rPr>
              <a:t> Курагина</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ru-RU" sz="3200" dirty="0" smtClean="0">
                <a:ln>
                  <a:solidFill>
                    <a:schemeClr val="accent2">
                      <a:lumMod val="50000"/>
                    </a:schemeClr>
                  </a:solidFill>
                </a:ln>
                <a:latin typeface="Arial Narrow" pitchFamily="34" charset="0"/>
              </a:rPr>
              <a:t>Вера Ростова</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ru-RU" sz="3200" dirty="0" smtClean="0">
                <a:ln>
                  <a:solidFill>
                    <a:schemeClr val="accent2">
                      <a:lumMod val="50000"/>
                    </a:schemeClr>
                  </a:solidFill>
                </a:ln>
                <a:latin typeface="Arial Narrow" pitchFamily="34" charset="0"/>
              </a:rPr>
              <a:t>Платон Каратаев</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ru-RU" sz="3200" dirty="0" smtClean="0">
                <a:ln>
                  <a:solidFill>
                    <a:schemeClr val="accent2">
                      <a:lumMod val="50000"/>
                    </a:schemeClr>
                  </a:solidFill>
                </a:ln>
                <a:latin typeface="Arial Narrow" pitchFamily="34" charset="0"/>
              </a:rPr>
              <a:t>Николай Ростов</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ru-RU" sz="3200" dirty="0" smtClean="0">
                <a:ln>
                  <a:solidFill>
                    <a:schemeClr val="accent2">
                      <a:lumMod val="50000"/>
                    </a:schemeClr>
                  </a:solidFill>
                </a:ln>
                <a:latin typeface="Arial Narrow" pitchFamily="34" charset="0"/>
              </a:rPr>
              <a:t>Тихон Щербатый</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ru-RU" sz="3200" dirty="0" smtClean="0">
                <a:ln>
                  <a:solidFill>
                    <a:schemeClr val="accent2">
                      <a:lumMod val="50000"/>
                    </a:schemeClr>
                  </a:solidFill>
                </a:ln>
                <a:latin typeface="Arial Narrow" pitchFamily="34" charset="0"/>
              </a:rPr>
              <a:t>Сперанский</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ru-RU" sz="3200" dirty="0" err="1" smtClean="0">
                <a:ln>
                  <a:solidFill>
                    <a:schemeClr val="accent2">
                      <a:lumMod val="50000"/>
                    </a:schemeClr>
                  </a:solidFill>
                </a:ln>
                <a:latin typeface="Arial Narrow" pitchFamily="34" charset="0"/>
              </a:rPr>
              <a:t>Билибин</a:t>
            </a:r>
            <a:endParaRPr lang="ru-RU" sz="3200" dirty="0" smtClean="0">
              <a:ln>
                <a:solidFill>
                  <a:schemeClr val="accent2">
                    <a:lumMod val="50000"/>
                  </a:schemeClr>
                </a:solidFill>
              </a:ln>
              <a:latin typeface="Arial Narrow" pitchFamily="34" charset="0"/>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ru-RU" sz="3200" dirty="0" smtClean="0">
                <a:ln>
                  <a:solidFill>
                    <a:schemeClr val="accent2">
                      <a:lumMod val="50000"/>
                    </a:schemeClr>
                  </a:solidFill>
                </a:ln>
                <a:latin typeface="Arial Narrow" pitchFamily="34" charset="0"/>
              </a:rPr>
              <a:t>Долохов</a:t>
            </a:r>
            <a:endParaRPr lang="ru-RU" sz="3200" dirty="0">
              <a:ln>
                <a:solidFill>
                  <a:schemeClr val="accent2">
                    <a:lumMod val="50000"/>
                  </a:schemeClr>
                </a:solidFill>
              </a:ln>
              <a:latin typeface="Arial Narrow" pitchFamily="34" charset="0"/>
            </a:endParaRPr>
          </a:p>
        </p:txBody>
      </p:sp>
      <p:sp>
        <p:nvSpPr>
          <p:cNvPr id="14" name="Прямоугольник 13"/>
          <p:cNvSpPr/>
          <p:nvPr/>
        </p:nvSpPr>
        <p:spPr>
          <a:xfrm>
            <a:off x="5072066" y="642918"/>
            <a:ext cx="3478837" cy="523220"/>
          </a:xfrm>
          <a:prstGeom prst="rect">
            <a:avLst/>
          </a:prstGeom>
        </p:spPr>
        <p:txBody>
          <a:bodyPr wrap="none">
            <a:spAutoFit/>
          </a:bodyPr>
          <a:lstStyle/>
          <a:p>
            <a:pPr marL="342900" indent="-342900" algn="ctr">
              <a:spcBef>
                <a:spcPct val="20000"/>
              </a:spcBef>
              <a:defRPr/>
            </a:pPr>
            <a:r>
              <a:rPr lang="ru-RU" sz="2800" i="1" dirty="0" smtClean="0">
                <a:ln>
                  <a:solidFill>
                    <a:schemeClr val="accent2">
                      <a:lumMod val="50000"/>
                    </a:schemeClr>
                  </a:solidFill>
                </a:ln>
                <a:latin typeface="Comic Sans MS" pitchFamily="66" charset="0"/>
              </a:rPr>
              <a:t>Маленькая княгиня</a:t>
            </a:r>
            <a:endParaRPr lang="ru-RU" sz="2800" i="1" dirty="0">
              <a:ln>
                <a:solidFill>
                  <a:schemeClr val="accent2">
                    <a:lumMod val="50000"/>
                  </a:schemeClr>
                </a:solidFill>
              </a:ln>
              <a:latin typeface="Comic Sans MS" pitchFamily="66" charset="0"/>
            </a:endParaRPr>
          </a:p>
        </p:txBody>
      </p:sp>
      <p:pic>
        <p:nvPicPr>
          <p:cNvPr id="25602" name="Picture 2" descr="http://artofwar.ru/img/k/kamenew_anatolij_iwanowich/etomoguchijgolosnarodanadoprislushatxsjaknemu/etomoguchijgolosnarodanadoprislushatxsjaknemu-12.jpg"/>
          <p:cNvPicPr>
            <a:picLocks noChangeAspect="1" noChangeArrowheads="1"/>
          </p:cNvPicPr>
          <p:nvPr/>
        </p:nvPicPr>
        <p:blipFill>
          <a:blip r:embed="rId2" cstate="print"/>
          <a:srcRect/>
          <a:stretch>
            <a:fillRect/>
          </a:stretch>
        </p:blipFill>
        <p:spPr bwMode="auto">
          <a:xfrm>
            <a:off x="5072066" y="1428736"/>
            <a:ext cx="3286148" cy="45123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25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457200" y="428604"/>
            <a:ext cx="4186238" cy="6143668"/>
          </a:xfrm>
        </p:spPr>
        <p:txBody>
          <a:bodyPr>
            <a:normAutofit fontScale="85000" lnSpcReduction="10000"/>
          </a:bodyPr>
          <a:lstStyle/>
          <a:p>
            <a:pPr>
              <a:buNone/>
            </a:pPr>
            <a:r>
              <a:rPr lang="ru-RU" dirty="0" smtClean="0"/>
              <a:t>	</a:t>
            </a:r>
            <a:r>
              <a:rPr lang="ru-RU" sz="3900" dirty="0">
                <a:ln>
                  <a:solidFill>
                    <a:schemeClr val="accent2">
                      <a:lumMod val="50000"/>
                    </a:schemeClr>
                  </a:solidFill>
                </a:ln>
                <a:latin typeface="Arial Narrow" pitchFamily="34" charset="0"/>
              </a:rPr>
              <a:t>№2. «Глаза… большие, глубокие, лучистые (как будто лучи теплого света иногда снопами выхолили из них) были так хороши, что очень часто, несмотря на некрасивость всего лица, глаза эти делались привлекательнее красоты».</a:t>
            </a:r>
            <a:endParaRPr lang="ru-RU" sz="3500" dirty="0">
              <a:ln>
                <a:solidFill>
                  <a:schemeClr val="accent2">
                    <a:lumMod val="50000"/>
                  </a:schemeClr>
                </a:solidFill>
              </a:ln>
              <a:latin typeface="Arial Narrow" pitchFamily="34" charset="0"/>
            </a:endParaRPr>
          </a:p>
        </p:txBody>
      </p:sp>
      <p:sp>
        <p:nvSpPr>
          <p:cNvPr id="5" name="Содержимое 2"/>
          <p:cNvSpPr txBox="1">
            <a:spLocks/>
          </p:cNvSpPr>
          <p:nvPr/>
        </p:nvSpPr>
        <p:spPr>
          <a:xfrm>
            <a:off x="4957762" y="428604"/>
            <a:ext cx="4186238" cy="6143668"/>
          </a:xfrm>
          <a:prstGeom prst="rect">
            <a:avLst/>
          </a:prstGeom>
        </p:spPr>
        <p:txBody>
          <a:bodyPr vert="horz" lIns="91440" tIns="45720" rIns="91440" bIns="45720" rtlCol="0">
            <a:noAutofit/>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ru-RU" sz="3300" dirty="0" smtClean="0">
                <a:ln>
                  <a:solidFill>
                    <a:schemeClr val="accent2">
                      <a:lumMod val="50000"/>
                    </a:schemeClr>
                  </a:solidFill>
                </a:ln>
                <a:latin typeface="Arial Narrow" pitchFamily="34" charset="0"/>
              </a:rPr>
              <a:t>	Маленькая княгиня</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ru-RU" sz="3300" dirty="0" smtClean="0">
                <a:ln>
                  <a:solidFill>
                    <a:schemeClr val="accent2">
                      <a:lumMod val="50000"/>
                    </a:schemeClr>
                  </a:solidFill>
                </a:ln>
                <a:latin typeface="Arial Narrow" pitchFamily="34" charset="0"/>
              </a:rPr>
              <a:t>Княжна Марья</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ru-RU" sz="3300" dirty="0" err="1" smtClean="0">
                <a:ln>
                  <a:solidFill>
                    <a:schemeClr val="accent2">
                      <a:lumMod val="50000"/>
                    </a:schemeClr>
                  </a:solidFill>
                </a:ln>
                <a:latin typeface="Arial Narrow" pitchFamily="34" charset="0"/>
              </a:rPr>
              <a:t>Жюли</a:t>
            </a:r>
            <a:r>
              <a:rPr lang="ru-RU" sz="3300" dirty="0" smtClean="0">
                <a:ln>
                  <a:solidFill>
                    <a:schemeClr val="accent2">
                      <a:lumMod val="50000"/>
                    </a:schemeClr>
                  </a:solidFill>
                </a:ln>
                <a:latin typeface="Arial Narrow" pitchFamily="34" charset="0"/>
              </a:rPr>
              <a:t> Курагина</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ru-RU" sz="3300" dirty="0" smtClean="0">
                <a:ln>
                  <a:solidFill>
                    <a:schemeClr val="accent2">
                      <a:lumMod val="50000"/>
                    </a:schemeClr>
                  </a:solidFill>
                </a:ln>
                <a:latin typeface="Arial Narrow" pitchFamily="34" charset="0"/>
              </a:rPr>
              <a:t>Вера Ростова</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ru-RU" sz="3300" dirty="0" smtClean="0">
                <a:ln>
                  <a:solidFill>
                    <a:schemeClr val="accent2">
                      <a:lumMod val="50000"/>
                    </a:schemeClr>
                  </a:solidFill>
                </a:ln>
                <a:latin typeface="Arial Narrow" pitchFamily="34" charset="0"/>
              </a:rPr>
              <a:t>Платон Каратаев</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ru-RU" sz="3300" dirty="0" smtClean="0">
                <a:ln>
                  <a:solidFill>
                    <a:schemeClr val="accent2">
                      <a:lumMod val="50000"/>
                    </a:schemeClr>
                  </a:solidFill>
                </a:ln>
                <a:latin typeface="Arial Narrow" pitchFamily="34" charset="0"/>
              </a:rPr>
              <a:t>Николай Ростов</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ru-RU" sz="3300" dirty="0" smtClean="0">
                <a:ln>
                  <a:solidFill>
                    <a:schemeClr val="accent2">
                      <a:lumMod val="50000"/>
                    </a:schemeClr>
                  </a:solidFill>
                </a:ln>
                <a:latin typeface="Arial Narrow" pitchFamily="34" charset="0"/>
              </a:rPr>
              <a:t>Тихон Щербатый</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ru-RU" sz="3300" dirty="0" smtClean="0">
                <a:ln>
                  <a:solidFill>
                    <a:schemeClr val="accent2">
                      <a:lumMod val="50000"/>
                    </a:schemeClr>
                  </a:solidFill>
                </a:ln>
                <a:latin typeface="Arial Narrow" pitchFamily="34" charset="0"/>
              </a:rPr>
              <a:t>Сперанский</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ru-RU" sz="3300" dirty="0" err="1" smtClean="0">
                <a:ln>
                  <a:solidFill>
                    <a:schemeClr val="accent2">
                      <a:lumMod val="50000"/>
                    </a:schemeClr>
                  </a:solidFill>
                </a:ln>
                <a:latin typeface="Arial Narrow" pitchFamily="34" charset="0"/>
              </a:rPr>
              <a:t>Билибин</a:t>
            </a:r>
            <a:endParaRPr lang="ru-RU" sz="3300" dirty="0" smtClean="0">
              <a:ln>
                <a:solidFill>
                  <a:schemeClr val="accent2">
                    <a:lumMod val="50000"/>
                  </a:schemeClr>
                </a:solidFill>
              </a:ln>
              <a:latin typeface="Arial Narrow" pitchFamily="34" charset="0"/>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ru-RU" sz="3300" dirty="0" smtClean="0">
                <a:ln>
                  <a:solidFill>
                    <a:schemeClr val="accent2">
                      <a:lumMod val="50000"/>
                    </a:schemeClr>
                  </a:solidFill>
                </a:ln>
                <a:latin typeface="Arial Narrow" pitchFamily="34" charset="0"/>
              </a:rPr>
              <a:t>Долохов</a:t>
            </a:r>
            <a:endParaRPr lang="ru-RU" sz="3300" dirty="0">
              <a:ln>
                <a:solidFill>
                  <a:schemeClr val="accent2">
                    <a:lumMod val="50000"/>
                  </a:schemeClr>
                </a:solidFill>
              </a:ln>
              <a:latin typeface="Arial Narrow" pitchFamily="34" charset="0"/>
            </a:endParaRPr>
          </a:p>
        </p:txBody>
      </p:sp>
      <p:sp>
        <p:nvSpPr>
          <p:cNvPr id="6" name="Прямоугольник 5"/>
          <p:cNvSpPr/>
          <p:nvPr/>
        </p:nvSpPr>
        <p:spPr>
          <a:xfrm>
            <a:off x="5500694" y="571480"/>
            <a:ext cx="2582759" cy="523220"/>
          </a:xfrm>
          <a:prstGeom prst="rect">
            <a:avLst/>
          </a:prstGeom>
        </p:spPr>
        <p:txBody>
          <a:bodyPr wrap="none">
            <a:spAutoFit/>
          </a:bodyPr>
          <a:lstStyle/>
          <a:p>
            <a:pPr marL="342900" indent="-342900" algn="ctr">
              <a:spcBef>
                <a:spcPct val="20000"/>
              </a:spcBef>
              <a:defRPr/>
            </a:pPr>
            <a:r>
              <a:rPr lang="ru-RU" sz="2800" i="1" dirty="0" smtClean="0">
                <a:ln>
                  <a:solidFill>
                    <a:schemeClr val="accent2">
                      <a:lumMod val="50000"/>
                    </a:schemeClr>
                  </a:solidFill>
                </a:ln>
                <a:latin typeface="Comic Sans MS" pitchFamily="66" charset="0"/>
              </a:rPr>
              <a:t>Княжна Марья</a:t>
            </a:r>
            <a:endParaRPr lang="ru-RU" sz="2800" i="1" dirty="0">
              <a:ln>
                <a:solidFill>
                  <a:schemeClr val="accent2">
                    <a:lumMod val="50000"/>
                  </a:schemeClr>
                </a:solidFill>
              </a:ln>
              <a:latin typeface="Comic Sans MS" pitchFamily="66" charset="0"/>
            </a:endParaRPr>
          </a:p>
        </p:txBody>
      </p:sp>
      <p:pic>
        <p:nvPicPr>
          <p:cNvPr id="24578" name="Picture 2" descr="http://www.sweetstyle.ru/style/assets/images/2009-2/tema%20dnia%2009/maria.jpg"/>
          <p:cNvPicPr>
            <a:picLocks noChangeAspect="1" noChangeArrowheads="1"/>
          </p:cNvPicPr>
          <p:nvPr/>
        </p:nvPicPr>
        <p:blipFill>
          <a:blip r:embed="rId2" cstate="print"/>
          <a:srcRect/>
          <a:stretch>
            <a:fillRect/>
          </a:stretch>
        </p:blipFill>
        <p:spPr bwMode="auto">
          <a:xfrm>
            <a:off x="5572132" y="1428736"/>
            <a:ext cx="2600325" cy="47625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24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5" grpId="1"/>
      <p:bldP spid="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457200" y="428604"/>
            <a:ext cx="4186238" cy="6143668"/>
          </a:xfrm>
        </p:spPr>
        <p:txBody>
          <a:bodyPr>
            <a:normAutofit lnSpcReduction="10000"/>
          </a:bodyPr>
          <a:lstStyle/>
          <a:p>
            <a:pPr>
              <a:buNone/>
            </a:pPr>
            <a:r>
              <a:rPr lang="ru-RU" dirty="0" smtClean="0"/>
              <a:t>	</a:t>
            </a:r>
            <a:r>
              <a:rPr lang="ru-RU" sz="3600" dirty="0">
                <a:ln>
                  <a:solidFill>
                    <a:schemeClr val="accent2">
                      <a:lumMod val="50000"/>
                    </a:schemeClr>
                  </a:solidFill>
                </a:ln>
                <a:latin typeface="Arial Narrow" pitchFamily="34" charset="0"/>
              </a:rPr>
              <a:t>№3. «… Рот его, самая поразительная черта его лица… линии этого рта были замечательно тонко изогнуты… и в углах образовывалось постоянно что-то вроде двух улыбок…»</a:t>
            </a:r>
            <a:endParaRPr lang="ru-RU" sz="3300" dirty="0">
              <a:ln>
                <a:solidFill>
                  <a:schemeClr val="accent2">
                    <a:lumMod val="50000"/>
                  </a:schemeClr>
                </a:solidFill>
              </a:ln>
              <a:latin typeface="Arial Narrow" pitchFamily="34" charset="0"/>
            </a:endParaRPr>
          </a:p>
        </p:txBody>
      </p:sp>
      <p:sp>
        <p:nvSpPr>
          <p:cNvPr id="5" name="Содержимое 2"/>
          <p:cNvSpPr txBox="1">
            <a:spLocks/>
          </p:cNvSpPr>
          <p:nvPr/>
        </p:nvSpPr>
        <p:spPr>
          <a:xfrm>
            <a:off x="4957762" y="428604"/>
            <a:ext cx="4186238" cy="6143668"/>
          </a:xfrm>
          <a:prstGeom prst="rect">
            <a:avLst/>
          </a:prstGeom>
        </p:spPr>
        <p:txBody>
          <a:bodyPr vert="horz" lIns="91440" tIns="45720" rIns="91440" bIns="45720" rtlCol="0">
            <a:noAutofit/>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ru-RU" sz="3200" dirty="0" smtClean="0">
                <a:ln>
                  <a:solidFill>
                    <a:schemeClr val="accent2">
                      <a:lumMod val="50000"/>
                    </a:schemeClr>
                  </a:solidFill>
                </a:ln>
                <a:latin typeface="Arial Narrow" pitchFamily="34" charset="0"/>
              </a:rPr>
              <a:t>	Маленькая княгиня</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ru-RU" sz="3200" dirty="0" smtClean="0">
                <a:ln>
                  <a:solidFill>
                    <a:schemeClr val="accent2">
                      <a:lumMod val="50000"/>
                    </a:schemeClr>
                  </a:solidFill>
                </a:ln>
                <a:latin typeface="Arial Narrow" pitchFamily="34" charset="0"/>
              </a:rPr>
              <a:t>Княжна Марья</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ru-RU" sz="3200" dirty="0" err="1" smtClean="0">
                <a:ln>
                  <a:solidFill>
                    <a:schemeClr val="accent2">
                      <a:lumMod val="50000"/>
                    </a:schemeClr>
                  </a:solidFill>
                </a:ln>
                <a:latin typeface="Arial Narrow" pitchFamily="34" charset="0"/>
              </a:rPr>
              <a:t>Жюли</a:t>
            </a:r>
            <a:r>
              <a:rPr lang="ru-RU" sz="3200" dirty="0" smtClean="0">
                <a:ln>
                  <a:solidFill>
                    <a:schemeClr val="accent2">
                      <a:lumMod val="50000"/>
                    </a:schemeClr>
                  </a:solidFill>
                </a:ln>
                <a:latin typeface="Arial Narrow" pitchFamily="34" charset="0"/>
              </a:rPr>
              <a:t> Курагина</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ru-RU" sz="3200" dirty="0" smtClean="0">
                <a:ln>
                  <a:solidFill>
                    <a:schemeClr val="accent2">
                      <a:lumMod val="50000"/>
                    </a:schemeClr>
                  </a:solidFill>
                </a:ln>
                <a:latin typeface="Arial Narrow" pitchFamily="34" charset="0"/>
              </a:rPr>
              <a:t>Вера Ростова</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ru-RU" sz="3200" dirty="0" smtClean="0">
                <a:ln>
                  <a:solidFill>
                    <a:schemeClr val="accent2">
                      <a:lumMod val="50000"/>
                    </a:schemeClr>
                  </a:solidFill>
                </a:ln>
                <a:latin typeface="Arial Narrow" pitchFamily="34" charset="0"/>
              </a:rPr>
              <a:t>Платон Каратаев</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ru-RU" sz="3200" dirty="0" smtClean="0">
                <a:ln>
                  <a:solidFill>
                    <a:schemeClr val="accent2">
                      <a:lumMod val="50000"/>
                    </a:schemeClr>
                  </a:solidFill>
                </a:ln>
                <a:latin typeface="Arial Narrow" pitchFamily="34" charset="0"/>
              </a:rPr>
              <a:t>Николай Ростов</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ru-RU" sz="3200" dirty="0" smtClean="0">
                <a:ln>
                  <a:solidFill>
                    <a:schemeClr val="accent2">
                      <a:lumMod val="50000"/>
                    </a:schemeClr>
                  </a:solidFill>
                </a:ln>
                <a:latin typeface="Arial Narrow" pitchFamily="34" charset="0"/>
              </a:rPr>
              <a:t>Тихон Щербатый</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ru-RU" sz="3200" dirty="0" smtClean="0">
                <a:ln>
                  <a:solidFill>
                    <a:schemeClr val="accent2">
                      <a:lumMod val="50000"/>
                    </a:schemeClr>
                  </a:solidFill>
                </a:ln>
                <a:latin typeface="Arial Narrow" pitchFamily="34" charset="0"/>
              </a:rPr>
              <a:t>Сперанский</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ru-RU" sz="3200" dirty="0" err="1" smtClean="0">
                <a:ln>
                  <a:solidFill>
                    <a:schemeClr val="accent2">
                      <a:lumMod val="50000"/>
                    </a:schemeClr>
                  </a:solidFill>
                </a:ln>
                <a:latin typeface="Arial Narrow" pitchFamily="34" charset="0"/>
              </a:rPr>
              <a:t>Билибин</a:t>
            </a:r>
            <a:endParaRPr lang="ru-RU" sz="3200" dirty="0" smtClean="0">
              <a:ln>
                <a:solidFill>
                  <a:schemeClr val="accent2">
                    <a:lumMod val="50000"/>
                  </a:schemeClr>
                </a:solidFill>
              </a:ln>
              <a:latin typeface="Arial Narrow" pitchFamily="34" charset="0"/>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ru-RU" sz="3200" dirty="0" smtClean="0">
                <a:ln>
                  <a:solidFill>
                    <a:schemeClr val="accent2">
                      <a:lumMod val="50000"/>
                    </a:schemeClr>
                  </a:solidFill>
                </a:ln>
                <a:latin typeface="Arial Narrow" pitchFamily="34" charset="0"/>
              </a:rPr>
              <a:t>Долохов</a:t>
            </a:r>
            <a:endParaRPr lang="ru-RU" sz="3200" dirty="0">
              <a:ln>
                <a:solidFill>
                  <a:schemeClr val="accent2">
                    <a:lumMod val="50000"/>
                  </a:schemeClr>
                </a:solidFill>
              </a:ln>
              <a:latin typeface="Arial Narrow" pitchFamily="34" charset="0"/>
            </a:endParaRPr>
          </a:p>
        </p:txBody>
      </p:sp>
      <p:sp>
        <p:nvSpPr>
          <p:cNvPr id="6" name="Прямоугольник 5"/>
          <p:cNvSpPr/>
          <p:nvPr/>
        </p:nvSpPr>
        <p:spPr>
          <a:xfrm>
            <a:off x="6000760" y="571480"/>
            <a:ext cx="1720343" cy="523220"/>
          </a:xfrm>
          <a:prstGeom prst="rect">
            <a:avLst/>
          </a:prstGeom>
        </p:spPr>
        <p:txBody>
          <a:bodyPr wrap="none">
            <a:spAutoFit/>
          </a:bodyPr>
          <a:lstStyle/>
          <a:p>
            <a:pPr marL="342900" indent="-342900" algn="ctr">
              <a:spcBef>
                <a:spcPct val="20000"/>
              </a:spcBef>
              <a:defRPr/>
            </a:pPr>
            <a:r>
              <a:rPr lang="ru-RU" sz="2800" i="1" dirty="0" smtClean="0">
                <a:ln>
                  <a:solidFill>
                    <a:schemeClr val="accent2">
                      <a:lumMod val="50000"/>
                    </a:schemeClr>
                  </a:solidFill>
                </a:ln>
                <a:latin typeface="Comic Sans MS" pitchFamily="66" charset="0"/>
              </a:rPr>
              <a:t>Долохов</a:t>
            </a:r>
            <a:endParaRPr lang="ru-RU" sz="2800" i="1" dirty="0">
              <a:ln>
                <a:solidFill>
                  <a:schemeClr val="accent2">
                    <a:lumMod val="50000"/>
                  </a:schemeClr>
                </a:solidFill>
              </a:ln>
              <a:latin typeface="Comic Sans MS" pitchFamily="66" charset="0"/>
            </a:endParaRPr>
          </a:p>
        </p:txBody>
      </p:sp>
      <p:pic>
        <p:nvPicPr>
          <p:cNvPr id="23554" name="Picture 2" descr="http://img0.liveinternet.ru/images/attach/b/3/16/523/16523944_Duyel_Pera_s_Dolohovuym_D.jpg"/>
          <p:cNvPicPr>
            <a:picLocks noChangeAspect="1" noChangeArrowheads="1"/>
          </p:cNvPicPr>
          <p:nvPr/>
        </p:nvPicPr>
        <p:blipFill>
          <a:blip r:embed="rId2" cstate="print"/>
          <a:srcRect/>
          <a:stretch>
            <a:fillRect/>
          </a:stretch>
        </p:blipFill>
        <p:spPr bwMode="auto">
          <a:xfrm>
            <a:off x="4572000" y="1500174"/>
            <a:ext cx="4331440" cy="47149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23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5" grpId="1"/>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p:cNvSpPr>
            <a:spLocks noGrp="1"/>
          </p:cNvSpPr>
          <p:nvPr>
            <p:ph idx="1"/>
          </p:nvPr>
        </p:nvSpPr>
        <p:spPr>
          <a:xfrm>
            <a:off x="457200" y="428604"/>
            <a:ext cx="4186238" cy="6143668"/>
          </a:xfrm>
        </p:spPr>
        <p:txBody>
          <a:bodyPr>
            <a:normAutofit/>
          </a:bodyPr>
          <a:lstStyle/>
          <a:p>
            <a:pPr>
              <a:buNone/>
            </a:pPr>
            <a:r>
              <a:rPr lang="ru-RU" dirty="0" smtClean="0"/>
              <a:t>	</a:t>
            </a:r>
            <a:r>
              <a:rPr lang="ru-RU" sz="3300" dirty="0">
                <a:ln>
                  <a:solidFill>
                    <a:schemeClr val="accent2">
                      <a:lumMod val="50000"/>
                    </a:schemeClr>
                  </a:solidFill>
                </a:ln>
                <a:latin typeface="Arial Narrow" pitchFamily="34" charset="0"/>
              </a:rPr>
              <a:t>№4. «Худое, истощенное, желтоватое лицо было все покрыто крупными морщинами… Движения этих морщин составляли главную основу его физиономии». </a:t>
            </a:r>
          </a:p>
        </p:txBody>
      </p:sp>
      <p:sp>
        <p:nvSpPr>
          <p:cNvPr id="6" name="Содержимое 2"/>
          <p:cNvSpPr txBox="1">
            <a:spLocks/>
          </p:cNvSpPr>
          <p:nvPr/>
        </p:nvSpPr>
        <p:spPr>
          <a:xfrm>
            <a:off x="4957762" y="428604"/>
            <a:ext cx="4186238" cy="6143668"/>
          </a:xfrm>
          <a:prstGeom prst="rect">
            <a:avLst/>
          </a:prstGeom>
        </p:spPr>
        <p:txBody>
          <a:bodyPr vert="horz" lIns="91440" tIns="45720" rIns="91440" bIns="45720" rtlCol="0">
            <a:normAutofit/>
          </a:bodyPr>
          <a:lstStyle/>
          <a:p>
            <a:pPr marL="514350" marR="0" lvl="0" indent="-514350" fontAlgn="auto">
              <a:lnSpc>
                <a:spcPct val="100000"/>
              </a:lnSpc>
              <a:spcBef>
                <a:spcPct val="20000"/>
              </a:spcBef>
              <a:spcAft>
                <a:spcPts val="0"/>
              </a:spcAft>
              <a:buClrTx/>
              <a:buSzTx/>
              <a:buFont typeface="+mj-lt"/>
              <a:buAutoNum type="arabicPeriod"/>
              <a:tabLst/>
              <a:defRPr/>
            </a:pPr>
            <a:r>
              <a:rPr lang="ru-RU" sz="3300" dirty="0" smtClean="0">
                <a:ln>
                  <a:solidFill>
                    <a:schemeClr val="accent2">
                      <a:lumMod val="50000"/>
                    </a:schemeClr>
                  </a:solidFill>
                </a:ln>
                <a:latin typeface="Arial Narrow" pitchFamily="34" charset="0"/>
              </a:rPr>
              <a:t>	Маленькая княгиня</a:t>
            </a:r>
          </a:p>
          <a:p>
            <a:pPr marL="514350" marR="0" lvl="0" indent="-514350" fontAlgn="auto">
              <a:lnSpc>
                <a:spcPct val="100000"/>
              </a:lnSpc>
              <a:spcBef>
                <a:spcPct val="20000"/>
              </a:spcBef>
              <a:spcAft>
                <a:spcPts val="0"/>
              </a:spcAft>
              <a:buClrTx/>
              <a:buSzTx/>
              <a:buFont typeface="+mj-lt"/>
              <a:buAutoNum type="arabicPeriod"/>
              <a:tabLst/>
              <a:defRPr/>
            </a:pPr>
            <a:r>
              <a:rPr lang="ru-RU" sz="3300" dirty="0" smtClean="0">
                <a:ln>
                  <a:solidFill>
                    <a:schemeClr val="accent2">
                      <a:lumMod val="50000"/>
                    </a:schemeClr>
                  </a:solidFill>
                </a:ln>
                <a:latin typeface="Arial Narrow" pitchFamily="34" charset="0"/>
              </a:rPr>
              <a:t>Княжна Марья</a:t>
            </a:r>
          </a:p>
          <a:p>
            <a:pPr marL="514350" marR="0" lvl="0" indent="-514350" fontAlgn="auto">
              <a:lnSpc>
                <a:spcPct val="100000"/>
              </a:lnSpc>
              <a:spcBef>
                <a:spcPct val="20000"/>
              </a:spcBef>
              <a:spcAft>
                <a:spcPts val="0"/>
              </a:spcAft>
              <a:buClrTx/>
              <a:buSzTx/>
              <a:buFont typeface="+mj-lt"/>
              <a:buAutoNum type="arabicPeriod"/>
              <a:tabLst/>
              <a:defRPr/>
            </a:pPr>
            <a:r>
              <a:rPr lang="ru-RU" sz="3300" dirty="0" err="1" smtClean="0">
                <a:ln>
                  <a:solidFill>
                    <a:schemeClr val="accent2">
                      <a:lumMod val="50000"/>
                    </a:schemeClr>
                  </a:solidFill>
                </a:ln>
                <a:latin typeface="Arial Narrow" pitchFamily="34" charset="0"/>
              </a:rPr>
              <a:t>Жюли</a:t>
            </a:r>
            <a:r>
              <a:rPr lang="ru-RU" sz="3300" dirty="0" smtClean="0">
                <a:ln>
                  <a:solidFill>
                    <a:schemeClr val="accent2">
                      <a:lumMod val="50000"/>
                    </a:schemeClr>
                  </a:solidFill>
                </a:ln>
                <a:latin typeface="Arial Narrow" pitchFamily="34" charset="0"/>
              </a:rPr>
              <a:t> Курагина</a:t>
            </a:r>
          </a:p>
          <a:p>
            <a:pPr marL="514350" marR="0" lvl="0" indent="-514350" fontAlgn="auto">
              <a:lnSpc>
                <a:spcPct val="100000"/>
              </a:lnSpc>
              <a:spcBef>
                <a:spcPct val="20000"/>
              </a:spcBef>
              <a:spcAft>
                <a:spcPts val="0"/>
              </a:spcAft>
              <a:buClrTx/>
              <a:buSzTx/>
              <a:buFont typeface="+mj-lt"/>
              <a:buAutoNum type="arabicPeriod"/>
              <a:tabLst/>
              <a:defRPr/>
            </a:pPr>
            <a:r>
              <a:rPr lang="ru-RU" sz="3300" dirty="0" smtClean="0">
                <a:ln>
                  <a:solidFill>
                    <a:schemeClr val="accent2">
                      <a:lumMod val="50000"/>
                    </a:schemeClr>
                  </a:solidFill>
                </a:ln>
                <a:latin typeface="Arial Narrow" pitchFamily="34" charset="0"/>
              </a:rPr>
              <a:t>Вера Ростова</a:t>
            </a:r>
          </a:p>
          <a:p>
            <a:pPr marL="514350" marR="0" lvl="0" indent="-514350" fontAlgn="auto">
              <a:lnSpc>
                <a:spcPct val="100000"/>
              </a:lnSpc>
              <a:spcBef>
                <a:spcPct val="20000"/>
              </a:spcBef>
              <a:spcAft>
                <a:spcPts val="0"/>
              </a:spcAft>
              <a:buClrTx/>
              <a:buSzTx/>
              <a:buFont typeface="+mj-lt"/>
              <a:buAutoNum type="arabicPeriod"/>
              <a:tabLst/>
              <a:defRPr/>
            </a:pPr>
            <a:r>
              <a:rPr lang="ru-RU" sz="3300" dirty="0" smtClean="0">
                <a:ln>
                  <a:solidFill>
                    <a:schemeClr val="accent2">
                      <a:lumMod val="50000"/>
                    </a:schemeClr>
                  </a:solidFill>
                </a:ln>
                <a:latin typeface="Arial Narrow" pitchFamily="34" charset="0"/>
              </a:rPr>
              <a:t>Платон Каратаев</a:t>
            </a:r>
          </a:p>
          <a:p>
            <a:pPr marL="514350" marR="0" lvl="0" indent="-514350" fontAlgn="auto">
              <a:lnSpc>
                <a:spcPct val="100000"/>
              </a:lnSpc>
              <a:spcBef>
                <a:spcPct val="20000"/>
              </a:spcBef>
              <a:spcAft>
                <a:spcPts val="0"/>
              </a:spcAft>
              <a:buClrTx/>
              <a:buSzTx/>
              <a:buFont typeface="+mj-lt"/>
              <a:buAutoNum type="arabicPeriod"/>
              <a:tabLst/>
              <a:defRPr/>
            </a:pPr>
            <a:r>
              <a:rPr lang="ru-RU" sz="3300" dirty="0" smtClean="0">
                <a:ln>
                  <a:solidFill>
                    <a:schemeClr val="accent2">
                      <a:lumMod val="50000"/>
                    </a:schemeClr>
                  </a:solidFill>
                </a:ln>
                <a:latin typeface="Arial Narrow" pitchFamily="34" charset="0"/>
              </a:rPr>
              <a:t>Николай Ростов</a:t>
            </a:r>
          </a:p>
          <a:p>
            <a:pPr marL="514350" marR="0" lvl="0" indent="-514350" fontAlgn="auto">
              <a:lnSpc>
                <a:spcPct val="100000"/>
              </a:lnSpc>
              <a:spcBef>
                <a:spcPct val="20000"/>
              </a:spcBef>
              <a:spcAft>
                <a:spcPts val="0"/>
              </a:spcAft>
              <a:buClrTx/>
              <a:buSzTx/>
              <a:buFont typeface="+mj-lt"/>
              <a:buAutoNum type="arabicPeriod"/>
              <a:tabLst/>
              <a:defRPr/>
            </a:pPr>
            <a:r>
              <a:rPr lang="ru-RU" sz="3300" dirty="0" smtClean="0">
                <a:ln>
                  <a:solidFill>
                    <a:schemeClr val="accent2">
                      <a:lumMod val="50000"/>
                    </a:schemeClr>
                  </a:solidFill>
                </a:ln>
                <a:latin typeface="Arial Narrow" pitchFamily="34" charset="0"/>
              </a:rPr>
              <a:t>Тихон Щербатый</a:t>
            </a:r>
          </a:p>
          <a:p>
            <a:pPr marL="514350" marR="0" lvl="0" indent="-514350" fontAlgn="auto">
              <a:lnSpc>
                <a:spcPct val="100000"/>
              </a:lnSpc>
              <a:spcBef>
                <a:spcPct val="20000"/>
              </a:spcBef>
              <a:spcAft>
                <a:spcPts val="0"/>
              </a:spcAft>
              <a:buClrTx/>
              <a:buSzTx/>
              <a:buFont typeface="+mj-lt"/>
              <a:buAutoNum type="arabicPeriod"/>
              <a:tabLst/>
              <a:defRPr/>
            </a:pPr>
            <a:r>
              <a:rPr lang="ru-RU" sz="3300" dirty="0" smtClean="0">
                <a:ln>
                  <a:solidFill>
                    <a:schemeClr val="accent2">
                      <a:lumMod val="50000"/>
                    </a:schemeClr>
                  </a:solidFill>
                </a:ln>
                <a:latin typeface="Arial Narrow" pitchFamily="34" charset="0"/>
              </a:rPr>
              <a:t>Сперанский</a:t>
            </a:r>
          </a:p>
          <a:p>
            <a:pPr marL="514350" marR="0" lvl="0" indent="-514350" fontAlgn="auto">
              <a:lnSpc>
                <a:spcPct val="100000"/>
              </a:lnSpc>
              <a:spcBef>
                <a:spcPct val="20000"/>
              </a:spcBef>
              <a:spcAft>
                <a:spcPts val="0"/>
              </a:spcAft>
              <a:buClrTx/>
              <a:buSzTx/>
              <a:buFont typeface="+mj-lt"/>
              <a:buAutoNum type="arabicPeriod"/>
              <a:tabLst/>
              <a:defRPr/>
            </a:pPr>
            <a:r>
              <a:rPr lang="ru-RU" sz="3300" dirty="0" err="1" smtClean="0">
                <a:ln>
                  <a:solidFill>
                    <a:schemeClr val="accent2">
                      <a:lumMod val="50000"/>
                    </a:schemeClr>
                  </a:solidFill>
                </a:ln>
                <a:latin typeface="Arial Narrow" pitchFamily="34" charset="0"/>
              </a:rPr>
              <a:t>Билибин</a:t>
            </a:r>
            <a:endParaRPr lang="ru-RU" sz="3300" dirty="0" smtClean="0">
              <a:ln>
                <a:solidFill>
                  <a:schemeClr val="accent2">
                    <a:lumMod val="50000"/>
                  </a:schemeClr>
                </a:solidFill>
              </a:ln>
              <a:latin typeface="Arial Narrow" pitchFamily="34" charset="0"/>
            </a:endParaRPr>
          </a:p>
          <a:p>
            <a:pPr marL="514350" marR="0" lvl="0" indent="-514350" fontAlgn="auto">
              <a:lnSpc>
                <a:spcPct val="100000"/>
              </a:lnSpc>
              <a:spcBef>
                <a:spcPct val="20000"/>
              </a:spcBef>
              <a:spcAft>
                <a:spcPts val="0"/>
              </a:spcAft>
              <a:buClrTx/>
              <a:buSzTx/>
              <a:buFont typeface="+mj-lt"/>
              <a:buAutoNum type="arabicPeriod"/>
              <a:tabLst/>
              <a:defRPr/>
            </a:pPr>
            <a:r>
              <a:rPr lang="ru-RU" sz="3300" dirty="0" smtClean="0">
                <a:ln>
                  <a:solidFill>
                    <a:schemeClr val="accent2">
                      <a:lumMod val="50000"/>
                    </a:schemeClr>
                  </a:solidFill>
                </a:ln>
                <a:latin typeface="Arial Narrow" pitchFamily="34" charset="0"/>
              </a:rPr>
              <a:t>Долохов</a:t>
            </a:r>
            <a:endParaRPr lang="ru-RU" sz="3300" dirty="0">
              <a:ln>
                <a:solidFill>
                  <a:schemeClr val="accent2">
                    <a:lumMod val="50000"/>
                  </a:schemeClr>
                </a:solidFill>
              </a:ln>
              <a:latin typeface="Arial Narrow" pitchFamily="34" charset="0"/>
            </a:endParaRPr>
          </a:p>
        </p:txBody>
      </p:sp>
      <p:sp>
        <p:nvSpPr>
          <p:cNvPr id="4" name="Прямоугольник 3"/>
          <p:cNvSpPr/>
          <p:nvPr/>
        </p:nvSpPr>
        <p:spPr>
          <a:xfrm>
            <a:off x="6143636" y="571480"/>
            <a:ext cx="1710725" cy="523220"/>
          </a:xfrm>
          <a:prstGeom prst="rect">
            <a:avLst/>
          </a:prstGeom>
        </p:spPr>
        <p:txBody>
          <a:bodyPr wrap="none">
            <a:spAutoFit/>
          </a:bodyPr>
          <a:lstStyle/>
          <a:p>
            <a:pPr marL="342900" indent="-342900" algn="ctr">
              <a:spcBef>
                <a:spcPct val="20000"/>
              </a:spcBef>
              <a:defRPr/>
            </a:pPr>
            <a:r>
              <a:rPr lang="ru-RU" sz="2800" i="1" dirty="0" err="1" smtClean="0">
                <a:ln>
                  <a:solidFill>
                    <a:schemeClr val="accent2">
                      <a:lumMod val="50000"/>
                    </a:schemeClr>
                  </a:solidFill>
                </a:ln>
                <a:latin typeface="Comic Sans MS" pitchFamily="66" charset="0"/>
              </a:rPr>
              <a:t>Билибин</a:t>
            </a:r>
            <a:endParaRPr lang="ru-RU" sz="2800" i="1" dirty="0">
              <a:ln>
                <a:solidFill>
                  <a:schemeClr val="accent2">
                    <a:lumMod val="50000"/>
                  </a:schemeClr>
                </a:solidFill>
              </a:ln>
              <a:latin typeface="Comic Sans MS" pitchFamily="66" charset="0"/>
            </a:endParaRPr>
          </a:p>
        </p:txBody>
      </p:sp>
      <p:pic>
        <p:nvPicPr>
          <p:cNvPr id="22530" name="Picture 2" descr="http://www.peace-and-world.narod.ru/tit/tit13_odessa_1915.jpg"/>
          <p:cNvPicPr>
            <a:picLocks noChangeAspect="1" noChangeArrowheads="1"/>
          </p:cNvPicPr>
          <p:nvPr/>
        </p:nvPicPr>
        <p:blipFill>
          <a:blip r:embed="rId2" cstate="print"/>
          <a:srcRect/>
          <a:stretch>
            <a:fillRect/>
          </a:stretch>
        </p:blipFill>
        <p:spPr bwMode="auto">
          <a:xfrm>
            <a:off x="5143504" y="1500174"/>
            <a:ext cx="2857500" cy="4419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22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6" grpId="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428868"/>
            <a:ext cx="9144000" cy="1928826"/>
          </a:xfrm>
        </p:spPr>
        <p:txBody>
          <a:bodyPr>
            <a:normAutofit/>
          </a:bodyPr>
          <a:lstStyle/>
          <a:p>
            <a:pPr marL="857250" indent="-857250">
              <a:buFont typeface="+mj-lt"/>
              <a:buAutoNum type="romanUcPeriod"/>
            </a:pPr>
            <a:r>
              <a:rPr lang="ru-RU" sz="6000" dirty="0" smtClean="0">
                <a:ln>
                  <a:solidFill>
                    <a:schemeClr val="tx1"/>
                  </a:solidFill>
                </a:ln>
                <a:solidFill>
                  <a:schemeClr val="accent2">
                    <a:lumMod val="50000"/>
                  </a:schemeClr>
                </a:solidFill>
                <a:latin typeface="Franklin Gothic Demi Cond" pitchFamily="34" charset="0"/>
              </a:rPr>
              <a:t>«Кто ест</a:t>
            </a:r>
            <a:r>
              <a:rPr lang="ru-RU" sz="6000" dirty="0">
                <a:ln>
                  <a:solidFill>
                    <a:schemeClr val="tx1"/>
                  </a:solidFill>
                </a:ln>
                <a:solidFill>
                  <a:schemeClr val="accent2">
                    <a:lumMod val="50000"/>
                  </a:schemeClr>
                </a:solidFill>
                <a:latin typeface="Franklin Gothic Demi Cond" pitchFamily="34" charset="0"/>
              </a:rPr>
              <a:t>ь</a:t>
            </a:r>
            <a:r>
              <a:rPr lang="ru-RU" sz="6000" dirty="0" smtClean="0">
                <a:ln>
                  <a:solidFill>
                    <a:schemeClr val="tx1"/>
                  </a:solidFill>
                </a:ln>
                <a:solidFill>
                  <a:schemeClr val="accent2">
                    <a:lumMod val="50000"/>
                  </a:schemeClr>
                </a:solidFill>
                <a:latin typeface="Franklin Gothic Demi Cond" pitchFamily="34" charset="0"/>
              </a:rPr>
              <a:t> кто?»</a:t>
            </a:r>
            <a:endParaRPr lang="ru-RU" sz="6000" dirty="0">
              <a:ln>
                <a:solidFill>
                  <a:schemeClr val="tx1"/>
                </a:solidFill>
              </a:ln>
              <a:solidFill>
                <a:schemeClr val="accent2">
                  <a:lumMod val="50000"/>
                </a:schemeClr>
              </a:solidFill>
              <a:latin typeface="Franklin Gothic Demi Cond"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457200" y="428604"/>
            <a:ext cx="4186238" cy="6143668"/>
          </a:xfrm>
        </p:spPr>
        <p:txBody>
          <a:bodyPr>
            <a:normAutofit/>
          </a:bodyPr>
          <a:lstStyle/>
          <a:p>
            <a:pPr>
              <a:buNone/>
            </a:pPr>
            <a:r>
              <a:rPr lang="ru-RU" dirty="0" smtClean="0"/>
              <a:t>	</a:t>
            </a:r>
            <a:r>
              <a:rPr lang="ru-RU" sz="3300" dirty="0">
                <a:ln>
                  <a:solidFill>
                    <a:schemeClr val="accent2">
                      <a:lumMod val="50000"/>
                    </a:schemeClr>
                  </a:solidFill>
                </a:ln>
                <a:latin typeface="Arial Narrow" pitchFamily="34" charset="0"/>
              </a:rPr>
              <a:t>№5. «…Вся фигура… была круглая, голова была совершенно круглая; спина, грудь, плечи, даже руки, которые он носил, как бы всегда собираясь обнять что-то, были круглые…»</a:t>
            </a:r>
          </a:p>
        </p:txBody>
      </p:sp>
      <p:sp>
        <p:nvSpPr>
          <p:cNvPr id="5" name="Содержимое 2"/>
          <p:cNvSpPr txBox="1">
            <a:spLocks/>
          </p:cNvSpPr>
          <p:nvPr/>
        </p:nvSpPr>
        <p:spPr>
          <a:xfrm>
            <a:off x="4714876" y="428604"/>
            <a:ext cx="4186238" cy="6143668"/>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ru-RU" sz="3300" dirty="0" smtClean="0">
                <a:ln>
                  <a:solidFill>
                    <a:schemeClr val="accent2">
                      <a:lumMod val="50000"/>
                    </a:schemeClr>
                  </a:solidFill>
                </a:ln>
                <a:latin typeface="Arial Narrow" pitchFamily="34" charset="0"/>
              </a:rPr>
              <a:t>	Маленькая княгиня</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ru-RU" sz="3300" dirty="0" smtClean="0">
                <a:ln>
                  <a:solidFill>
                    <a:schemeClr val="accent2">
                      <a:lumMod val="50000"/>
                    </a:schemeClr>
                  </a:solidFill>
                </a:ln>
                <a:latin typeface="Arial Narrow" pitchFamily="34" charset="0"/>
              </a:rPr>
              <a:t>Княжна Марья</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ru-RU" sz="3300" dirty="0" err="1" smtClean="0">
                <a:ln>
                  <a:solidFill>
                    <a:schemeClr val="accent2">
                      <a:lumMod val="50000"/>
                    </a:schemeClr>
                  </a:solidFill>
                </a:ln>
                <a:latin typeface="Arial Narrow" pitchFamily="34" charset="0"/>
              </a:rPr>
              <a:t>Жюли</a:t>
            </a:r>
            <a:r>
              <a:rPr lang="ru-RU" sz="3300" dirty="0" smtClean="0">
                <a:ln>
                  <a:solidFill>
                    <a:schemeClr val="accent2">
                      <a:lumMod val="50000"/>
                    </a:schemeClr>
                  </a:solidFill>
                </a:ln>
                <a:latin typeface="Arial Narrow" pitchFamily="34" charset="0"/>
              </a:rPr>
              <a:t> Курагина</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ru-RU" sz="3300" dirty="0" smtClean="0">
                <a:ln>
                  <a:solidFill>
                    <a:schemeClr val="accent2">
                      <a:lumMod val="50000"/>
                    </a:schemeClr>
                  </a:solidFill>
                </a:ln>
                <a:latin typeface="Arial Narrow" pitchFamily="34" charset="0"/>
              </a:rPr>
              <a:t>Вера Ростова</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ru-RU" sz="3300" dirty="0" smtClean="0">
                <a:ln>
                  <a:solidFill>
                    <a:schemeClr val="accent2">
                      <a:lumMod val="50000"/>
                    </a:schemeClr>
                  </a:solidFill>
                </a:ln>
                <a:latin typeface="Arial Narrow" pitchFamily="34" charset="0"/>
              </a:rPr>
              <a:t>Платон Каратаев</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ru-RU" sz="3300" dirty="0" smtClean="0">
                <a:ln>
                  <a:solidFill>
                    <a:schemeClr val="accent2">
                      <a:lumMod val="50000"/>
                    </a:schemeClr>
                  </a:solidFill>
                </a:ln>
                <a:latin typeface="Arial Narrow" pitchFamily="34" charset="0"/>
              </a:rPr>
              <a:t>Николай Ростов</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ru-RU" sz="3300" dirty="0" smtClean="0">
                <a:ln>
                  <a:solidFill>
                    <a:schemeClr val="accent2">
                      <a:lumMod val="50000"/>
                    </a:schemeClr>
                  </a:solidFill>
                </a:ln>
                <a:latin typeface="Arial Narrow" pitchFamily="34" charset="0"/>
              </a:rPr>
              <a:t>Тихон Щербатый</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ru-RU" sz="3300" dirty="0" smtClean="0">
                <a:ln>
                  <a:solidFill>
                    <a:schemeClr val="accent2">
                      <a:lumMod val="50000"/>
                    </a:schemeClr>
                  </a:solidFill>
                </a:ln>
                <a:latin typeface="Arial Narrow" pitchFamily="34" charset="0"/>
              </a:rPr>
              <a:t>Сперанский</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ru-RU" sz="3300" dirty="0" err="1" smtClean="0">
                <a:ln>
                  <a:solidFill>
                    <a:schemeClr val="accent2">
                      <a:lumMod val="50000"/>
                    </a:schemeClr>
                  </a:solidFill>
                </a:ln>
                <a:latin typeface="Arial Narrow" pitchFamily="34" charset="0"/>
              </a:rPr>
              <a:t>Билибин</a:t>
            </a:r>
            <a:endParaRPr lang="ru-RU" sz="3300" dirty="0" smtClean="0">
              <a:ln>
                <a:solidFill>
                  <a:schemeClr val="accent2">
                    <a:lumMod val="50000"/>
                  </a:schemeClr>
                </a:solidFill>
              </a:ln>
              <a:latin typeface="Arial Narrow" pitchFamily="34" charset="0"/>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ru-RU" sz="3300" dirty="0" smtClean="0">
                <a:ln>
                  <a:solidFill>
                    <a:schemeClr val="accent2">
                      <a:lumMod val="50000"/>
                    </a:schemeClr>
                  </a:solidFill>
                </a:ln>
                <a:latin typeface="Arial Narrow" pitchFamily="34" charset="0"/>
              </a:rPr>
              <a:t>Долохов</a:t>
            </a:r>
            <a:endParaRPr lang="ru-RU" sz="3300" dirty="0">
              <a:ln>
                <a:solidFill>
                  <a:schemeClr val="accent2">
                    <a:lumMod val="50000"/>
                  </a:schemeClr>
                </a:solidFill>
              </a:ln>
              <a:latin typeface="Arial Narrow" pitchFamily="34" charset="0"/>
            </a:endParaRPr>
          </a:p>
        </p:txBody>
      </p:sp>
      <p:sp>
        <p:nvSpPr>
          <p:cNvPr id="6" name="Прямоугольник 5"/>
          <p:cNvSpPr/>
          <p:nvPr/>
        </p:nvSpPr>
        <p:spPr>
          <a:xfrm>
            <a:off x="5429256" y="571480"/>
            <a:ext cx="3137398" cy="523220"/>
          </a:xfrm>
          <a:prstGeom prst="rect">
            <a:avLst/>
          </a:prstGeom>
        </p:spPr>
        <p:txBody>
          <a:bodyPr wrap="none">
            <a:spAutoFit/>
          </a:bodyPr>
          <a:lstStyle/>
          <a:p>
            <a:pPr marL="342900" indent="-342900" algn="ctr">
              <a:spcBef>
                <a:spcPct val="20000"/>
              </a:spcBef>
              <a:defRPr/>
            </a:pPr>
            <a:r>
              <a:rPr lang="ru-RU" sz="2800" i="1" dirty="0" smtClean="0">
                <a:ln>
                  <a:solidFill>
                    <a:schemeClr val="accent2">
                      <a:lumMod val="50000"/>
                    </a:schemeClr>
                  </a:solidFill>
                </a:ln>
                <a:latin typeface="Comic Sans MS" pitchFamily="66" charset="0"/>
              </a:rPr>
              <a:t>Платон Каратаев</a:t>
            </a:r>
            <a:endParaRPr lang="ru-RU" sz="2800" i="1" dirty="0">
              <a:ln>
                <a:solidFill>
                  <a:schemeClr val="accent2">
                    <a:lumMod val="50000"/>
                  </a:schemeClr>
                </a:solidFill>
              </a:ln>
              <a:latin typeface="Comic Sans MS" pitchFamily="66" charset="0"/>
            </a:endParaRPr>
          </a:p>
        </p:txBody>
      </p:sp>
      <p:pic>
        <p:nvPicPr>
          <p:cNvPr id="21506" name="Picture 2" descr="http://www.kino-teatr.ru/acter/album/4648/pv_132447.jpg"/>
          <p:cNvPicPr>
            <a:picLocks noChangeAspect="1" noChangeArrowheads="1"/>
          </p:cNvPicPr>
          <p:nvPr/>
        </p:nvPicPr>
        <p:blipFill>
          <a:blip r:embed="rId2" cstate="print"/>
          <a:srcRect/>
          <a:stretch>
            <a:fillRect/>
          </a:stretch>
        </p:blipFill>
        <p:spPr bwMode="auto">
          <a:xfrm>
            <a:off x="4833925" y="2000240"/>
            <a:ext cx="3905277" cy="292895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21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5" grpId="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p:cNvSpPr>
            <a:spLocks noGrp="1"/>
          </p:cNvSpPr>
          <p:nvPr>
            <p:ph idx="1"/>
          </p:nvPr>
        </p:nvSpPr>
        <p:spPr>
          <a:xfrm>
            <a:off x="457200" y="428604"/>
            <a:ext cx="4186238" cy="6143668"/>
          </a:xfrm>
        </p:spPr>
        <p:txBody>
          <a:bodyPr>
            <a:normAutofit/>
          </a:bodyPr>
          <a:lstStyle/>
          <a:p>
            <a:pPr marL="514350" indent="-514350">
              <a:buFont typeface="+mj-lt"/>
              <a:buAutoNum type="arabicPeriod"/>
              <a:defRPr/>
            </a:pPr>
            <a:r>
              <a:rPr lang="ru-RU" dirty="0" smtClean="0"/>
              <a:t>	</a:t>
            </a:r>
            <a:r>
              <a:rPr lang="ru-RU" sz="3300" dirty="0">
                <a:ln>
                  <a:solidFill>
                    <a:schemeClr val="accent2">
                      <a:lumMod val="50000"/>
                    </a:schemeClr>
                  </a:solidFill>
                </a:ln>
                <a:latin typeface="Arial Narrow" pitchFamily="34" charset="0"/>
              </a:rPr>
              <a:t>№6. «Ни у кого из того общества, в котором жил князь Андрей, он не видел такой нежной белизны лица… Такую белизну и нежность лица князь Андрей видал только у солдат, долго пробывших в госпитале».  </a:t>
            </a:r>
          </a:p>
        </p:txBody>
      </p:sp>
      <p:sp>
        <p:nvSpPr>
          <p:cNvPr id="6" name="Содержимое 2"/>
          <p:cNvSpPr txBox="1">
            <a:spLocks/>
          </p:cNvSpPr>
          <p:nvPr/>
        </p:nvSpPr>
        <p:spPr>
          <a:xfrm>
            <a:off x="4957762" y="428604"/>
            <a:ext cx="4186238" cy="6143668"/>
          </a:xfrm>
          <a:prstGeom prst="rect">
            <a:avLst/>
          </a:prstGeom>
        </p:spPr>
        <p:txBody>
          <a:bodyPr vert="horz" lIns="91440" tIns="45720" rIns="91440" bIns="45720" rtlCol="0">
            <a:normAutofit/>
          </a:bodyPr>
          <a:lstStyle/>
          <a:p>
            <a:pPr marL="514350" marR="0" lvl="0" indent="-514350" fontAlgn="auto">
              <a:lnSpc>
                <a:spcPct val="100000"/>
              </a:lnSpc>
              <a:spcBef>
                <a:spcPct val="20000"/>
              </a:spcBef>
              <a:spcAft>
                <a:spcPts val="0"/>
              </a:spcAft>
              <a:buClrTx/>
              <a:buSzTx/>
              <a:buFont typeface="+mj-lt"/>
              <a:buAutoNum type="arabicPeriod"/>
              <a:tabLst/>
              <a:defRPr/>
            </a:pPr>
            <a:r>
              <a:rPr lang="ru-RU" sz="3300" dirty="0" smtClean="0">
                <a:ln>
                  <a:solidFill>
                    <a:schemeClr val="accent2">
                      <a:lumMod val="50000"/>
                    </a:schemeClr>
                  </a:solidFill>
                </a:ln>
                <a:latin typeface="Arial Narrow" pitchFamily="34" charset="0"/>
              </a:rPr>
              <a:t>	Маленькая княгиня</a:t>
            </a:r>
          </a:p>
          <a:p>
            <a:pPr marL="514350" marR="0" lvl="0" indent="-514350" fontAlgn="auto">
              <a:lnSpc>
                <a:spcPct val="100000"/>
              </a:lnSpc>
              <a:spcBef>
                <a:spcPct val="20000"/>
              </a:spcBef>
              <a:spcAft>
                <a:spcPts val="0"/>
              </a:spcAft>
              <a:buClrTx/>
              <a:buSzTx/>
              <a:buFont typeface="+mj-lt"/>
              <a:buAutoNum type="arabicPeriod"/>
              <a:tabLst/>
              <a:defRPr/>
            </a:pPr>
            <a:r>
              <a:rPr lang="ru-RU" sz="3300" dirty="0" smtClean="0">
                <a:ln>
                  <a:solidFill>
                    <a:schemeClr val="accent2">
                      <a:lumMod val="50000"/>
                    </a:schemeClr>
                  </a:solidFill>
                </a:ln>
                <a:latin typeface="Arial Narrow" pitchFamily="34" charset="0"/>
              </a:rPr>
              <a:t>Княжна Марья</a:t>
            </a:r>
          </a:p>
          <a:p>
            <a:pPr marL="514350" marR="0" lvl="0" indent="-514350" fontAlgn="auto">
              <a:lnSpc>
                <a:spcPct val="100000"/>
              </a:lnSpc>
              <a:spcBef>
                <a:spcPct val="20000"/>
              </a:spcBef>
              <a:spcAft>
                <a:spcPts val="0"/>
              </a:spcAft>
              <a:buClrTx/>
              <a:buSzTx/>
              <a:buFont typeface="+mj-lt"/>
              <a:buAutoNum type="arabicPeriod"/>
              <a:tabLst/>
              <a:defRPr/>
            </a:pPr>
            <a:r>
              <a:rPr lang="ru-RU" sz="3300" dirty="0" err="1" smtClean="0">
                <a:ln>
                  <a:solidFill>
                    <a:schemeClr val="accent2">
                      <a:lumMod val="50000"/>
                    </a:schemeClr>
                  </a:solidFill>
                </a:ln>
                <a:latin typeface="Arial Narrow" pitchFamily="34" charset="0"/>
              </a:rPr>
              <a:t>Жюли</a:t>
            </a:r>
            <a:r>
              <a:rPr lang="ru-RU" sz="3300" dirty="0" smtClean="0">
                <a:ln>
                  <a:solidFill>
                    <a:schemeClr val="accent2">
                      <a:lumMod val="50000"/>
                    </a:schemeClr>
                  </a:solidFill>
                </a:ln>
                <a:latin typeface="Arial Narrow" pitchFamily="34" charset="0"/>
              </a:rPr>
              <a:t> Курагина</a:t>
            </a:r>
          </a:p>
          <a:p>
            <a:pPr marL="514350" marR="0" lvl="0" indent="-514350" fontAlgn="auto">
              <a:lnSpc>
                <a:spcPct val="100000"/>
              </a:lnSpc>
              <a:spcBef>
                <a:spcPct val="20000"/>
              </a:spcBef>
              <a:spcAft>
                <a:spcPts val="0"/>
              </a:spcAft>
              <a:buClrTx/>
              <a:buSzTx/>
              <a:buFont typeface="+mj-lt"/>
              <a:buAutoNum type="arabicPeriod"/>
              <a:tabLst/>
              <a:defRPr/>
            </a:pPr>
            <a:r>
              <a:rPr lang="ru-RU" sz="3300" dirty="0" smtClean="0">
                <a:ln>
                  <a:solidFill>
                    <a:schemeClr val="accent2">
                      <a:lumMod val="50000"/>
                    </a:schemeClr>
                  </a:solidFill>
                </a:ln>
                <a:latin typeface="Arial Narrow" pitchFamily="34" charset="0"/>
              </a:rPr>
              <a:t>Вера Ростова</a:t>
            </a:r>
          </a:p>
          <a:p>
            <a:pPr marL="514350" marR="0" lvl="0" indent="-514350" fontAlgn="auto">
              <a:lnSpc>
                <a:spcPct val="100000"/>
              </a:lnSpc>
              <a:spcBef>
                <a:spcPct val="20000"/>
              </a:spcBef>
              <a:spcAft>
                <a:spcPts val="0"/>
              </a:spcAft>
              <a:buClrTx/>
              <a:buSzTx/>
              <a:buFont typeface="+mj-lt"/>
              <a:buAutoNum type="arabicPeriod"/>
              <a:tabLst/>
              <a:defRPr/>
            </a:pPr>
            <a:r>
              <a:rPr lang="ru-RU" sz="3300" dirty="0" smtClean="0">
                <a:ln>
                  <a:solidFill>
                    <a:schemeClr val="accent2">
                      <a:lumMod val="50000"/>
                    </a:schemeClr>
                  </a:solidFill>
                </a:ln>
                <a:latin typeface="Arial Narrow" pitchFamily="34" charset="0"/>
              </a:rPr>
              <a:t>Платон Каратаев</a:t>
            </a:r>
          </a:p>
          <a:p>
            <a:pPr marL="514350" marR="0" lvl="0" indent="-514350" fontAlgn="auto">
              <a:lnSpc>
                <a:spcPct val="100000"/>
              </a:lnSpc>
              <a:spcBef>
                <a:spcPct val="20000"/>
              </a:spcBef>
              <a:spcAft>
                <a:spcPts val="0"/>
              </a:spcAft>
              <a:buClrTx/>
              <a:buSzTx/>
              <a:buFont typeface="+mj-lt"/>
              <a:buAutoNum type="arabicPeriod"/>
              <a:tabLst/>
              <a:defRPr/>
            </a:pPr>
            <a:r>
              <a:rPr lang="ru-RU" sz="3300" dirty="0" smtClean="0">
                <a:ln>
                  <a:solidFill>
                    <a:schemeClr val="accent2">
                      <a:lumMod val="50000"/>
                    </a:schemeClr>
                  </a:solidFill>
                </a:ln>
                <a:latin typeface="Arial Narrow" pitchFamily="34" charset="0"/>
              </a:rPr>
              <a:t>Николай Ростов</a:t>
            </a:r>
          </a:p>
          <a:p>
            <a:pPr marL="514350" marR="0" lvl="0" indent="-514350" fontAlgn="auto">
              <a:lnSpc>
                <a:spcPct val="100000"/>
              </a:lnSpc>
              <a:spcBef>
                <a:spcPct val="20000"/>
              </a:spcBef>
              <a:spcAft>
                <a:spcPts val="0"/>
              </a:spcAft>
              <a:buClrTx/>
              <a:buSzTx/>
              <a:buFont typeface="+mj-lt"/>
              <a:buAutoNum type="arabicPeriod"/>
              <a:tabLst/>
              <a:defRPr/>
            </a:pPr>
            <a:r>
              <a:rPr lang="ru-RU" sz="3300" dirty="0" smtClean="0">
                <a:ln>
                  <a:solidFill>
                    <a:schemeClr val="accent2">
                      <a:lumMod val="50000"/>
                    </a:schemeClr>
                  </a:solidFill>
                </a:ln>
                <a:latin typeface="Arial Narrow" pitchFamily="34" charset="0"/>
              </a:rPr>
              <a:t>Тихон Щербатый</a:t>
            </a:r>
          </a:p>
          <a:p>
            <a:pPr marL="514350" marR="0" lvl="0" indent="-514350" fontAlgn="auto">
              <a:lnSpc>
                <a:spcPct val="100000"/>
              </a:lnSpc>
              <a:spcBef>
                <a:spcPct val="20000"/>
              </a:spcBef>
              <a:spcAft>
                <a:spcPts val="0"/>
              </a:spcAft>
              <a:buClrTx/>
              <a:buSzTx/>
              <a:buFont typeface="+mj-lt"/>
              <a:buAutoNum type="arabicPeriod"/>
              <a:tabLst/>
              <a:defRPr/>
            </a:pPr>
            <a:r>
              <a:rPr lang="ru-RU" sz="3300" dirty="0" smtClean="0">
                <a:ln>
                  <a:solidFill>
                    <a:schemeClr val="accent2">
                      <a:lumMod val="50000"/>
                    </a:schemeClr>
                  </a:solidFill>
                </a:ln>
                <a:latin typeface="Arial Narrow" pitchFamily="34" charset="0"/>
              </a:rPr>
              <a:t>Сперанский</a:t>
            </a:r>
          </a:p>
          <a:p>
            <a:pPr marL="514350" marR="0" lvl="0" indent="-514350" fontAlgn="auto">
              <a:lnSpc>
                <a:spcPct val="100000"/>
              </a:lnSpc>
              <a:spcBef>
                <a:spcPct val="20000"/>
              </a:spcBef>
              <a:spcAft>
                <a:spcPts val="0"/>
              </a:spcAft>
              <a:buClrTx/>
              <a:buSzTx/>
              <a:buFont typeface="+mj-lt"/>
              <a:buAutoNum type="arabicPeriod"/>
              <a:tabLst/>
              <a:defRPr/>
            </a:pPr>
            <a:r>
              <a:rPr lang="ru-RU" sz="3300" dirty="0" err="1" smtClean="0">
                <a:ln>
                  <a:solidFill>
                    <a:schemeClr val="accent2">
                      <a:lumMod val="50000"/>
                    </a:schemeClr>
                  </a:solidFill>
                </a:ln>
                <a:latin typeface="Arial Narrow" pitchFamily="34" charset="0"/>
              </a:rPr>
              <a:t>Билибин</a:t>
            </a:r>
            <a:endParaRPr lang="ru-RU" sz="3300" dirty="0" smtClean="0">
              <a:ln>
                <a:solidFill>
                  <a:schemeClr val="accent2">
                    <a:lumMod val="50000"/>
                  </a:schemeClr>
                </a:solidFill>
              </a:ln>
              <a:latin typeface="Arial Narrow" pitchFamily="34" charset="0"/>
            </a:endParaRPr>
          </a:p>
          <a:p>
            <a:pPr marL="514350" marR="0" lvl="0" indent="-514350" fontAlgn="auto">
              <a:lnSpc>
                <a:spcPct val="100000"/>
              </a:lnSpc>
              <a:spcBef>
                <a:spcPct val="20000"/>
              </a:spcBef>
              <a:spcAft>
                <a:spcPts val="0"/>
              </a:spcAft>
              <a:buClrTx/>
              <a:buSzTx/>
              <a:buFont typeface="+mj-lt"/>
              <a:buAutoNum type="arabicPeriod"/>
              <a:tabLst/>
              <a:defRPr/>
            </a:pPr>
            <a:r>
              <a:rPr lang="ru-RU" sz="3300" dirty="0" smtClean="0">
                <a:ln>
                  <a:solidFill>
                    <a:schemeClr val="accent2">
                      <a:lumMod val="50000"/>
                    </a:schemeClr>
                  </a:solidFill>
                </a:ln>
                <a:latin typeface="Arial Narrow" pitchFamily="34" charset="0"/>
              </a:rPr>
              <a:t>Долохов</a:t>
            </a:r>
            <a:endParaRPr lang="ru-RU" sz="3300" dirty="0">
              <a:ln>
                <a:solidFill>
                  <a:schemeClr val="accent2">
                    <a:lumMod val="50000"/>
                  </a:schemeClr>
                </a:solidFill>
              </a:ln>
              <a:latin typeface="Arial Narrow" pitchFamily="34" charset="0"/>
            </a:endParaRPr>
          </a:p>
        </p:txBody>
      </p:sp>
      <p:sp>
        <p:nvSpPr>
          <p:cNvPr id="4" name="Прямоугольник 3"/>
          <p:cNvSpPr/>
          <p:nvPr/>
        </p:nvSpPr>
        <p:spPr>
          <a:xfrm>
            <a:off x="5643570" y="500042"/>
            <a:ext cx="2226893" cy="523220"/>
          </a:xfrm>
          <a:prstGeom prst="rect">
            <a:avLst/>
          </a:prstGeom>
        </p:spPr>
        <p:txBody>
          <a:bodyPr wrap="none">
            <a:spAutoFit/>
          </a:bodyPr>
          <a:lstStyle/>
          <a:p>
            <a:pPr marL="342900" indent="-342900" algn="ctr">
              <a:spcBef>
                <a:spcPct val="20000"/>
              </a:spcBef>
              <a:defRPr/>
            </a:pPr>
            <a:r>
              <a:rPr lang="ru-RU" sz="2800" i="1" dirty="0" smtClean="0">
                <a:ln>
                  <a:solidFill>
                    <a:schemeClr val="accent2">
                      <a:lumMod val="50000"/>
                    </a:schemeClr>
                  </a:solidFill>
                </a:ln>
                <a:latin typeface="Comic Sans MS" pitchFamily="66" charset="0"/>
              </a:rPr>
              <a:t>Сперанский</a:t>
            </a:r>
            <a:endParaRPr lang="ru-RU" sz="2800" i="1" dirty="0">
              <a:ln>
                <a:solidFill>
                  <a:schemeClr val="accent2">
                    <a:lumMod val="50000"/>
                  </a:schemeClr>
                </a:solidFill>
              </a:ln>
              <a:latin typeface="Comic Sans MS" pitchFamily="66" charset="0"/>
            </a:endParaRPr>
          </a:p>
        </p:txBody>
      </p:sp>
      <p:pic>
        <p:nvPicPr>
          <p:cNvPr id="20482" name="Picture 2" descr="http://lib.rus.ec/i/57/352057/n01.jpg"/>
          <p:cNvPicPr>
            <a:picLocks noChangeAspect="1" noChangeArrowheads="1"/>
          </p:cNvPicPr>
          <p:nvPr/>
        </p:nvPicPr>
        <p:blipFill>
          <a:blip r:embed="rId2" cstate="print"/>
          <a:srcRect/>
          <a:stretch>
            <a:fillRect/>
          </a:stretch>
        </p:blipFill>
        <p:spPr bwMode="auto">
          <a:xfrm>
            <a:off x="5214942" y="1214422"/>
            <a:ext cx="3286148" cy="53578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6" grpId="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428868"/>
            <a:ext cx="8658196" cy="1143000"/>
          </a:xfrm>
        </p:spPr>
        <p:txBody>
          <a:bodyPr>
            <a:normAutofit fontScale="90000"/>
          </a:bodyPr>
          <a:lstStyle/>
          <a:p>
            <a:pPr marL="857250" indent="-857250">
              <a:buFont typeface="+mj-lt"/>
              <a:buAutoNum type="romanUcPeriod" startAt="3"/>
            </a:pPr>
            <a:r>
              <a:rPr lang="ru-RU" sz="6000" dirty="0">
                <a:ln>
                  <a:solidFill>
                    <a:schemeClr val="tx1"/>
                  </a:solidFill>
                </a:ln>
                <a:solidFill>
                  <a:schemeClr val="accent2">
                    <a:lumMod val="50000"/>
                  </a:schemeClr>
                </a:solidFill>
                <a:latin typeface="Franklin Gothic Demi Cond" pitchFamily="34" charset="0"/>
              </a:rPr>
              <a:t>«Быть вполне хорошим…»</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0" y="0"/>
            <a:ext cx="9144000" cy="1714488"/>
          </a:xfrm>
        </p:spPr>
        <p:txBody>
          <a:bodyPr>
            <a:noAutofit/>
          </a:bodyPr>
          <a:lstStyle/>
          <a:p>
            <a:r>
              <a:rPr lang="ru-RU" b="1" dirty="0">
                <a:ln>
                  <a:solidFill>
                    <a:schemeClr val="tx1">
                      <a:lumMod val="65000"/>
                      <a:lumOff val="35000"/>
                    </a:schemeClr>
                  </a:solidFill>
                </a:ln>
                <a:solidFill>
                  <a:schemeClr val="accent2">
                    <a:lumMod val="50000"/>
                  </a:schemeClr>
                </a:solidFill>
              </a:rPr>
              <a:t>Задание представителю команды №1</a:t>
            </a:r>
          </a:p>
        </p:txBody>
      </p:sp>
      <p:sp>
        <p:nvSpPr>
          <p:cNvPr id="5" name="Содержимое 2"/>
          <p:cNvSpPr txBox="1">
            <a:spLocks/>
          </p:cNvSpPr>
          <p:nvPr/>
        </p:nvSpPr>
        <p:spPr>
          <a:xfrm>
            <a:off x="-214346" y="928670"/>
            <a:ext cx="9358346" cy="2428892"/>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ru-RU" sz="2800" i="1" dirty="0" smtClean="0">
              <a:latin typeface="Comic Sans MS" pitchFamily="66"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ru-RU" sz="3600" dirty="0" smtClean="0">
                <a:ln>
                  <a:solidFill>
                    <a:schemeClr val="accent2">
                      <a:lumMod val="50000"/>
                    </a:schemeClr>
                  </a:solidFill>
                </a:ln>
                <a:latin typeface="Arial Narrow" pitchFamily="34" charset="0"/>
              </a:rPr>
              <a:t>Духовные искания Андрея Болконского</a:t>
            </a:r>
            <a:endParaRPr lang="ru-RU" sz="3600" dirty="0">
              <a:ln>
                <a:solidFill>
                  <a:schemeClr val="accent2">
                    <a:lumMod val="50000"/>
                  </a:schemeClr>
                </a:solidFill>
              </a:ln>
              <a:latin typeface="Arial Narrow" pitchFamily="34" charset="0"/>
            </a:endParaRPr>
          </a:p>
        </p:txBody>
      </p:sp>
      <p:pic>
        <p:nvPicPr>
          <p:cNvPr id="20482" name="Picture 2" descr="http://s39.radikal.ru/i086/1101/f2/86e3ea85089b.jpg"/>
          <p:cNvPicPr>
            <a:picLocks noChangeAspect="1" noChangeArrowheads="1"/>
          </p:cNvPicPr>
          <p:nvPr/>
        </p:nvPicPr>
        <p:blipFill>
          <a:blip r:embed="rId2" cstate="print"/>
          <a:srcRect/>
          <a:stretch>
            <a:fillRect/>
          </a:stretch>
        </p:blipFill>
        <p:spPr bwMode="auto">
          <a:xfrm>
            <a:off x="2928926" y="2071678"/>
            <a:ext cx="3695700" cy="4572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142984"/>
            <a:ext cx="4143372" cy="5357850"/>
          </a:xfrm>
        </p:spPr>
        <p:txBody>
          <a:bodyPr>
            <a:noAutofit/>
          </a:bodyPr>
          <a:lstStyle/>
          <a:p>
            <a:pPr marL="514350" indent="-514350">
              <a:buFont typeface="+mj-lt"/>
              <a:buAutoNum type="arabicPeriod"/>
            </a:pPr>
            <a:r>
              <a:rPr lang="ru-RU" sz="2400" dirty="0">
                <a:ln>
                  <a:solidFill>
                    <a:schemeClr val="accent2">
                      <a:lumMod val="50000"/>
                    </a:schemeClr>
                  </a:solidFill>
                </a:ln>
                <a:latin typeface="Arial Narrow" pitchFamily="34" charset="0"/>
              </a:rPr>
              <a:t>В светском обществе. Салон Шерер.</a:t>
            </a:r>
          </a:p>
          <a:p>
            <a:pPr marL="514350" indent="-514350">
              <a:buFont typeface="+mj-lt"/>
              <a:buAutoNum type="arabicPeriod"/>
            </a:pPr>
            <a:r>
              <a:rPr lang="ru-RU" sz="2400" dirty="0">
                <a:ln>
                  <a:solidFill>
                    <a:schemeClr val="accent2">
                      <a:lumMod val="50000"/>
                    </a:schemeClr>
                  </a:solidFill>
                </a:ln>
                <a:latin typeface="Arial Narrow" pitchFamily="34" charset="0"/>
              </a:rPr>
              <a:t>Участие в военной компании 1805 – 1807 годов.</a:t>
            </a:r>
          </a:p>
          <a:p>
            <a:pPr marL="514350" indent="-514350">
              <a:buFont typeface="+mj-lt"/>
              <a:buAutoNum type="arabicPeriod"/>
            </a:pPr>
            <a:r>
              <a:rPr lang="ru-RU" sz="2400" dirty="0">
                <a:ln>
                  <a:solidFill>
                    <a:schemeClr val="accent2">
                      <a:lumMod val="50000"/>
                    </a:schemeClr>
                  </a:solidFill>
                </a:ln>
                <a:latin typeface="Arial Narrow" pitchFamily="34" charset="0"/>
              </a:rPr>
              <a:t>Аустерлицкое сражение. </a:t>
            </a:r>
          </a:p>
          <a:p>
            <a:pPr marL="514350" indent="-514350">
              <a:buFont typeface="+mj-lt"/>
              <a:buAutoNum type="arabicPeriod"/>
            </a:pPr>
            <a:r>
              <a:rPr lang="ru-RU" sz="2400" dirty="0">
                <a:ln>
                  <a:solidFill>
                    <a:schemeClr val="accent2">
                      <a:lumMod val="50000"/>
                    </a:schemeClr>
                  </a:solidFill>
                </a:ln>
                <a:latin typeface="Arial Narrow" pitchFamily="34" charset="0"/>
              </a:rPr>
              <a:t>Жизнь в родовом имении после смерти жены.</a:t>
            </a:r>
          </a:p>
          <a:p>
            <a:pPr marL="514350" indent="-514350">
              <a:buFont typeface="+mj-lt"/>
              <a:buAutoNum type="arabicPeriod"/>
            </a:pPr>
            <a:r>
              <a:rPr lang="ru-RU" sz="2400" dirty="0">
                <a:ln>
                  <a:solidFill>
                    <a:schemeClr val="accent2">
                      <a:lumMod val="50000"/>
                    </a:schemeClr>
                  </a:solidFill>
                </a:ln>
                <a:latin typeface="Arial Narrow" pitchFamily="34" charset="0"/>
              </a:rPr>
              <a:t>Поездка в Отрадное.</a:t>
            </a:r>
          </a:p>
          <a:p>
            <a:pPr marL="514350" indent="-514350">
              <a:buFont typeface="+mj-lt"/>
              <a:buAutoNum type="arabicPeriod"/>
            </a:pPr>
            <a:r>
              <a:rPr lang="ru-RU" sz="2400" dirty="0">
                <a:ln>
                  <a:solidFill>
                    <a:schemeClr val="accent2">
                      <a:lumMod val="50000"/>
                    </a:schemeClr>
                  </a:solidFill>
                </a:ln>
                <a:latin typeface="Arial Narrow" pitchFamily="34" charset="0"/>
              </a:rPr>
              <a:t>Участие в комиссии Сперанского.</a:t>
            </a:r>
          </a:p>
          <a:p>
            <a:pPr marL="514350" indent="-514350">
              <a:buFont typeface="+mj-lt"/>
              <a:buAutoNum type="arabicPeriod"/>
            </a:pPr>
            <a:r>
              <a:rPr lang="ru-RU" sz="2400" dirty="0">
                <a:ln>
                  <a:solidFill>
                    <a:schemeClr val="accent2">
                      <a:lumMod val="50000"/>
                    </a:schemeClr>
                  </a:solidFill>
                </a:ln>
                <a:latin typeface="Arial Narrow" pitchFamily="34" charset="0"/>
              </a:rPr>
              <a:t>Война 1812 года.</a:t>
            </a:r>
          </a:p>
          <a:p>
            <a:pPr marL="514350" indent="-514350">
              <a:buFont typeface="+mj-lt"/>
              <a:buAutoNum type="arabicPeriod"/>
            </a:pPr>
            <a:r>
              <a:rPr lang="ru-RU" sz="2400" dirty="0">
                <a:ln>
                  <a:solidFill>
                    <a:schemeClr val="accent2">
                      <a:lumMod val="50000"/>
                    </a:schemeClr>
                  </a:solidFill>
                </a:ln>
                <a:latin typeface="Arial Narrow" pitchFamily="34" charset="0"/>
              </a:rPr>
              <a:t>Последние дни жизни.</a:t>
            </a:r>
          </a:p>
        </p:txBody>
      </p:sp>
      <p:sp>
        <p:nvSpPr>
          <p:cNvPr id="5" name="Содержимое 2"/>
          <p:cNvSpPr txBox="1">
            <a:spLocks/>
          </p:cNvSpPr>
          <p:nvPr/>
        </p:nvSpPr>
        <p:spPr>
          <a:xfrm>
            <a:off x="3929058" y="1142984"/>
            <a:ext cx="4929222" cy="5715016"/>
          </a:xfrm>
          <a:prstGeom prst="rect">
            <a:avLst/>
          </a:prstGeom>
        </p:spPr>
        <p:txBody>
          <a:bodyPr vert="horz" lIns="91440" tIns="45720" rIns="91440" bIns="45720" rtlCol="0">
            <a:noAutofit/>
          </a:bodyPr>
          <a:lstStyle/>
          <a:p>
            <a:pPr marL="514350" indent="-514350" algn="ctr">
              <a:spcBef>
                <a:spcPct val="20000"/>
              </a:spcBef>
              <a:buFont typeface="+mj-lt"/>
              <a:buAutoNum type="arabicPeriod"/>
              <a:defRPr/>
            </a:pPr>
            <a:r>
              <a:rPr lang="ru-RU" sz="1350" dirty="0" smtClean="0">
                <a:ln>
                  <a:solidFill>
                    <a:schemeClr val="accent2">
                      <a:lumMod val="50000"/>
                    </a:schemeClr>
                  </a:solidFill>
                </a:ln>
                <a:latin typeface="Arial Narrow" pitchFamily="34" charset="0"/>
              </a:rPr>
              <a:t>«Гостиные, сплетни, балы, тщеславие, ничтожество – вот заколдованный круг, из которого я не могу выйти».</a:t>
            </a:r>
          </a:p>
          <a:p>
            <a:pPr marL="514350" indent="-514350" algn="ctr">
              <a:spcBef>
                <a:spcPct val="20000"/>
              </a:spcBef>
              <a:buFont typeface="+mj-lt"/>
              <a:buAutoNum type="arabicPeriod"/>
              <a:defRPr/>
            </a:pPr>
            <a:r>
              <a:rPr lang="ru-RU" sz="1350" dirty="0" smtClean="0">
                <a:ln>
                  <a:solidFill>
                    <a:schemeClr val="accent2">
                      <a:lumMod val="50000"/>
                    </a:schemeClr>
                  </a:solidFill>
                </a:ln>
                <a:latin typeface="Arial Narrow" pitchFamily="34" charset="0"/>
              </a:rPr>
              <a:t>«Я знаю в жизни только два действительные несчастья: угрызение совести и болезнь… Жить для себя, избегая только этих двух зол, вот вся моя мудрость теперь».</a:t>
            </a:r>
          </a:p>
          <a:p>
            <a:pPr marL="514350" indent="-514350" algn="ctr">
              <a:spcBef>
                <a:spcPct val="20000"/>
              </a:spcBef>
              <a:buFont typeface="+mj-lt"/>
              <a:buAutoNum type="arabicPeriod"/>
              <a:defRPr/>
            </a:pPr>
            <a:r>
              <a:rPr lang="ru-RU" sz="1350" dirty="0" smtClean="0">
                <a:ln>
                  <a:solidFill>
                    <a:schemeClr val="accent2">
                      <a:lumMod val="50000"/>
                    </a:schemeClr>
                  </a:solidFill>
                </a:ln>
                <a:latin typeface="Arial Narrow" pitchFamily="34" charset="0"/>
              </a:rPr>
              <a:t>«Нет, жизнь не кончена в тридцать один год. </a:t>
            </a:r>
            <a:r>
              <a:rPr lang="ru-RU" sz="1350" dirty="0" smtClean="0">
                <a:ln>
                  <a:solidFill>
                    <a:schemeClr val="accent2">
                      <a:lumMod val="50000"/>
                    </a:schemeClr>
                  </a:solidFill>
                </a:ln>
                <a:latin typeface="Arial Narrow" pitchFamily="34" charset="0"/>
                <a:sym typeface="Symbol"/>
              </a:rPr>
              <a:t>… Мало того, что я знаю все то, что есть во мне, надо, чтоб и все знали это… чтоб знали все меня, чтобы не для одного меня шла жизнь…»</a:t>
            </a:r>
            <a:endParaRPr lang="ru-RU" sz="1350" dirty="0" smtClean="0">
              <a:ln>
                <a:solidFill>
                  <a:schemeClr val="accent2">
                    <a:lumMod val="50000"/>
                  </a:schemeClr>
                </a:solidFill>
              </a:ln>
              <a:latin typeface="Arial Narrow" pitchFamily="34" charset="0"/>
            </a:endParaRPr>
          </a:p>
          <a:p>
            <a:pPr marL="514350" indent="-514350" algn="ctr">
              <a:spcBef>
                <a:spcPct val="20000"/>
              </a:spcBef>
              <a:buFont typeface="+mj-lt"/>
              <a:buAutoNum type="arabicPeriod"/>
              <a:defRPr/>
            </a:pPr>
            <a:r>
              <a:rPr lang="ru-RU" sz="1350" dirty="0" smtClean="0">
                <a:ln>
                  <a:solidFill>
                    <a:schemeClr val="accent2">
                      <a:lumMod val="50000"/>
                    </a:schemeClr>
                  </a:solidFill>
                </a:ln>
                <a:latin typeface="Arial Narrow" pitchFamily="34" charset="0"/>
              </a:rPr>
              <a:t>«Любовь? Что такое любовь?</a:t>
            </a:r>
            <a:r>
              <a:rPr lang="ru-RU" sz="1350" dirty="0" smtClean="0">
                <a:ln>
                  <a:solidFill>
                    <a:schemeClr val="accent2">
                      <a:lumMod val="50000"/>
                    </a:schemeClr>
                  </a:solidFill>
                </a:ln>
                <a:latin typeface="Arial Narrow" pitchFamily="34" charset="0"/>
                <a:sym typeface="Symbol"/>
              </a:rPr>
              <a:t> …</a:t>
            </a:r>
            <a:r>
              <a:rPr lang="ru-RU" sz="1350" dirty="0" smtClean="0">
                <a:ln>
                  <a:solidFill>
                    <a:schemeClr val="accent2">
                      <a:lumMod val="50000"/>
                    </a:schemeClr>
                  </a:solidFill>
                </a:ln>
                <a:latin typeface="Arial Narrow" pitchFamily="34" charset="0"/>
              </a:rPr>
              <a:t>  Любовь есть жизнь. </a:t>
            </a:r>
            <a:r>
              <a:rPr lang="ru-RU" sz="1350" dirty="0" smtClean="0">
                <a:ln>
                  <a:solidFill>
                    <a:schemeClr val="accent2">
                      <a:lumMod val="50000"/>
                    </a:schemeClr>
                  </a:solidFill>
                </a:ln>
                <a:latin typeface="Arial Narrow" pitchFamily="34" charset="0"/>
                <a:sym typeface="Symbol"/>
              </a:rPr>
              <a:t>…</a:t>
            </a:r>
            <a:r>
              <a:rPr lang="ru-RU" sz="1350" dirty="0" smtClean="0">
                <a:ln>
                  <a:solidFill>
                    <a:schemeClr val="accent2">
                      <a:lumMod val="50000"/>
                    </a:schemeClr>
                  </a:solidFill>
                </a:ln>
                <a:latin typeface="Arial Narrow" pitchFamily="34" charset="0"/>
              </a:rPr>
              <a:t>Все связано одною ею. Любовь есть Бог, и умереть – значит мне, частице любви, вернуться к общему вечному источнику». </a:t>
            </a:r>
          </a:p>
          <a:p>
            <a:pPr marL="514350" indent="-514350" algn="ctr">
              <a:spcBef>
                <a:spcPct val="20000"/>
              </a:spcBef>
              <a:buFont typeface="+mj-lt"/>
              <a:buAutoNum type="arabicPeriod"/>
              <a:defRPr/>
            </a:pPr>
            <a:r>
              <a:rPr lang="ru-RU" sz="1350" dirty="0" smtClean="0">
                <a:ln>
                  <a:solidFill>
                    <a:schemeClr val="accent2">
                      <a:lumMod val="50000"/>
                    </a:schemeClr>
                  </a:solidFill>
                </a:ln>
                <a:latin typeface="Arial Narrow" pitchFamily="34" charset="0"/>
              </a:rPr>
              <a:t>«Новое чувство озлобления против врага заставляло его забыть свое горе. Он весь был предан делам своего полка, он заботлив о своих людях и офицерах и ласков с ними».</a:t>
            </a:r>
          </a:p>
          <a:p>
            <a:pPr marL="514350" indent="-514350" algn="ctr">
              <a:spcBef>
                <a:spcPct val="20000"/>
              </a:spcBef>
              <a:buFont typeface="+mj-lt"/>
              <a:buAutoNum type="arabicPeriod"/>
              <a:defRPr/>
            </a:pPr>
            <a:r>
              <a:rPr lang="ru-RU" sz="1350" dirty="0" smtClean="0">
                <a:ln>
                  <a:solidFill>
                    <a:schemeClr val="accent2">
                      <a:lumMod val="50000"/>
                    </a:schemeClr>
                  </a:solidFill>
                </a:ln>
                <a:latin typeface="Arial Narrow" pitchFamily="34" charset="0"/>
              </a:rPr>
              <a:t>«… хочу славы, хочу стать известным людям, хочу быть любимым ими… ведь я не виноват, что я этого хочу, для одного этого я живу».</a:t>
            </a:r>
          </a:p>
          <a:p>
            <a:pPr marL="514350" indent="-514350" algn="ctr">
              <a:spcBef>
                <a:spcPct val="20000"/>
              </a:spcBef>
              <a:buFont typeface="+mj-lt"/>
              <a:buAutoNum type="arabicPeriod"/>
              <a:defRPr/>
            </a:pPr>
            <a:r>
              <a:rPr lang="ru-RU" sz="1350" dirty="0" smtClean="0">
                <a:ln>
                  <a:solidFill>
                    <a:schemeClr val="accent2">
                      <a:lumMod val="50000"/>
                    </a:schemeClr>
                  </a:solidFill>
                </a:ln>
                <a:latin typeface="Arial Narrow" pitchFamily="34" charset="0"/>
              </a:rPr>
              <a:t>« Как же я не видел прежде этого высокого неба? И как я счастлив, что узнал его наконец! Да! все пустое, все обман, кроме этого бесконечного неба».</a:t>
            </a:r>
          </a:p>
          <a:p>
            <a:pPr marL="514350" indent="-514350" algn="ctr">
              <a:spcBef>
                <a:spcPct val="20000"/>
              </a:spcBef>
              <a:buFont typeface="+mj-lt"/>
              <a:buAutoNum type="arabicPeriod"/>
              <a:defRPr/>
            </a:pPr>
            <a:r>
              <a:rPr lang="ru-RU" sz="1350" dirty="0" smtClean="0">
                <a:ln>
                  <a:solidFill>
                    <a:schemeClr val="accent2">
                      <a:lumMod val="50000"/>
                    </a:schemeClr>
                  </a:solidFill>
                </a:ln>
                <a:latin typeface="Arial Narrow" pitchFamily="34" charset="0"/>
              </a:rPr>
              <a:t>«…Князь Андрей стал вспоминать свою петербургскую жизнь за эти четыре месяца… свои хлопоты, искательства, историю своего проекта военного устава… ему стало удивительно, как он мог так долго заниматься такою праздною работой» </a:t>
            </a:r>
            <a:endParaRPr lang="ru-RU" sz="1350" dirty="0">
              <a:ln>
                <a:solidFill>
                  <a:schemeClr val="accent2">
                    <a:lumMod val="50000"/>
                  </a:schemeClr>
                </a:solidFill>
              </a:ln>
              <a:latin typeface="Arial Narrow" pitchFamily="34" charset="0"/>
            </a:endParaRPr>
          </a:p>
        </p:txBody>
      </p:sp>
      <p:sp>
        <p:nvSpPr>
          <p:cNvPr id="6" name="Содержимое 2"/>
          <p:cNvSpPr txBox="1">
            <a:spLocks/>
          </p:cNvSpPr>
          <p:nvPr/>
        </p:nvSpPr>
        <p:spPr>
          <a:xfrm>
            <a:off x="285720" y="214290"/>
            <a:ext cx="3643338" cy="828675"/>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ru-RU" sz="2800" i="1" dirty="0" smtClean="0">
                <a:latin typeface="Book Antiqua" pitchFamily="18" charset="0"/>
              </a:rPr>
              <a:t> </a:t>
            </a:r>
            <a:r>
              <a:rPr lang="ru-RU" sz="2400" i="1" dirty="0" smtClean="0">
                <a:solidFill>
                  <a:schemeClr val="accent2">
                    <a:lumMod val="50000"/>
                  </a:schemeClr>
                </a:solidFill>
                <a:latin typeface="Comic Sans MS" pitchFamily="66" charset="0"/>
              </a:rPr>
              <a:t>Этапы жизненного пути героя </a:t>
            </a:r>
            <a:endParaRPr lang="ru-RU" sz="2400" i="1" dirty="0">
              <a:solidFill>
                <a:schemeClr val="accent2">
                  <a:lumMod val="50000"/>
                </a:schemeClr>
              </a:solidFill>
              <a:latin typeface="Comic Sans MS" pitchFamily="66" charset="0"/>
            </a:endParaRPr>
          </a:p>
        </p:txBody>
      </p:sp>
      <p:sp>
        <p:nvSpPr>
          <p:cNvPr id="8" name="Содержимое 2"/>
          <p:cNvSpPr txBox="1">
            <a:spLocks/>
          </p:cNvSpPr>
          <p:nvPr/>
        </p:nvSpPr>
        <p:spPr>
          <a:xfrm>
            <a:off x="4214810" y="214290"/>
            <a:ext cx="4929190" cy="828675"/>
          </a:xfrm>
          <a:prstGeom prst="rect">
            <a:avLst/>
          </a:prstGeom>
        </p:spPr>
        <p:txBody>
          <a:bodyPr vert="horz" lIns="91440" tIns="45720" rIns="91440" bIns="45720" rtlCol="0">
            <a:noAutofit/>
          </a:bodyPr>
          <a:lstStyle/>
          <a:p>
            <a:pPr marL="342900" indent="-342900" algn="ctr">
              <a:spcBef>
                <a:spcPct val="20000"/>
              </a:spcBef>
              <a:defRPr/>
            </a:pPr>
            <a:r>
              <a:rPr lang="ru-RU" sz="2400" i="1" dirty="0" smtClean="0">
                <a:solidFill>
                  <a:schemeClr val="accent2">
                    <a:lumMod val="50000"/>
                  </a:schemeClr>
                </a:solidFill>
                <a:latin typeface="Comic Sans MS" pitchFamily="66" charset="0"/>
              </a:rPr>
              <a:t>Умонастроения героя, его воззрения и идеалы</a:t>
            </a:r>
            <a:endParaRPr lang="ru-RU" sz="2400" i="1" dirty="0">
              <a:solidFill>
                <a:schemeClr val="accent2">
                  <a:lumMod val="50000"/>
                </a:schemeClr>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a:xfrm>
            <a:off x="0" y="1142984"/>
            <a:ext cx="4143372" cy="5357850"/>
          </a:xfrm>
          <a:prstGeom prst="rect">
            <a:avLst/>
          </a:prstGeom>
        </p:spPr>
        <p:txBody>
          <a:bodyPr vert="horz" lIns="91440" tIns="45720" rIns="91440" bIns="45720" rtlCol="0">
            <a:noAutofit/>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ru-RU" sz="2400" b="0" i="0" u="none" strike="noStrike" kern="1200" cap="none" spc="0" normalizeH="0" baseline="0" noProof="0" dirty="0" smtClean="0">
                <a:ln>
                  <a:solidFill>
                    <a:schemeClr val="accent2">
                      <a:lumMod val="50000"/>
                    </a:schemeClr>
                  </a:solidFill>
                </a:ln>
                <a:solidFill>
                  <a:schemeClr val="tx1"/>
                </a:solidFill>
                <a:effectLst/>
                <a:uLnTx/>
                <a:uFillTx/>
                <a:latin typeface="Arial Narrow" pitchFamily="34" charset="0"/>
                <a:ea typeface="+mn-ea"/>
                <a:cs typeface="+mn-cs"/>
              </a:rPr>
              <a:t>В светском обществе. Салон Шерер.</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ru-RU" sz="2400" b="0" i="0" u="none" strike="noStrike" kern="1200" cap="none" spc="0" normalizeH="0" baseline="0" noProof="0" dirty="0" smtClean="0">
                <a:ln>
                  <a:solidFill>
                    <a:schemeClr val="accent2">
                      <a:lumMod val="50000"/>
                    </a:schemeClr>
                  </a:solidFill>
                </a:ln>
                <a:solidFill>
                  <a:schemeClr val="tx1"/>
                </a:solidFill>
                <a:effectLst/>
                <a:uLnTx/>
                <a:uFillTx/>
                <a:latin typeface="Arial Narrow" pitchFamily="34" charset="0"/>
                <a:ea typeface="+mn-ea"/>
                <a:cs typeface="+mn-cs"/>
              </a:rPr>
              <a:t>Участие в военной компании 1805 – 1807 годов.</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ru-RU" sz="2400" b="0" i="0" u="none" strike="noStrike" kern="1200" cap="none" spc="0" normalizeH="0" baseline="0" noProof="0" dirty="0" smtClean="0">
                <a:ln>
                  <a:solidFill>
                    <a:schemeClr val="accent2">
                      <a:lumMod val="50000"/>
                    </a:schemeClr>
                  </a:solidFill>
                </a:ln>
                <a:solidFill>
                  <a:schemeClr val="tx1"/>
                </a:solidFill>
                <a:effectLst/>
                <a:uLnTx/>
                <a:uFillTx/>
                <a:latin typeface="Arial Narrow" pitchFamily="34" charset="0"/>
                <a:ea typeface="+mn-ea"/>
                <a:cs typeface="+mn-cs"/>
              </a:rPr>
              <a:t>Аустерлицкое сражение. </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ru-RU" sz="2400" b="0" i="0" u="none" strike="noStrike" kern="1200" cap="none" spc="0" normalizeH="0" baseline="0" noProof="0" dirty="0" smtClean="0">
                <a:ln>
                  <a:solidFill>
                    <a:schemeClr val="accent2">
                      <a:lumMod val="50000"/>
                    </a:schemeClr>
                  </a:solidFill>
                </a:ln>
                <a:solidFill>
                  <a:schemeClr val="tx1"/>
                </a:solidFill>
                <a:effectLst/>
                <a:uLnTx/>
                <a:uFillTx/>
                <a:latin typeface="Arial Narrow" pitchFamily="34" charset="0"/>
                <a:ea typeface="+mn-ea"/>
                <a:cs typeface="+mn-cs"/>
              </a:rPr>
              <a:t>Жизнь в родовом имении после смерти жены.</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ru-RU" sz="2400" b="0" i="0" u="none" strike="noStrike" kern="1200" cap="none" spc="0" normalizeH="0" baseline="0" noProof="0" dirty="0" smtClean="0">
                <a:ln>
                  <a:solidFill>
                    <a:schemeClr val="accent2">
                      <a:lumMod val="50000"/>
                    </a:schemeClr>
                  </a:solidFill>
                </a:ln>
                <a:solidFill>
                  <a:schemeClr val="tx1"/>
                </a:solidFill>
                <a:effectLst/>
                <a:uLnTx/>
                <a:uFillTx/>
                <a:latin typeface="Arial Narrow" pitchFamily="34" charset="0"/>
                <a:ea typeface="+mn-ea"/>
                <a:cs typeface="+mn-cs"/>
              </a:rPr>
              <a:t>Поездка в Отрадное.</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ru-RU" sz="2400" b="0" i="0" u="none" strike="noStrike" kern="1200" cap="none" spc="0" normalizeH="0" baseline="0" noProof="0" dirty="0" smtClean="0">
                <a:ln>
                  <a:solidFill>
                    <a:schemeClr val="accent2">
                      <a:lumMod val="50000"/>
                    </a:schemeClr>
                  </a:solidFill>
                </a:ln>
                <a:solidFill>
                  <a:schemeClr val="tx1"/>
                </a:solidFill>
                <a:effectLst/>
                <a:uLnTx/>
                <a:uFillTx/>
                <a:latin typeface="Arial Narrow" pitchFamily="34" charset="0"/>
                <a:ea typeface="+mn-ea"/>
                <a:cs typeface="+mn-cs"/>
              </a:rPr>
              <a:t>Участие в комиссии Сперанского.</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ru-RU" sz="2400" b="0" i="0" u="none" strike="noStrike" kern="1200" cap="none" spc="0" normalizeH="0" baseline="0" noProof="0" dirty="0" smtClean="0">
                <a:ln>
                  <a:solidFill>
                    <a:schemeClr val="accent2">
                      <a:lumMod val="50000"/>
                    </a:schemeClr>
                  </a:solidFill>
                </a:ln>
                <a:solidFill>
                  <a:schemeClr val="tx1"/>
                </a:solidFill>
                <a:effectLst/>
                <a:uLnTx/>
                <a:uFillTx/>
                <a:latin typeface="Arial Narrow" pitchFamily="34" charset="0"/>
                <a:ea typeface="+mn-ea"/>
                <a:cs typeface="+mn-cs"/>
              </a:rPr>
              <a:t>Война 1812 года.</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ru-RU" sz="2400" b="0" i="0" u="none" strike="noStrike" kern="1200" cap="none" spc="0" normalizeH="0" baseline="0" noProof="0" dirty="0" smtClean="0">
                <a:ln>
                  <a:solidFill>
                    <a:schemeClr val="accent2">
                      <a:lumMod val="50000"/>
                    </a:schemeClr>
                  </a:solidFill>
                </a:ln>
                <a:solidFill>
                  <a:schemeClr val="tx1"/>
                </a:solidFill>
                <a:effectLst/>
                <a:uLnTx/>
                <a:uFillTx/>
                <a:latin typeface="Arial Narrow" pitchFamily="34" charset="0"/>
                <a:ea typeface="+mn-ea"/>
                <a:cs typeface="+mn-cs"/>
              </a:rPr>
              <a:t>Последние дни жизни.</a:t>
            </a:r>
            <a:endParaRPr kumimoji="0" lang="ru-RU" sz="2400" b="0" i="0" u="none" strike="noStrike" kern="1200" cap="none" spc="0" normalizeH="0" baseline="0" noProof="0" dirty="0">
              <a:ln>
                <a:solidFill>
                  <a:schemeClr val="accent2">
                    <a:lumMod val="50000"/>
                  </a:schemeClr>
                </a:solidFill>
              </a:ln>
              <a:solidFill>
                <a:schemeClr val="tx1"/>
              </a:solidFill>
              <a:effectLst/>
              <a:uLnTx/>
              <a:uFillTx/>
              <a:latin typeface="Arial Narrow" pitchFamily="34" charset="0"/>
              <a:ea typeface="+mn-ea"/>
              <a:cs typeface="+mn-cs"/>
            </a:endParaRPr>
          </a:p>
        </p:txBody>
      </p:sp>
      <p:sp>
        <p:nvSpPr>
          <p:cNvPr id="5" name="Содержимое 2"/>
          <p:cNvSpPr txBox="1">
            <a:spLocks/>
          </p:cNvSpPr>
          <p:nvPr/>
        </p:nvSpPr>
        <p:spPr>
          <a:xfrm>
            <a:off x="285720" y="214290"/>
            <a:ext cx="3643338" cy="828675"/>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ru-RU" sz="2800" i="1" dirty="0" smtClean="0">
                <a:latin typeface="Book Antiqua" pitchFamily="18" charset="0"/>
              </a:rPr>
              <a:t> </a:t>
            </a:r>
            <a:r>
              <a:rPr lang="ru-RU" sz="2400" i="1" dirty="0" smtClean="0">
                <a:solidFill>
                  <a:schemeClr val="accent2">
                    <a:lumMod val="50000"/>
                  </a:schemeClr>
                </a:solidFill>
                <a:latin typeface="Comic Sans MS" pitchFamily="66" charset="0"/>
              </a:rPr>
              <a:t>Этапы жизненного пути героя </a:t>
            </a:r>
            <a:endParaRPr lang="ru-RU" sz="2400" i="1" dirty="0">
              <a:solidFill>
                <a:schemeClr val="accent2">
                  <a:lumMod val="50000"/>
                </a:schemeClr>
              </a:solidFill>
              <a:latin typeface="Comic Sans MS" pitchFamily="66" charset="0"/>
            </a:endParaRPr>
          </a:p>
        </p:txBody>
      </p:sp>
      <p:sp>
        <p:nvSpPr>
          <p:cNvPr id="6" name="Содержимое 2"/>
          <p:cNvSpPr txBox="1">
            <a:spLocks/>
          </p:cNvSpPr>
          <p:nvPr/>
        </p:nvSpPr>
        <p:spPr>
          <a:xfrm>
            <a:off x="3929058" y="1142984"/>
            <a:ext cx="4929222" cy="5715016"/>
          </a:xfrm>
          <a:prstGeom prst="rect">
            <a:avLst/>
          </a:prstGeom>
        </p:spPr>
        <p:txBody>
          <a:bodyPr vert="horz" lIns="91440" tIns="45720" rIns="91440" bIns="45720" rtlCol="0">
            <a:noAutofit/>
          </a:bodyPr>
          <a:lstStyle/>
          <a:p>
            <a:pPr marL="514350" indent="-514350" algn="ctr">
              <a:spcBef>
                <a:spcPct val="20000"/>
              </a:spcBef>
              <a:defRPr/>
            </a:pPr>
            <a:r>
              <a:rPr lang="ru-RU" sz="1350" dirty="0" smtClean="0">
                <a:ln>
                  <a:solidFill>
                    <a:schemeClr val="accent2">
                      <a:lumMod val="50000"/>
                    </a:schemeClr>
                  </a:solidFill>
                </a:ln>
                <a:latin typeface="Arial Narrow" pitchFamily="34" charset="0"/>
              </a:rPr>
              <a:t>1.«Гостиные, сплетни, балы, тщеславие, ничтожество – вот заколдованный круг, из которого я не могу выйти».</a:t>
            </a:r>
          </a:p>
          <a:p>
            <a:pPr marL="514350" indent="-514350" algn="ctr">
              <a:spcBef>
                <a:spcPct val="20000"/>
              </a:spcBef>
              <a:defRPr/>
            </a:pPr>
            <a:r>
              <a:rPr lang="ru-RU" sz="1350" dirty="0" smtClean="0">
                <a:ln>
                  <a:solidFill>
                    <a:schemeClr val="accent2">
                      <a:lumMod val="50000"/>
                    </a:schemeClr>
                  </a:solidFill>
                </a:ln>
                <a:latin typeface="Arial Narrow" pitchFamily="34" charset="0"/>
              </a:rPr>
              <a:t>2. «… хочу славы, хочу стать известным людям, хочу быть любимым ими… ведь я не виноват, что я этого хочу, для одного этого я живу».</a:t>
            </a:r>
          </a:p>
          <a:p>
            <a:pPr marL="514350" indent="-514350" algn="ctr">
              <a:spcBef>
                <a:spcPct val="20000"/>
              </a:spcBef>
              <a:defRPr/>
            </a:pPr>
            <a:r>
              <a:rPr lang="ru-RU" sz="1350" dirty="0" smtClean="0">
                <a:ln>
                  <a:solidFill>
                    <a:schemeClr val="accent2">
                      <a:lumMod val="50000"/>
                    </a:schemeClr>
                  </a:solidFill>
                </a:ln>
                <a:latin typeface="Arial Narrow" pitchFamily="34" charset="0"/>
              </a:rPr>
              <a:t>3. « Как же я не видел прежде этого высокого неба? И как я счастлив, что узнал его наконец! Да! все пустое, все обман, кроме этого бесконечного неба».</a:t>
            </a:r>
          </a:p>
          <a:p>
            <a:pPr marL="514350" indent="-514350" algn="ctr">
              <a:spcBef>
                <a:spcPct val="20000"/>
              </a:spcBef>
              <a:defRPr/>
            </a:pPr>
            <a:r>
              <a:rPr lang="ru-RU" sz="1350" dirty="0" smtClean="0">
                <a:ln>
                  <a:solidFill>
                    <a:schemeClr val="accent2">
                      <a:lumMod val="50000"/>
                    </a:schemeClr>
                  </a:solidFill>
                </a:ln>
                <a:latin typeface="Arial Narrow" pitchFamily="34" charset="0"/>
              </a:rPr>
              <a:t>4. «Я знаю в жизни только два действительные несчастья: угрызение совести и болезнь… Жить для себя, избегая только этих двух зол, вот вся моя мудрость теперь».</a:t>
            </a:r>
          </a:p>
          <a:p>
            <a:pPr marL="514350" indent="-514350" algn="ctr">
              <a:spcBef>
                <a:spcPct val="20000"/>
              </a:spcBef>
              <a:defRPr/>
            </a:pPr>
            <a:r>
              <a:rPr lang="ru-RU" sz="1350" dirty="0" smtClean="0">
                <a:ln>
                  <a:solidFill>
                    <a:schemeClr val="accent2">
                      <a:lumMod val="50000"/>
                    </a:schemeClr>
                  </a:solidFill>
                </a:ln>
                <a:latin typeface="Arial Narrow" pitchFamily="34" charset="0"/>
              </a:rPr>
              <a:t>5. «Нет, жизнь не кончена в тридцать один год. </a:t>
            </a:r>
            <a:r>
              <a:rPr lang="ru-RU" sz="1350" dirty="0" smtClean="0">
                <a:ln>
                  <a:solidFill>
                    <a:schemeClr val="accent2">
                      <a:lumMod val="50000"/>
                    </a:schemeClr>
                  </a:solidFill>
                </a:ln>
                <a:latin typeface="Arial Narrow" pitchFamily="34" charset="0"/>
                <a:sym typeface="Symbol"/>
              </a:rPr>
              <a:t>… Мало того, что я знаю все то, что есть во мне, надо, чтоб и все знали это… чтоб знали все меня, чтобы не для одного меня шла жизнь…»</a:t>
            </a:r>
            <a:endParaRPr lang="ru-RU" sz="1350" dirty="0" smtClean="0">
              <a:ln>
                <a:solidFill>
                  <a:schemeClr val="accent2">
                    <a:lumMod val="50000"/>
                  </a:schemeClr>
                </a:solidFill>
              </a:ln>
              <a:latin typeface="Arial Narrow" pitchFamily="34" charset="0"/>
            </a:endParaRPr>
          </a:p>
          <a:p>
            <a:pPr marL="514350" indent="-514350" algn="ctr">
              <a:spcBef>
                <a:spcPct val="20000"/>
              </a:spcBef>
              <a:defRPr/>
            </a:pPr>
            <a:r>
              <a:rPr lang="ru-RU" sz="1350" dirty="0" smtClean="0">
                <a:ln>
                  <a:solidFill>
                    <a:schemeClr val="accent2">
                      <a:lumMod val="50000"/>
                    </a:schemeClr>
                  </a:solidFill>
                </a:ln>
                <a:latin typeface="Arial Narrow" pitchFamily="34" charset="0"/>
              </a:rPr>
              <a:t>6. «…Князь Андрей стал вспоминать свою петербургскую жизнь за эти четыре месяца… свои хлопоты, искательства, историю своего проекта военного устава… ему стало удивительно, как он мог так долго заниматься такою праздною работой» </a:t>
            </a:r>
          </a:p>
          <a:p>
            <a:pPr marL="514350" indent="-514350" algn="ctr">
              <a:spcBef>
                <a:spcPct val="20000"/>
              </a:spcBef>
              <a:defRPr/>
            </a:pPr>
            <a:r>
              <a:rPr lang="ru-RU" sz="1350" dirty="0" smtClean="0">
                <a:ln>
                  <a:solidFill>
                    <a:schemeClr val="accent2">
                      <a:lumMod val="50000"/>
                    </a:schemeClr>
                  </a:solidFill>
                </a:ln>
                <a:latin typeface="Arial Narrow" pitchFamily="34" charset="0"/>
              </a:rPr>
              <a:t>7. «Новое чувство озлобления против врага заставляло его забыть свое горе. Он весь был предан делам своего полка, он заботлив о своих людях и офицерах и ласков с ними».</a:t>
            </a:r>
          </a:p>
          <a:p>
            <a:pPr marL="514350" indent="-514350" algn="ctr">
              <a:spcBef>
                <a:spcPct val="20000"/>
              </a:spcBef>
              <a:defRPr/>
            </a:pPr>
            <a:r>
              <a:rPr lang="ru-RU" sz="1350" dirty="0" smtClean="0">
                <a:ln>
                  <a:solidFill>
                    <a:schemeClr val="accent2">
                      <a:lumMod val="50000"/>
                    </a:schemeClr>
                  </a:solidFill>
                </a:ln>
                <a:latin typeface="Arial Narrow" pitchFamily="34" charset="0"/>
              </a:rPr>
              <a:t>8. «Любовь? Что такое любовь?</a:t>
            </a:r>
            <a:r>
              <a:rPr lang="ru-RU" sz="1350" dirty="0" smtClean="0">
                <a:ln>
                  <a:solidFill>
                    <a:schemeClr val="accent2">
                      <a:lumMod val="50000"/>
                    </a:schemeClr>
                  </a:solidFill>
                </a:ln>
                <a:latin typeface="Arial Narrow" pitchFamily="34" charset="0"/>
                <a:sym typeface="Symbol"/>
              </a:rPr>
              <a:t> …</a:t>
            </a:r>
            <a:r>
              <a:rPr lang="ru-RU" sz="1350" dirty="0" smtClean="0">
                <a:ln>
                  <a:solidFill>
                    <a:schemeClr val="accent2">
                      <a:lumMod val="50000"/>
                    </a:schemeClr>
                  </a:solidFill>
                </a:ln>
                <a:latin typeface="Arial Narrow" pitchFamily="34" charset="0"/>
              </a:rPr>
              <a:t>  Любовь есть жизнь. </a:t>
            </a:r>
            <a:r>
              <a:rPr lang="ru-RU" sz="1350" dirty="0" smtClean="0">
                <a:ln>
                  <a:solidFill>
                    <a:schemeClr val="accent2">
                      <a:lumMod val="50000"/>
                    </a:schemeClr>
                  </a:solidFill>
                </a:ln>
                <a:latin typeface="Arial Narrow" pitchFamily="34" charset="0"/>
                <a:sym typeface="Symbol"/>
              </a:rPr>
              <a:t>…</a:t>
            </a:r>
            <a:r>
              <a:rPr lang="ru-RU" sz="1350" dirty="0" smtClean="0">
                <a:ln>
                  <a:solidFill>
                    <a:schemeClr val="accent2">
                      <a:lumMod val="50000"/>
                    </a:schemeClr>
                  </a:solidFill>
                </a:ln>
                <a:latin typeface="Arial Narrow" pitchFamily="34" charset="0"/>
              </a:rPr>
              <a:t>Все связано одною ею. Любовь есть Бог, и умереть – значит мне, частице любви, вернуться к общему вечному источнику». </a:t>
            </a:r>
          </a:p>
          <a:p>
            <a:pPr marL="514350" indent="-514350" algn="ctr">
              <a:spcBef>
                <a:spcPct val="20000"/>
              </a:spcBef>
              <a:defRPr/>
            </a:pPr>
            <a:endParaRPr lang="ru-RU" sz="1350" dirty="0" smtClean="0">
              <a:ln>
                <a:solidFill>
                  <a:schemeClr val="accent2">
                    <a:lumMod val="50000"/>
                  </a:schemeClr>
                </a:solidFill>
              </a:ln>
              <a:latin typeface="Arial Narrow" pitchFamily="34" charset="0"/>
            </a:endParaRPr>
          </a:p>
          <a:p>
            <a:pPr marL="514350" indent="-514350" algn="ctr">
              <a:spcBef>
                <a:spcPct val="20000"/>
              </a:spcBef>
              <a:defRPr/>
            </a:pPr>
            <a:endParaRPr lang="ru-RU" sz="1350" dirty="0" smtClean="0">
              <a:ln>
                <a:solidFill>
                  <a:schemeClr val="accent2">
                    <a:lumMod val="50000"/>
                  </a:schemeClr>
                </a:solidFill>
              </a:ln>
              <a:latin typeface="Arial Narrow" pitchFamily="34" charset="0"/>
            </a:endParaRPr>
          </a:p>
          <a:p>
            <a:pPr marL="514350" indent="-514350" algn="ctr">
              <a:spcBef>
                <a:spcPct val="20000"/>
              </a:spcBef>
              <a:defRPr/>
            </a:pPr>
            <a:endParaRPr lang="ru-RU" sz="1350" dirty="0" smtClean="0">
              <a:ln>
                <a:solidFill>
                  <a:schemeClr val="accent2">
                    <a:lumMod val="50000"/>
                  </a:schemeClr>
                </a:solidFill>
              </a:ln>
              <a:latin typeface="Arial Narrow" pitchFamily="34" charset="0"/>
            </a:endParaRPr>
          </a:p>
        </p:txBody>
      </p:sp>
      <p:sp>
        <p:nvSpPr>
          <p:cNvPr id="7" name="Содержимое 2"/>
          <p:cNvSpPr txBox="1">
            <a:spLocks/>
          </p:cNvSpPr>
          <p:nvPr/>
        </p:nvSpPr>
        <p:spPr>
          <a:xfrm>
            <a:off x="4214810" y="214290"/>
            <a:ext cx="4929190" cy="828675"/>
          </a:xfrm>
          <a:prstGeom prst="rect">
            <a:avLst/>
          </a:prstGeom>
        </p:spPr>
        <p:txBody>
          <a:bodyPr vert="horz" lIns="91440" tIns="45720" rIns="91440" bIns="45720" rtlCol="0">
            <a:noAutofit/>
          </a:bodyPr>
          <a:lstStyle/>
          <a:p>
            <a:pPr marL="342900" indent="-342900" algn="ctr">
              <a:spcBef>
                <a:spcPct val="20000"/>
              </a:spcBef>
              <a:defRPr/>
            </a:pPr>
            <a:r>
              <a:rPr lang="ru-RU" sz="2400" i="1" dirty="0" smtClean="0">
                <a:solidFill>
                  <a:schemeClr val="accent2">
                    <a:lumMod val="50000"/>
                  </a:schemeClr>
                </a:solidFill>
                <a:latin typeface="Comic Sans MS" pitchFamily="66" charset="0"/>
              </a:rPr>
              <a:t>Умонастроения героя, его воззрения и идеалы</a:t>
            </a:r>
            <a:endParaRPr lang="ru-RU" sz="2400" i="1" dirty="0">
              <a:solidFill>
                <a:schemeClr val="accent2">
                  <a:lumMod val="50000"/>
                </a:schemeClr>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0" y="0"/>
            <a:ext cx="9144000" cy="1714488"/>
          </a:xfrm>
        </p:spPr>
        <p:txBody>
          <a:bodyPr>
            <a:noAutofit/>
          </a:bodyPr>
          <a:lstStyle/>
          <a:p>
            <a:r>
              <a:rPr lang="ru-RU" b="1" dirty="0">
                <a:ln>
                  <a:solidFill>
                    <a:schemeClr val="tx1">
                      <a:lumMod val="65000"/>
                      <a:lumOff val="35000"/>
                    </a:schemeClr>
                  </a:solidFill>
                </a:ln>
                <a:solidFill>
                  <a:schemeClr val="accent2">
                    <a:lumMod val="50000"/>
                  </a:schemeClr>
                </a:solidFill>
              </a:rPr>
              <a:t>Задание представителю команды №2</a:t>
            </a:r>
          </a:p>
        </p:txBody>
      </p:sp>
      <p:sp>
        <p:nvSpPr>
          <p:cNvPr id="5" name="Содержимое 2"/>
          <p:cNvSpPr txBox="1">
            <a:spLocks/>
          </p:cNvSpPr>
          <p:nvPr/>
        </p:nvSpPr>
        <p:spPr>
          <a:xfrm>
            <a:off x="0" y="928670"/>
            <a:ext cx="9144000" cy="1643074"/>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ru-RU" sz="2800" i="1" dirty="0" smtClean="0">
              <a:latin typeface="Comic Sans MS" pitchFamily="66" charset="0"/>
            </a:endParaRPr>
          </a:p>
          <a:p>
            <a:pPr marL="342900" indent="-342900" algn="ctr">
              <a:spcBef>
                <a:spcPct val="20000"/>
              </a:spcBef>
              <a:defRPr/>
            </a:pPr>
            <a:r>
              <a:rPr lang="ru-RU" sz="3600" dirty="0" smtClean="0">
                <a:ln>
                  <a:solidFill>
                    <a:schemeClr val="accent2">
                      <a:lumMod val="50000"/>
                    </a:schemeClr>
                  </a:solidFill>
                </a:ln>
                <a:latin typeface="Arial Narrow" pitchFamily="34" charset="0"/>
              </a:rPr>
              <a:t>Духовные искания Пьера Безухова</a:t>
            </a:r>
            <a:endParaRPr lang="ru-RU" sz="3600" dirty="0">
              <a:ln>
                <a:solidFill>
                  <a:schemeClr val="accent2">
                    <a:lumMod val="50000"/>
                  </a:schemeClr>
                </a:solidFill>
              </a:ln>
              <a:latin typeface="Arial Narrow" pitchFamily="34" charset="0"/>
            </a:endParaRPr>
          </a:p>
        </p:txBody>
      </p:sp>
      <p:pic>
        <p:nvPicPr>
          <p:cNvPr id="17410" name="Picture 2" descr="http://www.peremeny.ru/UserFiles/Image/narrativ/vim/vimBorPier2.jpg"/>
          <p:cNvPicPr>
            <a:picLocks noChangeAspect="1" noChangeArrowheads="1"/>
          </p:cNvPicPr>
          <p:nvPr/>
        </p:nvPicPr>
        <p:blipFill>
          <a:blip r:embed="rId2" cstate="print"/>
          <a:srcRect/>
          <a:stretch>
            <a:fillRect/>
          </a:stretch>
        </p:blipFill>
        <p:spPr bwMode="auto">
          <a:xfrm>
            <a:off x="2857488" y="2357430"/>
            <a:ext cx="3295650" cy="381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0" y="1071546"/>
            <a:ext cx="4143372" cy="5429288"/>
          </a:xfrm>
        </p:spPr>
        <p:txBody>
          <a:bodyPr>
            <a:noAutofit/>
          </a:bodyPr>
          <a:lstStyle/>
          <a:p>
            <a:pPr marL="514350" indent="-514350">
              <a:buFont typeface="+mj-lt"/>
              <a:buAutoNum type="arabicPeriod"/>
            </a:pPr>
            <a:r>
              <a:rPr lang="ru-RU" sz="2250" dirty="0">
                <a:ln>
                  <a:solidFill>
                    <a:schemeClr val="accent2">
                      <a:lumMod val="50000"/>
                    </a:schemeClr>
                  </a:solidFill>
                </a:ln>
                <a:latin typeface="Arial Narrow" pitchFamily="34" charset="0"/>
              </a:rPr>
              <a:t>Приезд в столицу. Поиск поприща.</a:t>
            </a:r>
          </a:p>
          <a:p>
            <a:pPr marL="514350" indent="-514350">
              <a:buFont typeface="+mj-lt"/>
              <a:buAutoNum type="arabicPeriod"/>
            </a:pPr>
            <a:r>
              <a:rPr lang="ru-RU" sz="2250" dirty="0">
                <a:ln>
                  <a:solidFill>
                    <a:schemeClr val="accent2">
                      <a:lumMod val="50000"/>
                    </a:schemeClr>
                  </a:solidFill>
                </a:ln>
                <a:latin typeface="Arial Narrow" pitchFamily="34" charset="0"/>
              </a:rPr>
              <a:t>Женитьба на Элен. Духовный кризис.</a:t>
            </a:r>
          </a:p>
          <a:p>
            <a:pPr marL="514350" indent="-514350">
              <a:buFont typeface="+mj-lt"/>
              <a:buAutoNum type="arabicPeriod"/>
            </a:pPr>
            <a:r>
              <a:rPr lang="ru-RU" sz="2250" dirty="0">
                <a:ln>
                  <a:solidFill>
                    <a:schemeClr val="accent2">
                      <a:lumMod val="50000"/>
                    </a:schemeClr>
                  </a:solidFill>
                </a:ln>
                <a:latin typeface="Arial Narrow" pitchFamily="34" charset="0"/>
              </a:rPr>
              <a:t> Вступление в масонскую ложу.</a:t>
            </a:r>
          </a:p>
          <a:p>
            <a:pPr marL="514350" indent="-514350">
              <a:buFont typeface="+mj-lt"/>
              <a:buAutoNum type="arabicPeriod"/>
            </a:pPr>
            <a:r>
              <a:rPr lang="ru-RU" sz="2250" dirty="0">
                <a:ln>
                  <a:solidFill>
                    <a:schemeClr val="accent2">
                      <a:lumMod val="50000"/>
                    </a:schemeClr>
                  </a:solidFill>
                </a:ln>
                <a:latin typeface="Arial Narrow" pitchFamily="34" charset="0"/>
              </a:rPr>
              <a:t>Участие в Бородинском сражении.</a:t>
            </a:r>
          </a:p>
          <a:p>
            <a:pPr marL="514350" indent="-514350">
              <a:buFont typeface="+mj-lt"/>
              <a:buAutoNum type="arabicPeriod"/>
            </a:pPr>
            <a:r>
              <a:rPr lang="ru-RU" sz="2250" dirty="0">
                <a:ln>
                  <a:solidFill>
                    <a:schemeClr val="accent2">
                      <a:lumMod val="50000"/>
                    </a:schemeClr>
                  </a:solidFill>
                </a:ln>
                <a:latin typeface="Arial Narrow" pitchFamily="34" charset="0"/>
              </a:rPr>
              <a:t>Пребывание в занятой французами Москве.</a:t>
            </a:r>
          </a:p>
          <a:p>
            <a:pPr marL="514350" indent="-514350">
              <a:buFont typeface="+mj-lt"/>
              <a:buAutoNum type="arabicPeriod"/>
            </a:pPr>
            <a:r>
              <a:rPr lang="ru-RU" sz="2250" dirty="0">
                <a:ln>
                  <a:solidFill>
                    <a:schemeClr val="accent2">
                      <a:lumMod val="50000"/>
                    </a:schemeClr>
                  </a:solidFill>
                </a:ln>
                <a:latin typeface="Arial Narrow" pitchFamily="34" charset="0"/>
              </a:rPr>
              <a:t>Присутствие на расстреле.</a:t>
            </a:r>
          </a:p>
          <a:p>
            <a:pPr marL="514350" indent="-514350">
              <a:buFont typeface="+mj-lt"/>
              <a:buAutoNum type="arabicPeriod"/>
            </a:pPr>
            <a:r>
              <a:rPr lang="ru-RU" sz="2250" dirty="0">
                <a:ln>
                  <a:solidFill>
                    <a:schemeClr val="accent2">
                      <a:lumMod val="50000"/>
                    </a:schemeClr>
                  </a:solidFill>
                </a:ln>
                <a:latin typeface="Arial Narrow" pitchFamily="34" charset="0"/>
              </a:rPr>
              <a:t>Пребывание в плену.</a:t>
            </a:r>
          </a:p>
          <a:p>
            <a:pPr marL="514350" indent="-514350">
              <a:buFont typeface="+mj-lt"/>
              <a:buAutoNum type="arabicPeriod"/>
            </a:pPr>
            <a:r>
              <a:rPr lang="ru-RU" sz="2250" dirty="0">
                <a:ln>
                  <a:solidFill>
                    <a:schemeClr val="accent2">
                      <a:lumMod val="50000"/>
                    </a:schemeClr>
                  </a:solidFill>
                </a:ln>
                <a:latin typeface="Arial Narrow" pitchFamily="34" charset="0"/>
              </a:rPr>
              <a:t>Участие в тайном сообществе. </a:t>
            </a:r>
          </a:p>
        </p:txBody>
      </p:sp>
      <p:sp>
        <p:nvSpPr>
          <p:cNvPr id="6" name="Содержимое 2"/>
          <p:cNvSpPr txBox="1">
            <a:spLocks/>
          </p:cNvSpPr>
          <p:nvPr/>
        </p:nvSpPr>
        <p:spPr>
          <a:xfrm>
            <a:off x="3929058" y="1142984"/>
            <a:ext cx="5214942" cy="5715016"/>
          </a:xfrm>
          <a:prstGeom prst="rect">
            <a:avLst/>
          </a:prstGeom>
        </p:spPr>
        <p:txBody>
          <a:bodyPr vert="horz" lIns="91440" tIns="45720" rIns="91440" bIns="45720" rtlCol="0">
            <a:noAutofit/>
          </a:bodyPr>
          <a:lstStyle/>
          <a:p>
            <a:pPr marL="514350" marR="0" lvl="0" indent="-514350" algn="ctr" fontAlgn="auto">
              <a:lnSpc>
                <a:spcPct val="80000"/>
              </a:lnSpc>
              <a:spcBef>
                <a:spcPct val="20000"/>
              </a:spcBef>
              <a:spcAft>
                <a:spcPts val="0"/>
              </a:spcAft>
              <a:buClrTx/>
              <a:buSzTx/>
              <a:buFont typeface="+mj-lt"/>
              <a:buAutoNum type="arabicPeriod"/>
              <a:tabLst/>
              <a:defRPr/>
            </a:pPr>
            <a:r>
              <a:rPr lang="ru-RU" sz="1500" dirty="0" smtClean="0">
                <a:ln>
                  <a:solidFill>
                    <a:schemeClr val="accent2">
                      <a:lumMod val="50000"/>
                    </a:schemeClr>
                  </a:solidFill>
                </a:ln>
                <a:latin typeface="Arial Narrow" pitchFamily="34" charset="0"/>
              </a:rPr>
              <a:t>«Он твердо верил в возможность братства людей, соединенных с целью поддерживать друг друга на пути добродетели…»</a:t>
            </a:r>
          </a:p>
          <a:p>
            <a:pPr marL="514350" marR="0" lvl="0" indent="-514350" algn="ctr" fontAlgn="auto">
              <a:lnSpc>
                <a:spcPct val="80000"/>
              </a:lnSpc>
              <a:spcBef>
                <a:spcPct val="20000"/>
              </a:spcBef>
              <a:spcAft>
                <a:spcPts val="0"/>
              </a:spcAft>
              <a:buClrTx/>
              <a:buSzTx/>
              <a:buFont typeface="+mj-lt"/>
              <a:buAutoNum type="arabicPeriod"/>
              <a:tabLst/>
              <a:defRPr/>
            </a:pPr>
            <a:r>
              <a:rPr lang="ru-RU" sz="1500" dirty="0" smtClean="0">
                <a:ln>
                  <a:solidFill>
                    <a:schemeClr val="accent2">
                      <a:lumMod val="50000"/>
                    </a:schemeClr>
                  </a:solidFill>
                </a:ln>
                <a:latin typeface="Arial Narrow" pitchFamily="34" charset="0"/>
              </a:rPr>
              <a:t>«Она во всем, во всем она одна виновата, - говорил он сам себе. – Но что из этого? Зачем я ей сказал это: </a:t>
            </a:r>
            <a:r>
              <a:rPr lang="ru-RU" sz="1500" dirty="0" smtClean="0">
                <a:ln>
                  <a:solidFill>
                    <a:schemeClr val="accent2">
                      <a:lumMod val="50000"/>
                    </a:schemeClr>
                  </a:solidFill>
                </a:ln>
                <a:latin typeface="Arial Narrow" pitchFamily="34" charset="0"/>
                <a:sym typeface="Symbol"/>
              </a:rPr>
              <a:t></a:t>
            </a:r>
            <a:r>
              <a:rPr lang="en-US" sz="1500" dirty="0" smtClean="0">
                <a:ln>
                  <a:solidFill>
                    <a:schemeClr val="accent2">
                      <a:lumMod val="50000"/>
                    </a:schemeClr>
                  </a:solidFill>
                </a:ln>
                <a:latin typeface="Arial Narrow" pitchFamily="34" charset="0"/>
                <a:sym typeface="Symbol"/>
              </a:rPr>
              <a:t>Je </a:t>
            </a:r>
            <a:r>
              <a:rPr lang="en-US" sz="1500" dirty="0" err="1" smtClean="0">
                <a:ln>
                  <a:solidFill>
                    <a:schemeClr val="accent2">
                      <a:lumMod val="50000"/>
                    </a:schemeClr>
                  </a:solidFill>
                </a:ln>
                <a:latin typeface="Arial Narrow" pitchFamily="34" charset="0"/>
                <a:sym typeface="Symbol"/>
              </a:rPr>
              <a:t>vous</a:t>
            </a:r>
            <a:r>
              <a:rPr lang="en-US" sz="1500" dirty="0" smtClean="0">
                <a:ln>
                  <a:solidFill>
                    <a:schemeClr val="accent2">
                      <a:lumMod val="50000"/>
                    </a:schemeClr>
                  </a:solidFill>
                </a:ln>
                <a:latin typeface="Arial Narrow" pitchFamily="34" charset="0"/>
                <a:sym typeface="Symbol"/>
              </a:rPr>
              <a:t> </a:t>
            </a:r>
            <a:r>
              <a:rPr lang="en-US" sz="1500" dirty="0" err="1" smtClean="0">
                <a:ln>
                  <a:solidFill>
                    <a:schemeClr val="accent2">
                      <a:lumMod val="50000"/>
                    </a:schemeClr>
                  </a:solidFill>
                </a:ln>
                <a:latin typeface="Arial Narrow" pitchFamily="34" charset="0"/>
                <a:sym typeface="Symbol"/>
              </a:rPr>
              <a:t>aime</a:t>
            </a:r>
            <a:r>
              <a:rPr lang="ru-RU" sz="1500" dirty="0" smtClean="0">
                <a:ln>
                  <a:solidFill>
                    <a:schemeClr val="accent2">
                      <a:lumMod val="50000"/>
                    </a:schemeClr>
                  </a:solidFill>
                </a:ln>
                <a:latin typeface="Arial Narrow" pitchFamily="34" charset="0"/>
                <a:sym typeface="Symbol"/>
              </a:rPr>
              <a:t>, которое было ложь… Я виноват и должен нести…»</a:t>
            </a:r>
          </a:p>
          <a:p>
            <a:pPr marL="514350" marR="0" lvl="0" indent="-514350" algn="ctr" fontAlgn="auto">
              <a:lnSpc>
                <a:spcPct val="80000"/>
              </a:lnSpc>
              <a:spcBef>
                <a:spcPct val="20000"/>
              </a:spcBef>
              <a:spcAft>
                <a:spcPts val="0"/>
              </a:spcAft>
              <a:buClrTx/>
              <a:buSzTx/>
              <a:buFont typeface="+mj-lt"/>
              <a:buAutoNum type="arabicPeriod"/>
              <a:tabLst/>
              <a:defRPr/>
            </a:pPr>
            <a:r>
              <a:rPr lang="ru-RU" sz="1500" dirty="0" smtClean="0">
                <a:ln>
                  <a:solidFill>
                    <a:schemeClr val="accent2">
                      <a:lumMod val="50000"/>
                    </a:schemeClr>
                  </a:solidFill>
                </a:ln>
                <a:latin typeface="Arial Narrow" pitchFamily="34" charset="0"/>
                <a:sym typeface="Symbol"/>
              </a:rPr>
              <a:t>«…он всею душою желал бы то провести республику в России, то самому быть наполеоном, то философом, то тактиком, то победителем Наполеона».</a:t>
            </a:r>
          </a:p>
          <a:p>
            <a:pPr marL="514350" marR="0" lvl="0" indent="-514350" algn="ctr" fontAlgn="auto">
              <a:lnSpc>
                <a:spcPct val="80000"/>
              </a:lnSpc>
              <a:spcBef>
                <a:spcPct val="20000"/>
              </a:spcBef>
              <a:spcAft>
                <a:spcPts val="0"/>
              </a:spcAft>
              <a:buClrTx/>
              <a:buSzTx/>
              <a:buFont typeface="+mj-lt"/>
              <a:buAutoNum type="arabicPeriod"/>
              <a:tabLst/>
              <a:defRPr/>
            </a:pPr>
            <a:r>
              <a:rPr lang="ru-RU" sz="1500" dirty="0" smtClean="0">
                <a:ln>
                  <a:solidFill>
                    <a:schemeClr val="accent2">
                      <a:lumMod val="50000"/>
                    </a:schemeClr>
                  </a:solidFill>
                </a:ln>
                <a:latin typeface="Arial Narrow" pitchFamily="34" charset="0"/>
                <a:sym typeface="Symbol"/>
              </a:rPr>
              <a:t>«Все точно так же, как и он, и, как ему казалось, с тем же чувством смотрели вперед, на поле сражения. На всех лицах светилась теперь та скрытая теплота чувства, которое Пьер заметил вчера…»</a:t>
            </a:r>
          </a:p>
          <a:p>
            <a:pPr marL="514350" marR="0" lvl="0" indent="-514350" algn="ctr" fontAlgn="auto">
              <a:lnSpc>
                <a:spcPct val="80000"/>
              </a:lnSpc>
              <a:spcBef>
                <a:spcPct val="20000"/>
              </a:spcBef>
              <a:spcAft>
                <a:spcPts val="0"/>
              </a:spcAft>
              <a:buClrTx/>
              <a:buSzTx/>
              <a:buFont typeface="+mj-lt"/>
              <a:buAutoNum type="arabicPeriod"/>
              <a:tabLst/>
              <a:defRPr/>
            </a:pPr>
            <a:r>
              <a:rPr lang="ru-RU" sz="1500" dirty="0" smtClean="0">
                <a:ln>
                  <a:solidFill>
                    <a:schemeClr val="accent2">
                      <a:lumMod val="50000"/>
                    </a:schemeClr>
                  </a:solidFill>
                </a:ln>
                <a:latin typeface="Arial Narrow" pitchFamily="34" charset="0"/>
                <a:sym typeface="Symbol"/>
              </a:rPr>
              <a:t>«Он должен был, скрывая свое имя, остаться… встретить Наполеона и убить его с тем, чтобы иди погибнуть, или прекратить несчастье всей Европы».</a:t>
            </a:r>
          </a:p>
          <a:p>
            <a:pPr marL="514350" marR="0" lvl="0" indent="-514350" algn="ctr" fontAlgn="auto">
              <a:lnSpc>
                <a:spcPct val="80000"/>
              </a:lnSpc>
              <a:spcBef>
                <a:spcPct val="20000"/>
              </a:spcBef>
              <a:spcAft>
                <a:spcPts val="0"/>
              </a:spcAft>
              <a:buClrTx/>
              <a:buSzTx/>
              <a:buFont typeface="+mj-lt"/>
              <a:buAutoNum type="arabicPeriod"/>
              <a:tabLst/>
              <a:defRPr/>
            </a:pPr>
            <a:r>
              <a:rPr lang="ru-RU" sz="1500" dirty="0" smtClean="0">
                <a:ln>
                  <a:solidFill>
                    <a:schemeClr val="accent2">
                      <a:lumMod val="50000"/>
                    </a:schemeClr>
                  </a:solidFill>
                </a:ln>
                <a:latin typeface="Arial Narrow" pitchFamily="34" charset="0"/>
                <a:sym typeface="Symbol"/>
              </a:rPr>
              <a:t>«Все видят, что дела идут так скверно, что это нельзя так оставить; и что обязанность всех честных людей противодействовать по мере сил».</a:t>
            </a:r>
          </a:p>
          <a:p>
            <a:pPr marL="514350" marR="0" lvl="0" indent="-514350" algn="ctr" fontAlgn="auto">
              <a:lnSpc>
                <a:spcPct val="80000"/>
              </a:lnSpc>
              <a:spcBef>
                <a:spcPct val="20000"/>
              </a:spcBef>
              <a:spcAft>
                <a:spcPts val="0"/>
              </a:spcAft>
              <a:buClrTx/>
              <a:buSzTx/>
              <a:buFont typeface="+mj-lt"/>
              <a:buAutoNum type="arabicPeriod"/>
              <a:tabLst/>
              <a:defRPr/>
            </a:pPr>
            <a:r>
              <a:rPr lang="ru-RU" sz="1500" dirty="0" smtClean="0">
                <a:ln>
                  <a:solidFill>
                    <a:schemeClr val="accent2">
                      <a:lumMod val="50000"/>
                    </a:schemeClr>
                  </a:solidFill>
                </a:ln>
                <a:latin typeface="Arial Narrow" pitchFamily="34" charset="0"/>
                <a:sym typeface="Symbol"/>
              </a:rPr>
              <a:t>«…В душе его как будто вдруг выдернута была та пружина, на которой все держалось и представлялось живым… В нем… уничтожилась вера и в благоустройство мира, и в человеческую, и в свою душу, и в Бога».</a:t>
            </a:r>
          </a:p>
          <a:p>
            <a:pPr marL="514350" marR="0" lvl="0" indent="-514350" algn="ctr" fontAlgn="auto">
              <a:lnSpc>
                <a:spcPct val="80000"/>
              </a:lnSpc>
              <a:spcBef>
                <a:spcPct val="20000"/>
              </a:spcBef>
              <a:spcAft>
                <a:spcPts val="0"/>
              </a:spcAft>
              <a:buClrTx/>
              <a:buSzTx/>
              <a:buFont typeface="+mj-lt"/>
              <a:buAutoNum type="arabicPeriod"/>
              <a:tabLst/>
              <a:defRPr/>
            </a:pPr>
            <a:r>
              <a:rPr lang="ru-RU" sz="1500" dirty="0" smtClean="0">
                <a:ln>
                  <a:solidFill>
                    <a:schemeClr val="accent2">
                      <a:lumMod val="50000"/>
                    </a:schemeClr>
                  </a:solidFill>
                </a:ln>
                <a:latin typeface="Arial Narrow" pitchFamily="34" charset="0"/>
                <a:sym typeface="Symbol"/>
              </a:rPr>
              <a:t>«… Пьер узнал не умом, а всем существом своим, жизнью, что человек сотворен для счастья, что счастье в нем  самом, в удовлетворении естественных человеческих потребностей, и что все несчастье происходит не от недостатка, а от излишка…» </a:t>
            </a:r>
            <a:endParaRPr lang="ru-RU" sz="1500" dirty="0" smtClean="0">
              <a:ln>
                <a:solidFill>
                  <a:schemeClr val="accent2">
                    <a:lumMod val="50000"/>
                  </a:schemeClr>
                </a:solidFill>
              </a:ln>
              <a:latin typeface="Arial Narrow" pitchFamily="34" charset="0"/>
            </a:endParaRPr>
          </a:p>
        </p:txBody>
      </p:sp>
      <p:sp>
        <p:nvSpPr>
          <p:cNvPr id="9" name="Содержимое 2"/>
          <p:cNvSpPr txBox="1">
            <a:spLocks/>
          </p:cNvSpPr>
          <p:nvPr/>
        </p:nvSpPr>
        <p:spPr>
          <a:xfrm>
            <a:off x="285720" y="214290"/>
            <a:ext cx="3643338" cy="828675"/>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ru-RU" sz="2800" i="1" dirty="0" smtClean="0">
                <a:latin typeface="Book Antiqua" pitchFamily="18" charset="0"/>
              </a:rPr>
              <a:t> </a:t>
            </a:r>
            <a:r>
              <a:rPr lang="ru-RU" sz="2400" i="1" dirty="0" smtClean="0">
                <a:solidFill>
                  <a:schemeClr val="accent2">
                    <a:lumMod val="50000"/>
                  </a:schemeClr>
                </a:solidFill>
                <a:latin typeface="Comic Sans MS" pitchFamily="66" charset="0"/>
              </a:rPr>
              <a:t>Этапы жизненного пути героя </a:t>
            </a:r>
            <a:endParaRPr lang="ru-RU" sz="2400" i="1" dirty="0">
              <a:solidFill>
                <a:schemeClr val="accent2">
                  <a:lumMod val="50000"/>
                </a:schemeClr>
              </a:solidFill>
              <a:latin typeface="Comic Sans MS" pitchFamily="66" charset="0"/>
            </a:endParaRPr>
          </a:p>
        </p:txBody>
      </p:sp>
      <p:sp>
        <p:nvSpPr>
          <p:cNvPr id="10" name="Содержимое 2"/>
          <p:cNvSpPr txBox="1">
            <a:spLocks/>
          </p:cNvSpPr>
          <p:nvPr/>
        </p:nvSpPr>
        <p:spPr>
          <a:xfrm>
            <a:off x="4214810" y="214290"/>
            <a:ext cx="4929190" cy="828675"/>
          </a:xfrm>
          <a:prstGeom prst="rect">
            <a:avLst/>
          </a:prstGeom>
        </p:spPr>
        <p:txBody>
          <a:bodyPr vert="horz" lIns="91440" tIns="45720" rIns="91440" bIns="45720" rtlCol="0">
            <a:noAutofit/>
          </a:bodyPr>
          <a:lstStyle/>
          <a:p>
            <a:pPr marL="342900" indent="-342900" algn="ctr">
              <a:spcBef>
                <a:spcPct val="20000"/>
              </a:spcBef>
              <a:defRPr/>
            </a:pPr>
            <a:r>
              <a:rPr lang="ru-RU" sz="2400" i="1" dirty="0" smtClean="0">
                <a:solidFill>
                  <a:schemeClr val="accent2">
                    <a:lumMod val="50000"/>
                  </a:schemeClr>
                </a:solidFill>
                <a:latin typeface="Comic Sans MS" pitchFamily="66" charset="0"/>
              </a:rPr>
              <a:t>Умонастроения героя, его воззрения и идеалы</a:t>
            </a:r>
            <a:endParaRPr lang="ru-RU" sz="2400" i="1" dirty="0">
              <a:solidFill>
                <a:schemeClr val="accent2">
                  <a:lumMod val="50000"/>
                </a:schemeClr>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a:xfrm>
            <a:off x="285720" y="214290"/>
            <a:ext cx="3643338" cy="828675"/>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ru-RU" sz="2800" i="1" dirty="0" smtClean="0">
                <a:latin typeface="Book Antiqua" pitchFamily="18" charset="0"/>
              </a:rPr>
              <a:t> </a:t>
            </a:r>
            <a:r>
              <a:rPr lang="ru-RU" sz="2400" i="1" dirty="0" smtClean="0">
                <a:solidFill>
                  <a:schemeClr val="accent2">
                    <a:lumMod val="50000"/>
                  </a:schemeClr>
                </a:solidFill>
                <a:latin typeface="Comic Sans MS" pitchFamily="66" charset="0"/>
              </a:rPr>
              <a:t>Этапы жизненного пути героя </a:t>
            </a:r>
            <a:endParaRPr lang="ru-RU" sz="2400" i="1" dirty="0">
              <a:solidFill>
                <a:schemeClr val="accent2">
                  <a:lumMod val="50000"/>
                </a:schemeClr>
              </a:solidFill>
              <a:latin typeface="Comic Sans MS" pitchFamily="66" charset="0"/>
            </a:endParaRPr>
          </a:p>
        </p:txBody>
      </p:sp>
      <p:sp>
        <p:nvSpPr>
          <p:cNvPr id="5" name="Содержимое 2"/>
          <p:cNvSpPr>
            <a:spLocks noGrp="1"/>
          </p:cNvSpPr>
          <p:nvPr>
            <p:ph idx="1"/>
          </p:nvPr>
        </p:nvSpPr>
        <p:spPr>
          <a:xfrm>
            <a:off x="0" y="1071546"/>
            <a:ext cx="4143372" cy="5429288"/>
          </a:xfrm>
        </p:spPr>
        <p:txBody>
          <a:bodyPr>
            <a:noAutofit/>
          </a:bodyPr>
          <a:lstStyle/>
          <a:p>
            <a:pPr marL="514350" indent="-514350">
              <a:buFont typeface="+mj-lt"/>
              <a:buAutoNum type="arabicPeriod"/>
            </a:pPr>
            <a:r>
              <a:rPr lang="ru-RU" sz="2250" dirty="0">
                <a:ln>
                  <a:solidFill>
                    <a:schemeClr val="accent2">
                      <a:lumMod val="50000"/>
                    </a:schemeClr>
                  </a:solidFill>
                </a:ln>
                <a:latin typeface="Arial Narrow" pitchFamily="34" charset="0"/>
              </a:rPr>
              <a:t>Приезд в столицу. Поиск поприща.</a:t>
            </a:r>
          </a:p>
          <a:p>
            <a:pPr marL="514350" indent="-514350">
              <a:buFont typeface="+mj-lt"/>
              <a:buAutoNum type="arabicPeriod"/>
            </a:pPr>
            <a:r>
              <a:rPr lang="ru-RU" sz="2250" dirty="0">
                <a:ln>
                  <a:solidFill>
                    <a:schemeClr val="accent2">
                      <a:lumMod val="50000"/>
                    </a:schemeClr>
                  </a:solidFill>
                </a:ln>
                <a:latin typeface="Arial Narrow" pitchFamily="34" charset="0"/>
              </a:rPr>
              <a:t>Женитьба на Элен. Духовный кризис.</a:t>
            </a:r>
          </a:p>
          <a:p>
            <a:pPr marL="514350" indent="-514350">
              <a:buFont typeface="+mj-lt"/>
              <a:buAutoNum type="arabicPeriod"/>
            </a:pPr>
            <a:r>
              <a:rPr lang="ru-RU" sz="2250" dirty="0">
                <a:ln>
                  <a:solidFill>
                    <a:schemeClr val="accent2">
                      <a:lumMod val="50000"/>
                    </a:schemeClr>
                  </a:solidFill>
                </a:ln>
                <a:latin typeface="Arial Narrow" pitchFamily="34" charset="0"/>
              </a:rPr>
              <a:t> Вступление в масонскую ложу.</a:t>
            </a:r>
          </a:p>
          <a:p>
            <a:pPr marL="514350" indent="-514350">
              <a:buFont typeface="+mj-lt"/>
              <a:buAutoNum type="arabicPeriod"/>
            </a:pPr>
            <a:r>
              <a:rPr lang="ru-RU" sz="2250" dirty="0">
                <a:ln>
                  <a:solidFill>
                    <a:schemeClr val="accent2">
                      <a:lumMod val="50000"/>
                    </a:schemeClr>
                  </a:solidFill>
                </a:ln>
                <a:latin typeface="Arial Narrow" pitchFamily="34" charset="0"/>
              </a:rPr>
              <a:t>Участие в Бородинском сражении.</a:t>
            </a:r>
          </a:p>
          <a:p>
            <a:pPr marL="514350" indent="-514350">
              <a:buFont typeface="+mj-lt"/>
              <a:buAutoNum type="arabicPeriod"/>
            </a:pPr>
            <a:r>
              <a:rPr lang="ru-RU" sz="2250" dirty="0">
                <a:ln>
                  <a:solidFill>
                    <a:schemeClr val="accent2">
                      <a:lumMod val="50000"/>
                    </a:schemeClr>
                  </a:solidFill>
                </a:ln>
                <a:latin typeface="Arial Narrow" pitchFamily="34" charset="0"/>
              </a:rPr>
              <a:t>Пребывание в занятой французами Москве.</a:t>
            </a:r>
          </a:p>
          <a:p>
            <a:pPr marL="514350" indent="-514350">
              <a:buFont typeface="+mj-lt"/>
              <a:buAutoNum type="arabicPeriod"/>
            </a:pPr>
            <a:r>
              <a:rPr lang="ru-RU" sz="2250" dirty="0">
                <a:ln>
                  <a:solidFill>
                    <a:schemeClr val="accent2">
                      <a:lumMod val="50000"/>
                    </a:schemeClr>
                  </a:solidFill>
                </a:ln>
                <a:latin typeface="Arial Narrow" pitchFamily="34" charset="0"/>
              </a:rPr>
              <a:t>Присутствие на расстреле.</a:t>
            </a:r>
          </a:p>
          <a:p>
            <a:pPr marL="514350" indent="-514350">
              <a:buFont typeface="+mj-lt"/>
              <a:buAutoNum type="arabicPeriod"/>
            </a:pPr>
            <a:r>
              <a:rPr lang="ru-RU" sz="2250" dirty="0">
                <a:ln>
                  <a:solidFill>
                    <a:schemeClr val="accent2">
                      <a:lumMod val="50000"/>
                    </a:schemeClr>
                  </a:solidFill>
                </a:ln>
                <a:latin typeface="Arial Narrow" pitchFamily="34" charset="0"/>
              </a:rPr>
              <a:t>Пребывание в плену.</a:t>
            </a:r>
          </a:p>
          <a:p>
            <a:pPr marL="514350" indent="-514350">
              <a:buFont typeface="+mj-lt"/>
              <a:buAutoNum type="arabicPeriod"/>
            </a:pPr>
            <a:r>
              <a:rPr lang="ru-RU" sz="2250" dirty="0">
                <a:ln>
                  <a:solidFill>
                    <a:schemeClr val="accent2">
                      <a:lumMod val="50000"/>
                    </a:schemeClr>
                  </a:solidFill>
                </a:ln>
                <a:latin typeface="Arial Narrow" pitchFamily="34" charset="0"/>
              </a:rPr>
              <a:t>Участие в тайном сообществе. </a:t>
            </a:r>
          </a:p>
        </p:txBody>
      </p:sp>
      <p:sp>
        <p:nvSpPr>
          <p:cNvPr id="6" name="Содержимое 2"/>
          <p:cNvSpPr txBox="1">
            <a:spLocks/>
          </p:cNvSpPr>
          <p:nvPr/>
        </p:nvSpPr>
        <p:spPr>
          <a:xfrm>
            <a:off x="4214810" y="214290"/>
            <a:ext cx="4929190" cy="828675"/>
          </a:xfrm>
          <a:prstGeom prst="rect">
            <a:avLst/>
          </a:prstGeom>
        </p:spPr>
        <p:txBody>
          <a:bodyPr vert="horz" lIns="91440" tIns="45720" rIns="91440" bIns="45720" rtlCol="0">
            <a:noAutofit/>
          </a:bodyPr>
          <a:lstStyle/>
          <a:p>
            <a:pPr marL="342900" indent="-342900" algn="ctr">
              <a:spcBef>
                <a:spcPct val="20000"/>
              </a:spcBef>
              <a:defRPr/>
            </a:pPr>
            <a:r>
              <a:rPr lang="ru-RU" sz="2400" i="1" dirty="0" smtClean="0">
                <a:solidFill>
                  <a:schemeClr val="accent2">
                    <a:lumMod val="50000"/>
                  </a:schemeClr>
                </a:solidFill>
                <a:latin typeface="Comic Sans MS" pitchFamily="66" charset="0"/>
              </a:rPr>
              <a:t>Умонастроения героя, его воззрения и идеалы</a:t>
            </a:r>
            <a:endParaRPr lang="ru-RU" sz="2400" i="1" dirty="0">
              <a:solidFill>
                <a:schemeClr val="accent2">
                  <a:lumMod val="50000"/>
                </a:schemeClr>
              </a:solidFill>
              <a:latin typeface="Comic Sans MS" pitchFamily="66" charset="0"/>
            </a:endParaRPr>
          </a:p>
        </p:txBody>
      </p:sp>
      <p:sp>
        <p:nvSpPr>
          <p:cNvPr id="7" name="Содержимое 2"/>
          <p:cNvSpPr txBox="1">
            <a:spLocks/>
          </p:cNvSpPr>
          <p:nvPr/>
        </p:nvSpPr>
        <p:spPr>
          <a:xfrm>
            <a:off x="3929058" y="1142984"/>
            <a:ext cx="5214942" cy="5715016"/>
          </a:xfrm>
          <a:prstGeom prst="rect">
            <a:avLst/>
          </a:prstGeom>
        </p:spPr>
        <p:txBody>
          <a:bodyPr vert="horz" lIns="91440" tIns="45720" rIns="91440" bIns="45720" rtlCol="0">
            <a:noAutofit/>
          </a:bodyPr>
          <a:lstStyle/>
          <a:p>
            <a:pPr marL="514350" indent="-514350" algn="ctr">
              <a:lnSpc>
                <a:spcPct val="80000"/>
              </a:lnSpc>
              <a:spcBef>
                <a:spcPct val="20000"/>
              </a:spcBef>
              <a:buAutoNum type="arabicPeriod"/>
              <a:defRPr/>
            </a:pPr>
            <a:r>
              <a:rPr lang="ru-RU" sz="1500" dirty="0" smtClean="0">
                <a:ln>
                  <a:solidFill>
                    <a:schemeClr val="accent2">
                      <a:lumMod val="50000"/>
                    </a:schemeClr>
                  </a:solidFill>
                </a:ln>
                <a:latin typeface="Arial Narrow" pitchFamily="34" charset="0"/>
                <a:sym typeface="Symbol"/>
              </a:rPr>
              <a:t>«…он всею душою желал бы то провести республику в России, то самому быть наполеоном, то философом, то тактиком, то победителем Наполеона».</a:t>
            </a:r>
          </a:p>
          <a:p>
            <a:pPr marL="514350" lvl="0" indent="-514350" algn="ctr">
              <a:lnSpc>
                <a:spcPct val="80000"/>
              </a:lnSpc>
              <a:spcBef>
                <a:spcPct val="20000"/>
              </a:spcBef>
              <a:defRPr/>
            </a:pPr>
            <a:r>
              <a:rPr lang="ru-RU" sz="1500" dirty="0" smtClean="0">
                <a:ln>
                  <a:solidFill>
                    <a:schemeClr val="accent2">
                      <a:lumMod val="50000"/>
                    </a:schemeClr>
                  </a:solidFill>
                </a:ln>
                <a:latin typeface="Arial Narrow" pitchFamily="34" charset="0"/>
                <a:sym typeface="Symbol"/>
              </a:rPr>
              <a:t>2. </a:t>
            </a:r>
            <a:r>
              <a:rPr lang="ru-RU" sz="1500" dirty="0" smtClean="0">
                <a:ln>
                  <a:solidFill>
                    <a:schemeClr val="accent2">
                      <a:lumMod val="50000"/>
                    </a:schemeClr>
                  </a:solidFill>
                </a:ln>
                <a:latin typeface="Arial Narrow" pitchFamily="34" charset="0"/>
              </a:rPr>
              <a:t>«Она во всем, во всем она одна виновата, - говорил он сам себе. – Но что из этого? Зачем я ей сказал это: </a:t>
            </a:r>
            <a:r>
              <a:rPr lang="ru-RU" sz="1500" dirty="0" smtClean="0">
                <a:ln>
                  <a:solidFill>
                    <a:schemeClr val="accent2">
                      <a:lumMod val="50000"/>
                    </a:schemeClr>
                  </a:solidFill>
                </a:ln>
                <a:latin typeface="Arial Narrow" pitchFamily="34" charset="0"/>
                <a:sym typeface="Symbol"/>
              </a:rPr>
              <a:t></a:t>
            </a:r>
            <a:r>
              <a:rPr lang="en-US" sz="1500" dirty="0" smtClean="0">
                <a:ln>
                  <a:solidFill>
                    <a:schemeClr val="accent2">
                      <a:lumMod val="50000"/>
                    </a:schemeClr>
                  </a:solidFill>
                </a:ln>
                <a:latin typeface="Arial Narrow" pitchFamily="34" charset="0"/>
                <a:sym typeface="Symbol"/>
              </a:rPr>
              <a:t>Je </a:t>
            </a:r>
            <a:r>
              <a:rPr lang="en-US" sz="1500" dirty="0" err="1" smtClean="0">
                <a:ln>
                  <a:solidFill>
                    <a:schemeClr val="accent2">
                      <a:lumMod val="50000"/>
                    </a:schemeClr>
                  </a:solidFill>
                </a:ln>
                <a:latin typeface="Arial Narrow" pitchFamily="34" charset="0"/>
                <a:sym typeface="Symbol"/>
              </a:rPr>
              <a:t>vous</a:t>
            </a:r>
            <a:r>
              <a:rPr lang="en-US" sz="1500" dirty="0" smtClean="0">
                <a:ln>
                  <a:solidFill>
                    <a:schemeClr val="accent2">
                      <a:lumMod val="50000"/>
                    </a:schemeClr>
                  </a:solidFill>
                </a:ln>
                <a:latin typeface="Arial Narrow" pitchFamily="34" charset="0"/>
                <a:sym typeface="Symbol"/>
              </a:rPr>
              <a:t> </a:t>
            </a:r>
            <a:r>
              <a:rPr lang="en-US" sz="1500" dirty="0" err="1" smtClean="0">
                <a:ln>
                  <a:solidFill>
                    <a:schemeClr val="accent2">
                      <a:lumMod val="50000"/>
                    </a:schemeClr>
                  </a:solidFill>
                </a:ln>
                <a:latin typeface="Arial Narrow" pitchFamily="34" charset="0"/>
                <a:sym typeface="Symbol"/>
              </a:rPr>
              <a:t>aime</a:t>
            </a:r>
            <a:r>
              <a:rPr lang="ru-RU" sz="1500" dirty="0" smtClean="0">
                <a:ln>
                  <a:solidFill>
                    <a:schemeClr val="accent2">
                      <a:lumMod val="50000"/>
                    </a:schemeClr>
                  </a:solidFill>
                </a:ln>
                <a:latin typeface="Arial Narrow" pitchFamily="34" charset="0"/>
                <a:sym typeface="Symbol"/>
              </a:rPr>
              <a:t>, которое было ложь… Я виноват и должен нести…»</a:t>
            </a:r>
          </a:p>
          <a:p>
            <a:pPr marL="514350" lvl="0" indent="-514350" algn="ctr">
              <a:lnSpc>
                <a:spcPct val="80000"/>
              </a:lnSpc>
              <a:spcBef>
                <a:spcPct val="20000"/>
              </a:spcBef>
              <a:defRPr/>
            </a:pPr>
            <a:r>
              <a:rPr lang="ru-RU" sz="1500" dirty="0" smtClean="0">
                <a:ln>
                  <a:solidFill>
                    <a:schemeClr val="accent2">
                      <a:lumMod val="50000"/>
                    </a:schemeClr>
                  </a:solidFill>
                </a:ln>
                <a:latin typeface="Arial Narrow" pitchFamily="34" charset="0"/>
                <a:sym typeface="Symbol"/>
              </a:rPr>
              <a:t>3. </a:t>
            </a:r>
            <a:r>
              <a:rPr lang="ru-RU" sz="1500" dirty="0" smtClean="0">
                <a:ln>
                  <a:solidFill>
                    <a:schemeClr val="accent2">
                      <a:lumMod val="50000"/>
                    </a:schemeClr>
                  </a:solidFill>
                </a:ln>
                <a:latin typeface="Arial Narrow" pitchFamily="34" charset="0"/>
              </a:rPr>
              <a:t>«Он твердо верил в возможность братства людей, соединенных с целью поддерживать друг друга на пути добродетели…»</a:t>
            </a:r>
          </a:p>
          <a:p>
            <a:pPr marL="514350" indent="-514350" algn="ctr">
              <a:lnSpc>
                <a:spcPct val="80000"/>
              </a:lnSpc>
              <a:spcBef>
                <a:spcPct val="20000"/>
              </a:spcBef>
              <a:defRPr/>
            </a:pPr>
            <a:r>
              <a:rPr lang="ru-RU" sz="1500" dirty="0" smtClean="0">
                <a:ln>
                  <a:solidFill>
                    <a:schemeClr val="accent2">
                      <a:lumMod val="50000"/>
                    </a:schemeClr>
                  </a:solidFill>
                </a:ln>
                <a:latin typeface="Arial Narrow" pitchFamily="34" charset="0"/>
              </a:rPr>
              <a:t>4. </a:t>
            </a:r>
            <a:r>
              <a:rPr lang="ru-RU" sz="1500" dirty="0" smtClean="0">
                <a:ln>
                  <a:solidFill>
                    <a:schemeClr val="accent2">
                      <a:lumMod val="50000"/>
                    </a:schemeClr>
                  </a:solidFill>
                </a:ln>
                <a:latin typeface="Arial Narrow" pitchFamily="34" charset="0"/>
                <a:sym typeface="Symbol"/>
              </a:rPr>
              <a:t>«Все точно так же, как и он, и, как ему казалось, с тем же чувством смотрели вперед, на поле сражения. На всех лицах светилась теперь та скрытая теплота чувства, которое Пьер заметил вчера…»</a:t>
            </a:r>
          </a:p>
          <a:p>
            <a:pPr marL="514350" lvl="0" indent="-514350" algn="ctr">
              <a:lnSpc>
                <a:spcPct val="80000"/>
              </a:lnSpc>
              <a:spcBef>
                <a:spcPct val="20000"/>
              </a:spcBef>
              <a:defRPr/>
            </a:pPr>
            <a:r>
              <a:rPr lang="ru-RU" sz="1500" dirty="0" smtClean="0">
                <a:ln>
                  <a:solidFill>
                    <a:schemeClr val="accent2">
                      <a:lumMod val="50000"/>
                    </a:schemeClr>
                  </a:solidFill>
                </a:ln>
                <a:latin typeface="Arial Narrow" pitchFamily="34" charset="0"/>
                <a:sym typeface="Symbol"/>
              </a:rPr>
              <a:t>5. «Он должен был, скрывая свое имя, остаться… встретить Наполеона и убить его с тем, чтобы иди погибнуть, или прекратить несчастье всей Европы».</a:t>
            </a:r>
          </a:p>
          <a:p>
            <a:pPr marL="514350" lvl="0" indent="-514350" algn="ctr">
              <a:lnSpc>
                <a:spcPct val="80000"/>
              </a:lnSpc>
              <a:spcBef>
                <a:spcPct val="20000"/>
              </a:spcBef>
              <a:defRPr/>
            </a:pPr>
            <a:r>
              <a:rPr lang="ru-RU" sz="1500" dirty="0" smtClean="0">
                <a:ln>
                  <a:solidFill>
                    <a:schemeClr val="accent2">
                      <a:lumMod val="50000"/>
                    </a:schemeClr>
                  </a:solidFill>
                </a:ln>
                <a:latin typeface="Arial Narrow" pitchFamily="34" charset="0"/>
                <a:sym typeface="Symbol"/>
              </a:rPr>
              <a:t>6. «…В душе его как будто вдруг выдернута была та пружина, на которой все держалось и представлялось живым… В нем… уничтожилась вера и в благоустройство мира, и в человеческую, и в свою душу, и в Бога».</a:t>
            </a:r>
          </a:p>
          <a:p>
            <a:pPr marL="514350" lvl="0" indent="-514350" algn="ctr">
              <a:lnSpc>
                <a:spcPct val="80000"/>
              </a:lnSpc>
              <a:spcBef>
                <a:spcPct val="20000"/>
              </a:spcBef>
              <a:defRPr/>
            </a:pPr>
            <a:r>
              <a:rPr lang="ru-RU" sz="1500" dirty="0" smtClean="0">
                <a:ln>
                  <a:solidFill>
                    <a:schemeClr val="accent2">
                      <a:lumMod val="50000"/>
                    </a:schemeClr>
                  </a:solidFill>
                </a:ln>
                <a:latin typeface="Arial Narrow" pitchFamily="34" charset="0"/>
                <a:sym typeface="Symbol"/>
              </a:rPr>
              <a:t>7.«… Пьер узнал не умом, а всем существом своим, жизнью, что человек сотворен для счастья, что счастье в нем  самом, в удовлетворении естественных человеческих потребностей, и что все несчастье происходит не от недостатка, а от излишка…» </a:t>
            </a:r>
          </a:p>
          <a:p>
            <a:pPr marL="514350" lvl="0" indent="-514350" algn="ctr">
              <a:lnSpc>
                <a:spcPct val="80000"/>
              </a:lnSpc>
              <a:spcBef>
                <a:spcPct val="20000"/>
              </a:spcBef>
              <a:defRPr/>
            </a:pPr>
            <a:r>
              <a:rPr lang="ru-RU" sz="1500" dirty="0" smtClean="0">
                <a:ln>
                  <a:solidFill>
                    <a:schemeClr val="accent2">
                      <a:lumMod val="50000"/>
                    </a:schemeClr>
                  </a:solidFill>
                </a:ln>
                <a:latin typeface="Arial Narrow" pitchFamily="34" charset="0"/>
                <a:sym typeface="Symbol"/>
              </a:rPr>
              <a:t>8. «Все видят, что дела идут так скверно, что это нельзя так оставить; и что обязанность всех честных людей противодействовать по мере сил».</a:t>
            </a:r>
          </a:p>
          <a:p>
            <a:pPr marL="514350" indent="-514350" algn="ctr">
              <a:lnSpc>
                <a:spcPct val="80000"/>
              </a:lnSpc>
              <a:spcBef>
                <a:spcPct val="20000"/>
              </a:spcBef>
              <a:defRPr/>
            </a:pPr>
            <a:endParaRPr lang="ru-RU" sz="1500" dirty="0" smtClean="0">
              <a:ln>
                <a:solidFill>
                  <a:schemeClr val="accent2">
                    <a:lumMod val="50000"/>
                  </a:schemeClr>
                </a:solidFill>
              </a:ln>
              <a:latin typeface="Arial Narrow" pitchFamily="34" charset="0"/>
              <a:sym typeface="Symbol"/>
            </a:endParaRPr>
          </a:p>
          <a:p>
            <a:pPr marL="514350" lvl="0" indent="-514350" algn="ctr">
              <a:lnSpc>
                <a:spcPct val="80000"/>
              </a:lnSpc>
              <a:spcBef>
                <a:spcPct val="20000"/>
              </a:spcBef>
              <a:defRPr/>
            </a:pPr>
            <a:endParaRPr lang="ru-RU" sz="1500" dirty="0" smtClean="0">
              <a:ln>
                <a:solidFill>
                  <a:schemeClr val="accent2">
                    <a:lumMod val="50000"/>
                  </a:schemeClr>
                </a:solidFill>
              </a:ln>
              <a:latin typeface="Arial Narrow" pitchFamily="34" charset="0"/>
            </a:endParaRPr>
          </a:p>
          <a:p>
            <a:pPr marL="514350" indent="-514350" algn="ctr">
              <a:lnSpc>
                <a:spcPct val="80000"/>
              </a:lnSpc>
              <a:spcBef>
                <a:spcPct val="20000"/>
              </a:spcBef>
              <a:defRPr/>
            </a:pPr>
            <a:endParaRPr lang="ru-RU" sz="1500" dirty="0" smtClean="0">
              <a:ln>
                <a:solidFill>
                  <a:schemeClr val="accent2">
                    <a:lumMod val="50000"/>
                  </a:schemeClr>
                </a:solidFill>
              </a:ln>
              <a:latin typeface="Arial Narrow" pitchFamily="34" charset="0"/>
              <a:sym typeface="Symbol"/>
            </a:endParaRPr>
          </a:p>
          <a:p>
            <a:pPr marL="514350" marR="0" lvl="0" indent="-514350" algn="ctr" fontAlgn="auto">
              <a:lnSpc>
                <a:spcPct val="80000"/>
              </a:lnSpc>
              <a:spcBef>
                <a:spcPct val="20000"/>
              </a:spcBef>
              <a:spcAft>
                <a:spcPts val="0"/>
              </a:spcAft>
              <a:buClrTx/>
              <a:buSzTx/>
              <a:tabLst/>
              <a:defRPr/>
            </a:pPr>
            <a:endParaRPr lang="ru-RU" sz="1500" dirty="0" smtClean="0">
              <a:ln>
                <a:solidFill>
                  <a:schemeClr val="accent2">
                    <a:lumMod val="50000"/>
                  </a:schemeClr>
                </a:solidFill>
              </a:ln>
              <a:latin typeface="Arial Narrow" pitchFamily="34" charset="0"/>
            </a:endParaRPr>
          </a:p>
          <a:p>
            <a:pPr marL="514350" marR="0" lvl="0" indent="-514350" algn="ctr" fontAlgn="auto">
              <a:lnSpc>
                <a:spcPct val="80000"/>
              </a:lnSpc>
              <a:spcBef>
                <a:spcPct val="20000"/>
              </a:spcBef>
              <a:spcAft>
                <a:spcPts val="0"/>
              </a:spcAft>
              <a:buClrTx/>
              <a:buSzTx/>
              <a:tabLst/>
              <a:defRPr/>
            </a:pPr>
            <a:endParaRPr lang="ru-RU" sz="1500" dirty="0" smtClean="0">
              <a:ln>
                <a:solidFill>
                  <a:schemeClr val="accent2">
                    <a:lumMod val="50000"/>
                  </a:schemeClr>
                </a:solidFill>
              </a:ln>
              <a:latin typeface="Arial Narrow" pitchFamily="34" charset="0"/>
            </a:endParaRPr>
          </a:p>
          <a:p>
            <a:pPr marL="514350" marR="0" lvl="0" indent="-514350" algn="ctr" fontAlgn="auto">
              <a:lnSpc>
                <a:spcPct val="80000"/>
              </a:lnSpc>
              <a:spcBef>
                <a:spcPct val="20000"/>
              </a:spcBef>
              <a:spcAft>
                <a:spcPts val="0"/>
              </a:spcAft>
              <a:buClrTx/>
              <a:buSzTx/>
              <a:tabLst/>
              <a:defRPr/>
            </a:pPr>
            <a:endParaRPr lang="ru-RU" sz="1500" dirty="0" smtClean="0">
              <a:ln>
                <a:solidFill>
                  <a:schemeClr val="accent2">
                    <a:lumMod val="50000"/>
                  </a:schemeClr>
                </a:solidFill>
              </a:ln>
              <a:latin typeface="Arial Narrow" pitchFamily="34" charset="0"/>
            </a:endParaRPr>
          </a:p>
          <a:p>
            <a:pPr marL="514350" marR="0" lvl="0" indent="-514350" algn="ctr" fontAlgn="auto">
              <a:lnSpc>
                <a:spcPct val="80000"/>
              </a:lnSpc>
              <a:spcBef>
                <a:spcPct val="20000"/>
              </a:spcBef>
              <a:spcAft>
                <a:spcPts val="0"/>
              </a:spcAft>
              <a:buClrTx/>
              <a:buSzTx/>
              <a:tabLst/>
              <a:defRPr/>
            </a:pPr>
            <a:endParaRPr lang="ru-RU" sz="1500" dirty="0" smtClean="0">
              <a:ln>
                <a:solidFill>
                  <a:schemeClr val="accent2">
                    <a:lumMod val="50000"/>
                  </a:schemeClr>
                </a:solidFill>
              </a:ln>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0" y="1714488"/>
            <a:ext cx="9144000" cy="2368544"/>
          </a:xfrm>
        </p:spPr>
        <p:txBody>
          <a:bodyPr>
            <a:noAutofit/>
          </a:bodyPr>
          <a:lstStyle/>
          <a:p>
            <a:pPr marL="857250" indent="-857250">
              <a:buFont typeface="+mj-lt"/>
              <a:buAutoNum type="romanUcPeriod" startAt="4"/>
            </a:pPr>
            <a:r>
              <a:rPr lang="ru-RU" sz="5400" dirty="0">
                <a:ln>
                  <a:solidFill>
                    <a:schemeClr val="tx1"/>
                  </a:solidFill>
                </a:ln>
                <a:solidFill>
                  <a:schemeClr val="accent2">
                    <a:lumMod val="50000"/>
                  </a:schemeClr>
                </a:solidFill>
                <a:latin typeface="Franklin Gothic Demi Cond" pitchFamily="34" charset="0"/>
              </a:rPr>
              <a:t>«Твой милый образ незабвенный…»</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p:spPr>
        <p:txBody>
          <a:bodyPr/>
          <a:lstStyle/>
          <a:p>
            <a:r>
              <a:rPr lang="ru-RU" b="1" dirty="0" smtClean="0">
                <a:ln>
                  <a:solidFill>
                    <a:schemeClr val="tx1">
                      <a:lumMod val="65000"/>
                      <a:lumOff val="35000"/>
                    </a:schemeClr>
                  </a:solidFill>
                </a:ln>
                <a:solidFill>
                  <a:schemeClr val="accent2">
                    <a:lumMod val="50000"/>
                  </a:schemeClr>
                </a:solidFill>
              </a:rPr>
              <a:t>Задание команде №1</a:t>
            </a:r>
            <a:endParaRPr lang="ru-RU" b="1" dirty="0">
              <a:ln>
                <a:solidFill>
                  <a:schemeClr val="tx1">
                    <a:lumMod val="65000"/>
                    <a:lumOff val="35000"/>
                  </a:schemeClr>
                </a:solidFill>
              </a:ln>
              <a:solidFill>
                <a:schemeClr val="accent2">
                  <a:lumMod val="50000"/>
                </a:schemeClr>
              </a:solidFill>
            </a:endParaRPr>
          </a:p>
        </p:txBody>
      </p:sp>
      <p:sp>
        <p:nvSpPr>
          <p:cNvPr id="3" name="Содержимое 2"/>
          <p:cNvSpPr>
            <a:spLocks noGrp="1"/>
          </p:cNvSpPr>
          <p:nvPr>
            <p:ph idx="4294967295"/>
          </p:nvPr>
        </p:nvSpPr>
        <p:spPr>
          <a:xfrm>
            <a:off x="1285852" y="1071546"/>
            <a:ext cx="2686050" cy="828675"/>
          </a:xfrm>
        </p:spPr>
        <p:txBody>
          <a:bodyPr>
            <a:normAutofit fontScale="92500"/>
          </a:bodyPr>
          <a:lstStyle/>
          <a:p>
            <a:pPr algn="ctr">
              <a:buNone/>
            </a:pPr>
            <a:r>
              <a:rPr lang="ru-RU" i="1" dirty="0" smtClean="0">
                <a:solidFill>
                  <a:schemeClr val="accent2">
                    <a:lumMod val="50000"/>
                  </a:schemeClr>
                </a:solidFill>
              </a:rPr>
              <a:t>Эта героиня…</a:t>
            </a:r>
            <a:endParaRPr lang="ru-RU" i="1" dirty="0">
              <a:solidFill>
                <a:schemeClr val="accent2">
                  <a:lumMod val="50000"/>
                </a:schemeClr>
              </a:solidFill>
            </a:endParaRPr>
          </a:p>
        </p:txBody>
      </p:sp>
      <p:sp>
        <p:nvSpPr>
          <p:cNvPr id="4" name="Содержимое 2"/>
          <p:cNvSpPr txBox="1">
            <a:spLocks/>
          </p:cNvSpPr>
          <p:nvPr/>
        </p:nvSpPr>
        <p:spPr>
          <a:xfrm>
            <a:off x="0" y="1857364"/>
            <a:ext cx="5000628" cy="1714512"/>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Char char="ü"/>
              <a:tabLst/>
              <a:defRPr/>
            </a:pPr>
            <a:r>
              <a:rPr lang="ru-RU" sz="2400" dirty="0" smtClean="0">
                <a:ln>
                  <a:solidFill>
                    <a:schemeClr val="accent2">
                      <a:lumMod val="50000"/>
                    </a:schemeClr>
                  </a:solidFill>
                </a:ln>
              </a:rPr>
              <a:t>«не умела писать» писем, потому что не могла «выразить в письме правдиво хоть тысячную долю того, что привыкла выражать голосом, улыбкой, взглядом».</a:t>
            </a:r>
            <a:endParaRPr lang="ru-RU" sz="2400" dirty="0">
              <a:ln>
                <a:solidFill>
                  <a:schemeClr val="accent2">
                    <a:lumMod val="50000"/>
                  </a:schemeClr>
                </a:solidFill>
              </a:ln>
            </a:endParaRPr>
          </a:p>
        </p:txBody>
      </p:sp>
      <p:sp>
        <p:nvSpPr>
          <p:cNvPr id="5" name="Содержимое 2"/>
          <p:cNvSpPr txBox="1">
            <a:spLocks/>
          </p:cNvSpPr>
          <p:nvPr/>
        </p:nvSpPr>
        <p:spPr>
          <a:xfrm>
            <a:off x="0" y="4000504"/>
            <a:ext cx="4857752" cy="1571636"/>
          </a:xfrm>
          <a:prstGeom prst="rect">
            <a:avLst/>
          </a:prstGeom>
        </p:spPr>
        <p:txBody>
          <a:bodyPr vert="horz" lIns="91440" tIns="45720" rIns="91440" bIns="45720" rtlCol="0">
            <a:normAutofit/>
          </a:bodyPr>
          <a:lstStyle/>
          <a:p>
            <a:pPr marL="342900" indent="-342900" algn="ctr">
              <a:lnSpc>
                <a:spcPct val="80000"/>
              </a:lnSpc>
              <a:spcBef>
                <a:spcPct val="20000"/>
              </a:spcBef>
              <a:buFont typeface="Wingdings" pitchFamily="2" charset="2"/>
              <a:buChar char="ü"/>
              <a:defRPr/>
            </a:pPr>
            <a:r>
              <a:rPr lang="ru-RU" sz="2400" dirty="0" smtClean="0">
                <a:ln>
                  <a:solidFill>
                    <a:schemeClr val="accent2">
                      <a:lumMod val="50000"/>
                    </a:schemeClr>
                  </a:solidFill>
                </a:ln>
              </a:rPr>
              <a:t>Любила восхищаться собой от третьего лица: «Что за прелесть эта!..»; «Как она хороша, молода…».</a:t>
            </a:r>
            <a:endParaRPr lang="ru-RU" sz="2400" dirty="0">
              <a:ln>
                <a:solidFill>
                  <a:schemeClr val="accent2">
                    <a:lumMod val="50000"/>
                  </a:schemeClr>
                </a:solidFill>
              </a:ln>
            </a:endParaRPr>
          </a:p>
        </p:txBody>
      </p:sp>
      <p:sp>
        <p:nvSpPr>
          <p:cNvPr id="6" name="Содержимое 2"/>
          <p:cNvSpPr txBox="1">
            <a:spLocks/>
          </p:cNvSpPr>
          <p:nvPr/>
        </p:nvSpPr>
        <p:spPr>
          <a:xfrm>
            <a:off x="0" y="5357826"/>
            <a:ext cx="4572000" cy="1357322"/>
          </a:xfrm>
          <a:prstGeom prst="rect">
            <a:avLst/>
          </a:prstGeom>
        </p:spPr>
        <p:txBody>
          <a:bodyPr vert="horz" lIns="91440" tIns="45720" rIns="91440" bIns="45720" rtlCol="0">
            <a:normAutofit/>
          </a:bodyPr>
          <a:lstStyle/>
          <a:p>
            <a:pPr marL="342900" marR="0" lvl="0" indent="-342900" algn="ctr" fontAlgn="auto">
              <a:lnSpc>
                <a:spcPct val="80000"/>
              </a:lnSpc>
              <a:spcBef>
                <a:spcPct val="20000"/>
              </a:spcBef>
              <a:spcAft>
                <a:spcPts val="0"/>
              </a:spcAft>
              <a:buClrTx/>
              <a:buSzTx/>
              <a:buFont typeface="Wingdings" pitchFamily="2" charset="2"/>
              <a:buChar char="ü"/>
              <a:tabLst/>
              <a:defRPr/>
            </a:pPr>
            <a:r>
              <a:rPr lang="ru-RU" sz="2400" dirty="0" smtClean="0">
                <a:ln>
                  <a:solidFill>
                    <a:schemeClr val="accent2">
                      <a:lumMod val="50000"/>
                    </a:schemeClr>
                  </a:solidFill>
                </a:ln>
              </a:rPr>
              <a:t>Лунной ночью выразила желание улететь в поднебесье.</a:t>
            </a:r>
            <a:endParaRPr lang="ru-RU" sz="2400" dirty="0">
              <a:ln>
                <a:solidFill>
                  <a:schemeClr val="accent2">
                    <a:lumMod val="50000"/>
                  </a:schemeClr>
                </a:solidFill>
              </a:ln>
            </a:endParaRPr>
          </a:p>
        </p:txBody>
      </p:sp>
      <p:sp>
        <p:nvSpPr>
          <p:cNvPr id="7" name="Содержимое 2"/>
          <p:cNvSpPr txBox="1">
            <a:spLocks/>
          </p:cNvSpPr>
          <p:nvPr/>
        </p:nvSpPr>
        <p:spPr>
          <a:xfrm>
            <a:off x="5357818" y="5786454"/>
            <a:ext cx="3328992" cy="828675"/>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ru-RU" sz="2800" i="1" dirty="0" smtClean="0">
                <a:ln>
                  <a:solidFill>
                    <a:schemeClr val="accent2">
                      <a:lumMod val="50000"/>
                    </a:schemeClr>
                  </a:solidFill>
                </a:ln>
                <a:latin typeface="Comic Sans MS" pitchFamily="66" charset="0"/>
              </a:rPr>
              <a:t>(Наташа Ростова)</a:t>
            </a:r>
            <a:endParaRPr lang="ru-RU" sz="2800" i="1" dirty="0">
              <a:ln>
                <a:solidFill>
                  <a:schemeClr val="accent2">
                    <a:lumMod val="50000"/>
                  </a:schemeClr>
                </a:solidFill>
              </a:ln>
              <a:latin typeface="Comic Sans MS" pitchFamily="66" charset="0"/>
            </a:endParaRPr>
          </a:p>
        </p:txBody>
      </p:sp>
      <p:pic>
        <p:nvPicPr>
          <p:cNvPr id="34818" name="Picture 2" descr="http://afisha.yuga.ru/media/381302_1085343468.jpg"/>
          <p:cNvPicPr>
            <a:picLocks noChangeAspect="1" noChangeArrowheads="1"/>
          </p:cNvPicPr>
          <p:nvPr/>
        </p:nvPicPr>
        <p:blipFill>
          <a:blip r:embed="rId2" cstate="print"/>
          <a:srcRect/>
          <a:stretch>
            <a:fillRect/>
          </a:stretch>
        </p:blipFill>
        <p:spPr bwMode="auto">
          <a:xfrm>
            <a:off x="5000628" y="2214554"/>
            <a:ext cx="3929090" cy="309086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18"/>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0" y="0"/>
            <a:ext cx="9144000" cy="1142960"/>
          </a:xfrm>
        </p:spPr>
        <p:txBody>
          <a:bodyPr>
            <a:noAutofit/>
          </a:bodyPr>
          <a:lstStyle/>
          <a:p>
            <a:r>
              <a:rPr lang="ru-RU" b="1" dirty="0" smtClean="0">
                <a:ln>
                  <a:solidFill>
                    <a:schemeClr val="tx1">
                      <a:lumMod val="65000"/>
                      <a:lumOff val="35000"/>
                    </a:schemeClr>
                  </a:solidFill>
                </a:ln>
                <a:solidFill>
                  <a:schemeClr val="accent2">
                    <a:lumMod val="50000"/>
                  </a:schemeClr>
                </a:solidFill>
              </a:rPr>
              <a:t>Вопросы игроку команды №1. Наташа Ростова.</a:t>
            </a:r>
            <a:endParaRPr lang="ru-RU" b="1" dirty="0">
              <a:ln>
                <a:solidFill>
                  <a:schemeClr val="tx1">
                    <a:lumMod val="65000"/>
                    <a:lumOff val="35000"/>
                  </a:schemeClr>
                </a:solidFill>
              </a:ln>
              <a:solidFill>
                <a:schemeClr val="accent2">
                  <a:lumMod val="50000"/>
                </a:schemeClr>
              </a:solidFill>
            </a:endParaRPr>
          </a:p>
        </p:txBody>
      </p:sp>
      <p:sp>
        <p:nvSpPr>
          <p:cNvPr id="5" name="Содержимое 2"/>
          <p:cNvSpPr txBox="1">
            <a:spLocks/>
          </p:cNvSpPr>
          <p:nvPr/>
        </p:nvSpPr>
        <p:spPr>
          <a:xfrm>
            <a:off x="0" y="1357298"/>
            <a:ext cx="9144000" cy="1857388"/>
          </a:xfrm>
          <a:prstGeom prst="rect">
            <a:avLst/>
          </a:prstGeom>
        </p:spPr>
        <p:txBody>
          <a:bodyPr vert="horz" lIns="91440" tIns="45720" rIns="91440" bIns="45720" rtlCol="0">
            <a:normAutofit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Char char="ü"/>
              <a:tabLst/>
              <a:defRPr/>
            </a:pPr>
            <a:r>
              <a:rPr lang="ru-RU" sz="2400" dirty="0" smtClean="0">
                <a:ln>
                  <a:solidFill>
                    <a:schemeClr val="accent2">
                      <a:lumMod val="50000"/>
                    </a:schemeClr>
                  </a:solidFill>
                </a:ln>
              </a:rPr>
              <a:t>Прослушайте фрагменты трех народных песен: «Барыня», «Ах вы, сени, мои сени…» и «По улице мостовой…». Какие из них исполнял ваш дядюшка? Какая из них показалась вам «верхом музыкальной прелести»? А какая заставила пуститься в пляс? Почему ваш танец всех изумил?</a:t>
            </a:r>
            <a:endParaRPr lang="ru-RU" sz="2400" dirty="0">
              <a:ln>
                <a:solidFill>
                  <a:schemeClr val="accent2">
                    <a:lumMod val="50000"/>
                  </a:schemeClr>
                </a:solidFill>
              </a:ln>
            </a:endParaRPr>
          </a:p>
        </p:txBody>
      </p:sp>
      <p:sp>
        <p:nvSpPr>
          <p:cNvPr id="6" name="Содержимое 2"/>
          <p:cNvSpPr txBox="1">
            <a:spLocks/>
          </p:cNvSpPr>
          <p:nvPr/>
        </p:nvSpPr>
        <p:spPr>
          <a:xfrm>
            <a:off x="0" y="3500438"/>
            <a:ext cx="9144000" cy="3357562"/>
          </a:xfrm>
          <a:prstGeom prst="rect">
            <a:avLst/>
          </a:prstGeom>
        </p:spPr>
        <p:txBody>
          <a:bodyPr vert="horz" lIns="91440" tIns="45720" rIns="91440" bIns="45720" rtlCol="0">
            <a:noAutofit/>
          </a:bodyPr>
          <a:lstStyle/>
          <a:p>
            <a:pPr marL="342900" marR="0" lvl="0" indent="-342900" algn="ctr" fontAlgn="auto">
              <a:lnSpc>
                <a:spcPct val="100000"/>
              </a:lnSpc>
              <a:spcBef>
                <a:spcPct val="20000"/>
              </a:spcBef>
              <a:spcAft>
                <a:spcPts val="0"/>
              </a:spcAft>
              <a:buClrTx/>
              <a:buSzTx/>
              <a:buFont typeface="Arial" pitchFamily="34" charset="0"/>
              <a:buNone/>
              <a:tabLst/>
              <a:defRPr/>
            </a:pPr>
            <a:r>
              <a:rPr lang="ru-RU" sz="2400" i="1" dirty="0" smtClean="0">
                <a:solidFill>
                  <a:schemeClr val="accent2">
                    <a:lumMod val="50000"/>
                  </a:schemeClr>
                </a:solidFill>
                <a:latin typeface="Comic Sans MS" pitchFamily="66" charset="0"/>
              </a:rPr>
              <a:t>Дядюшка исполнял «Барыню» и «По улице мостовой…». Именно первая мелодия показалась Наташе «верхом совершенства», а под вторую она пустилась в пляс. Всеобщее изумление было вызвано следующим: « Где, как, когда всосала в себя из этого русского воздуха, которым она дышала, = эта графинечка, воспитанная эмигранткой-француженкой, этот дух, откуда взяла она эти приемы </a:t>
            </a:r>
            <a:r>
              <a:rPr lang="ru-RU" sz="2400" i="1" dirty="0" smtClean="0">
                <a:solidFill>
                  <a:schemeClr val="accent2">
                    <a:lumMod val="50000"/>
                  </a:schemeClr>
                </a:solidFill>
                <a:latin typeface="Comic Sans MS" pitchFamily="66" charset="0"/>
                <a:sym typeface="Symbol"/>
              </a:rPr>
              <a:t>…? Но дух и приемы были те самые… русские, которых и ждал от нее дядюшка</a:t>
            </a:r>
            <a:endParaRPr lang="ru-RU" sz="2400" i="1" dirty="0">
              <a:solidFill>
                <a:schemeClr val="accent2">
                  <a:lumMod val="50000"/>
                </a:schemeClr>
              </a:solidFill>
              <a:latin typeface="Comic Sans MS" pitchFamily="66" charset="0"/>
            </a:endParaRPr>
          </a:p>
        </p:txBody>
      </p:sp>
      <p:pic>
        <p:nvPicPr>
          <p:cNvPr id="7" name="Русская_народная-Сударыня-барыня.mp3">
            <a:hlinkClick r:id="" action="ppaction://media"/>
          </p:cNvPr>
          <p:cNvPicPr>
            <a:picLocks noRot="1" noChangeAspect="1"/>
          </p:cNvPicPr>
          <p:nvPr>
            <a:audioFile r:link="rId1"/>
          </p:nvPr>
        </p:nvPicPr>
        <p:blipFill>
          <a:blip r:embed="rId5" cstate="print"/>
          <a:stretch>
            <a:fillRect/>
          </a:stretch>
        </p:blipFill>
        <p:spPr>
          <a:xfrm>
            <a:off x="1142976" y="3143248"/>
            <a:ext cx="304800" cy="304800"/>
          </a:xfrm>
          <a:prstGeom prst="rect">
            <a:avLst/>
          </a:prstGeom>
        </p:spPr>
      </p:pic>
      <p:pic>
        <p:nvPicPr>
          <p:cNvPr id="8" name="народная-Ах,_вы_сени,_мои_сени.mp3">
            <a:hlinkClick r:id="" action="ppaction://media"/>
          </p:cNvPr>
          <p:cNvPicPr>
            <a:picLocks noRot="1" noChangeAspect="1"/>
          </p:cNvPicPr>
          <p:nvPr>
            <a:audioFile r:link="rId2"/>
          </p:nvPr>
        </p:nvPicPr>
        <p:blipFill>
          <a:blip r:embed="rId6" cstate="print"/>
          <a:stretch>
            <a:fillRect/>
          </a:stretch>
        </p:blipFill>
        <p:spPr>
          <a:xfrm>
            <a:off x="4429124" y="3071810"/>
            <a:ext cx="304800" cy="304800"/>
          </a:xfrm>
          <a:prstGeom prst="rect">
            <a:avLst/>
          </a:prstGeom>
        </p:spPr>
      </p:pic>
      <p:pic>
        <p:nvPicPr>
          <p:cNvPr id="9" name="к_ф__Война_и_мир_-По_улице_мостовой.mp3">
            <a:hlinkClick r:id="" action="ppaction://media"/>
          </p:cNvPr>
          <p:cNvPicPr>
            <a:picLocks noRot="1" noChangeAspect="1"/>
          </p:cNvPicPr>
          <p:nvPr>
            <a:audioFile r:link="rId3"/>
          </p:nvPr>
        </p:nvPicPr>
        <p:blipFill>
          <a:blip r:embed="rId6" cstate="print"/>
          <a:stretch>
            <a:fillRect/>
          </a:stretch>
        </p:blipFill>
        <p:spPr>
          <a:xfrm>
            <a:off x="7929586" y="300037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25257" fill="hold"/>
                                        <p:tgtEl>
                                          <p:spTgt spid="7"/>
                                        </p:tgtEl>
                                      </p:cBhvr>
                                    </p:cmd>
                                  </p:childTnLst>
                                </p:cTn>
                              </p:par>
                            </p:childTnLst>
                          </p:cTn>
                        </p:par>
                      </p:childTnLst>
                    </p:cTn>
                  </p:par>
                </p:childTnLst>
              </p:cTn>
              <p:nextCondLst>
                <p:cond evt="onClick" delay="0">
                  <p:tgtEl>
                    <p:spTgt spid="7"/>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44135" fill="hold"/>
                                        <p:tgtEl>
                                          <p:spTgt spid="8"/>
                                        </p:tgtEl>
                                      </p:cBhvr>
                                    </p:cmd>
                                  </p:childTnLst>
                                </p:cTn>
                              </p:par>
                            </p:childTnLst>
                          </p:cTn>
                        </p:par>
                      </p:childTnLst>
                    </p:cTn>
                  </p:par>
                </p:childTnLst>
              </p:cTn>
              <p:nextCondLst>
                <p:cond evt="onClick" delay="0">
                  <p:tgtEl>
                    <p:spTgt spid="8"/>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212272" fill="hold"/>
                                        <p:tgtEl>
                                          <p:spTgt spid="9"/>
                                        </p:tgtEl>
                                      </p:cBhvr>
                                    </p:cmd>
                                  </p:childTnLst>
                                </p:cTn>
                              </p:par>
                            </p:childTnLst>
                          </p:cTn>
                        </p:par>
                      </p:childTnLst>
                    </p:cTn>
                  </p:par>
                </p:childTnLst>
              </p:cTn>
              <p:nextCondLst>
                <p:cond evt="onClick" delay="0">
                  <p:tgtEl>
                    <p:spTgt spid="9"/>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5" grpId="1"/>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a:xfrm>
            <a:off x="0" y="571480"/>
            <a:ext cx="9144000" cy="1714512"/>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Char char="ü"/>
              <a:tabLst/>
              <a:defRPr/>
            </a:pPr>
            <a:r>
              <a:rPr lang="ru-RU" sz="2400" dirty="0" smtClean="0">
                <a:ln>
                  <a:solidFill>
                    <a:schemeClr val="accent2">
                      <a:lumMod val="50000"/>
                    </a:schemeClr>
                  </a:solidFill>
                </a:ln>
              </a:rPr>
              <a:t>«-Яйца… </a:t>
            </a:r>
            <a:r>
              <a:rPr lang="ru-RU" sz="2400" dirty="0" err="1" smtClean="0">
                <a:ln>
                  <a:solidFill>
                    <a:schemeClr val="accent2">
                      <a:lumMod val="50000"/>
                    </a:schemeClr>
                  </a:solidFill>
                </a:ln>
              </a:rPr>
              <a:t>яйца</a:t>
            </a:r>
            <a:r>
              <a:rPr lang="ru-RU" sz="2400" dirty="0" smtClean="0">
                <a:ln>
                  <a:solidFill>
                    <a:schemeClr val="accent2">
                      <a:lumMod val="50000"/>
                    </a:schemeClr>
                  </a:solidFill>
                </a:ln>
              </a:rPr>
              <a:t> курицу учат… - сквозь счастливые слезы проговорил граф…» И сказано это было не в осуждение вашего поступка, а с гордостью. Опишите ситуацию, когда сия фраза была произнесена. Почему отец испытал гордость за дочь? </a:t>
            </a:r>
            <a:endParaRPr lang="ru-RU" sz="2400" dirty="0">
              <a:ln>
                <a:solidFill>
                  <a:schemeClr val="accent2">
                    <a:lumMod val="50000"/>
                  </a:schemeClr>
                </a:solidFill>
              </a:ln>
            </a:endParaRPr>
          </a:p>
        </p:txBody>
      </p:sp>
      <p:sp>
        <p:nvSpPr>
          <p:cNvPr id="5" name="Содержимое 2"/>
          <p:cNvSpPr txBox="1">
            <a:spLocks/>
          </p:cNvSpPr>
          <p:nvPr/>
        </p:nvSpPr>
        <p:spPr>
          <a:xfrm>
            <a:off x="0" y="2357430"/>
            <a:ext cx="9144000" cy="3357562"/>
          </a:xfrm>
          <a:prstGeom prst="rect">
            <a:avLst/>
          </a:prstGeom>
        </p:spPr>
        <p:txBody>
          <a:bodyPr vert="horz" lIns="91440" tIns="45720" rIns="91440" bIns="45720" rtlCol="0">
            <a:noAutofit/>
          </a:bodyPr>
          <a:lstStyle/>
          <a:p>
            <a:pPr marL="342900" marR="0" lvl="0" indent="-342900" algn="ctr" fontAlgn="auto">
              <a:lnSpc>
                <a:spcPct val="100000"/>
              </a:lnSpc>
              <a:spcBef>
                <a:spcPct val="20000"/>
              </a:spcBef>
              <a:spcAft>
                <a:spcPts val="0"/>
              </a:spcAft>
              <a:buClrTx/>
              <a:buSzTx/>
              <a:buFont typeface="Arial" pitchFamily="34" charset="0"/>
              <a:buNone/>
              <a:tabLst/>
              <a:defRPr/>
            </a:pPr>
            <a:r>
              <a:rPr lang="ru-RU" sz="2400" i="1" dirty="0" smtClean="0">
                <a:solidFill>
                  <a:schemeClr val="accent2">
                    <a:lumMod val="50000"/>
                  </a:schemeClr>
                </a:solidFill>
                <a:latin typeface="Comic Sans MS" pitchFamily="66" charset="0"/>
              </a:rPr>
              <a:t>Слова главы семейства Ростовых о «яйцах», которые «учат курицу», были вызваны поведением Наташи во время отъезда из Москвы в 1812 году. Узнав о размолвке родителей по поводу подвод для раненых, Наташа вбежала в комнату «с изуродованным злобой лицом». То, как Наташа пристыдила мать(«Это нельзя, маменька; это ни на что не похоже…», «разве мы немцы какие-нибудь?..») , и вызвало прилив отцовской гордости у графа.</a:t>
            </a:r>
            <a:endParaRPr lang="ru-RU" sz="2400" i="1" dirty="0">
              <a:solidFill>
                <a:schemeClr val="accent2">
                  <a:lumMod val="50000"/>
                </a:schemeClr>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0" y="0"/>
            <a:ext cx="9144000" cy="1142960"/>
          </a:xfrm>
        </p:spPr>
        <p:txBody>
          <a:bodyPr>
            <a:noAutofit/>
          </a:bodyPr>
          <a:lstStyle/>
          <a:p>
            <a:r>
              <a:rPr lang="ru-RU" b="1" dirty="0" smtClean="0">
                <a:ln>
                  <a:solidFill>
                    <a:schemeClr val="tx1">
                      <a:lumMod val="65000"/>
                      <a:lumOff val="35000"/>
                    </a:schemeClr>
                  </a:solidFill>
                </a:ln>
                <a:solidFill>
                  <a:schemeClr val="accent2">
                    <a:lumMod val="50000"/>
                  </a:schemeClr>
                </a:solidFill>
              </a:rPr>
              <a:t>Вопросы игроку команды №2. Княжна Марья.</a:t>
            </a:r>
            <a:endParaRPr lang="ru-RU" b="1" dirty="0">
              <a:ln>
                <a:solidFill>
                  <a:schemeClr val="tx1">
                    <a:lumMod val="65000"/>
                    <a:lumOff val="35000"/>
                  </a:schemeClr>
                </a:solidFill>
              </a:ln>
              <a:solidFill>
                <a:schemeClr val="accent2">
                  <a:lumMod val="50000"/>
                </a:schemeClr>
              </a:solidFill>
            </a:endParaRPr>
          </a:p>
        </p:txBody>
      </p:sp>
      <p:sp>
        <p:nvSpPr>
          <p:cNvPr id="5" name="Содержимое 2"/>
          <p:cNvSpPr txBox="1">
            <a:spLocks/>
          </p:cNvSpPr>
          <p:nvPr/>
        </p:nvSpPr>
        <p:spPr>
          <a:xfrm>
            <a:off x="0" y="1357298"/>
            <a:ext cx="9144000" cy="142876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Char char="ü"/>
              <a:tabLst/>
              <a:defRPr/>
            </a:pPr>
            <a:r>
              <a:rPr lang="ru-RU" sz="2400" dirty="0" smtClean="0">
                <a:ln>
                  <a:solidFill>
                    <a:schemeClr val="accent2">
                      <a:lumMod val="50000"/>
                    </a:schemeClr>
                  </a:solidFill>
                </a:ln>
              </a:rPr>
              <a:t>В письме к своей подруге </a:t>
            </a:r>
            <a:r>
              <a:rPr lang="ru-RU" sz="2400" dirty="0" err="1" smtClean="0">
                <a:ln>
                  <a:solidFill>
                    <a:schemeClr val="accent2">
                      <a:lumMod val="50000"/>
                    </a:schemeClr>
                  </a:solidFill>
                </a:ln>
              </a:rPr>
              <a:t>Жюли</a:t>
            </a:r>
            <a:r>
              <a:rPr lang="ru-RU" sz="2400" dirty="0" smtClean="0">
                <a:ln>
                  <a:solidFill>
                    <a:schemeClr val="accent2">
                      <a:lumMod val="50000"/>
                    </a:schemeClr>
                  </a:solidFill>
                </a:ln>
              </a:rPr>
              <a:t> вы признавались: «Если б у меня спросили, чего я желаю больше всего на свете, - я сказала бы…». Продолжите фразу, пожалуйста.</a:t>
            </a:r>
            <a:endParaRPr lang="ru-RU" sz="2400" dirty="0">
              <a:ln>
                <a:solidFill>
                  <a:schemeClr val="accent2">
                    <a:lumMod val="50000"/>
                  </a:schemeClr>
                </a:solidFill>
              </a:ln>
            </a:endParaRPr>
          </a:p>
        </p:txBody>
      </p:sp>
      <p:sp>
        <p:nvSpPr>
          <p:cNvPr id="6" name="Содержимое 2"/>
          <p:cNvSpPr txBox="1">
            <a:spLocks/>
          </p:cNvSpPr>
          <p:nvPr/>
        </p:nvSpPr>
        <p:spPr>
          <a:xfrm>
            <a:off x="0" y="3786190"/>
            <a:ext cx="9144000" cy="642942"/>
          </a:xfrm>
          <a:prstGeom prst="rect">
            <a:avLst/>
          </a:prstGeom>
        </p:spPr>
        <p:txBody>
          <a:bodyPr vert="horz" lIns="91440" tIns="45720" rIns="91440" bIns="45720" rtlCol="0">
            <a:noAutofit/>
          </a:bodyPr>
          <a:lstStyle/>
          <a:p>
            <a:pPr marL="342900" marR="0" lvl="0" indent="-342900" algn="ctr" fontAlgn="auto">
              <a:lnSpc>
                <a:spcPct val="100000"/>
              </a:lnSpc>
              <a:spcBef>
                <a:spcPct val="20000"/>
              </a:spcBef>
              <a:spcAft>
                <a:spcPts val="0"/>
              </a:spcAft>
              <a:buClrTx/>
              <a:buSzTx/>
              <a:buFont typeface="Arial" pitchFamily="34" charset="0"/>
              <a:buNone/>
              <a:tabLst/>
              <a:defRPr/>
            </a:pPr>
            <a:r>
              <a:rPr lang="ru-RU" sz="2400" i="1" dirty="0" smtClean="0">
                <a:solidFill>
                  <a:schemeClr val="accent2">
                    <a:lumMod val="50000"/>
                  </a:schemeClr>
                </a:solidFill>
                <a:latin typeface="Comic Sans MS" pitchFamily="66" charset="0"/>
              </a:rPr>
              <a:t>Эту мысль героиня высказала, обсуждая положение Пьера, неожиданно ставшего наследником огромного состояния: «Я жалею князя Василия и еще более Пьера. Столь молодому быть отягощенным таким огромным состоянием, - через столько искушений надо будет пройти ему!» Также княжна, вероятно, была обеспокоена предстоящим визитом с целью сватовства отца и сына Курагиных, на что намекала в письме к Марье </a:t>
            </a:r>
            <a:r>
              <a:rPr lang="ru-RU" sz="2400" i="1" dirty="0" err="1" smtClean="0">
                <a:solidFill>
                  <a:schemeClr val="accent2">
                    <a:lumMod val="50000"/>
                  </a:schemeClr>
                </a:solidFill>
                <a:latin typeface="Comic Sans MS" pitchFamily="66" charset="0"/>
              </a:rPr>
              <a:t>Жюли</a:t>
            </a:r>
            <a:r>
              <a:rPr lang="ru-RU" sz="2400" i="1" dirty="0" smtClean="0">
                <a:solidFill>
                  <a:schemeClr val="accent2">
                    <a:lumMod val="50000"/>
                  </a:schemeClr>
                </a:solidFill>
                <a:latin typeface="Comic Sans MS" pitchFamily="66" charset="0"/>
              </a:rPr>
              <a:t>.   </a:t>
            </a:r>
            <a:endParaRPr lang="ru-RU" sz="2400" i="1" dirty="0">
              <a:solidFill>
                <a:schemeClr val="accent2">
                  <a:lumMod val="50000"/>
                </a:schemeClr>
              </a:solidFill>
              <a:latin typeface="Comic Sans MS" pitchFamily="66" charset="0"/>
            </a:endParaRPr>
          </a:p>
        </p:txBody>
      </p:sp>
      <p:sp>
        <p:nvSpPr>
          <p:cNvPr id="7" name="Содержимое 2"/>
          <p:cNvSpPr txBox="1">
            <a:spLocks/>
          </p:cNvSpPr>
          <p:nvPr/>
        </p:nvSpPr>
        <p:spPr>
          <a:xfrm>
            <a:off x="0" y="3071810"/>
            <a:ext cx="9144000" cy="107157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Char char="ü"/>
              <a:tabLst/>
              <a:defRPr/>
            </a:pPr>
            <a:r>
              <a:rPr lang="ru-RU" sz="2400" dirty="0" smtClean="0">
                <a:ln>
                  <a:solidFill>
                    <a:schemeClr val="accent2">
                      <a:lumMod val="50000"/>
                    </a:schemeClr>
                  </a:solidFill>
                </a:ln>
              </a:rPr>
              <a:t>Почему, позвольте просить, у вас, одной из самых богатых невест России, возникло такое желание?</a:t>
            </a:r>
            <a:endParaRPr lang="ru-RU" sz="2400" dirty="0">
              <a:ln>
                <a:solidFill>
                  <a:schemeClr val="accent2">
                    <a:lumMod val="50000"/>
                  </a:schemeClr>
                </a:solidFill>
              </a:ln>
            </a:endParaRPr>
          </a:p>
        </p:txBody>
      </p:sp>
      <p:sp>
        <p:nvSpPr>
          <p:cNvPr id="8" name="Содержимое 2"/>
          <p:cNvSpPr txBox="1">
            <a:spLocks/>
          </p:cNvSpPr>
          <p:nvPr/>
        </p:nvSpPr>
        <p:spPr>
          <a:xfrm>
            <a:off x="152400" y="2795582"/>
            <a:ext cx="9144000" cy="642942"/>
          </a:xfrm>
          <a:prstGeom prst="rect">
            <a:avLst/>
          </a:prstGeom>
        </p:spPr>
        <p:txBody>
          <a:bodyPr vert="horz" lIns="91440" tIns="45720" rIns="91440" bIns="45720" rtlCol="0">
            <a:noAutofit/>
          </a:bodyPr>
          <a:lstStyle/>
          <a:p>
            <a:pPr marL="342900" marR="0" lvl="0" indent="-342900" algn="ctr" fontAlgn="auto">
              <a:lnSpc>
                <a:spcPct val="100000"/>
              </a:lnSpc>
              <a:spcBef>
                <a:spcPct val="20000"/>
              </a:spcBef>
              <a:spcAft>
                <a:spcPts val="0"/>
              </a:spcAft>
              <a:buClrTx/>
              <a:buSzTx/>
              <a:buFont typeface="Arial" pitchFamily="34" charset="0"/>
              <a:buNone/>
              <a:tabLst/>
              <a:defRPr/>
            </a:pPr>
            <a:r>
              <a:rPr lang="ru-RU" sz="2400" i="1" dirty="0" smtClean="0">
                <a:solidFill>
                  <a:schemeClr val="accent2">
                    <a:lumMod val="50000"/>
                  </a:schemeClr>
                </a:solidFill>
                <a:latin typeface="Comic Sans MS" pitchFamily="66" charset="0"/>
              </a:rPr>
              <a:t>«…желаю быть беднее беднейшего из нищих».</a:t>
            </a:r>
            <a:endParaRPr lang="ru-RU" sz="2400" i="1" dirty="0">
              <a:solidFill>
                <a:schemeClr val="accent2">
                  <a:lumMod val="50000"/>
                </a:schemeClr>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a:xfrm>
            <a:off x="0" y="2285992"/>
            <a:ext cx="9144000" cy="1714512"/>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Char char="ü"/>
              <a:tabLst/>
              <a:defRPr/>
            </a:pPr>
            <a:r>
              <a:rPr lang="ru-RU" sz="2400" dirty="0" smtClean="0">
                <a:ln>
                  <a:solidFill>
                    <a:schemeClr val="accent2">
                      <a:lumMod val="50000"/>
                    </a:schemeClr>
                  </a:solidFill>
                </a:ln>
              </a:rPr>
              <a:t>Какое качество вы, милая княжна, больше всего цените в людях?</a:t>
            </a:r>
            <a:endParaRPr lang="ru-RU" sz="2400" dirty="0">
              <a:ln>
                <a:solidFill>
                  <a:schemeClr val="accent2">
                    <a:lumMod val="50000"/>
                  </a:schemeClr>
                </a:solidFill>
              </a:ln>
            </a:endParaRPr>
          </a:p>
        </p:txBody>
      </p:sp>
      <p:sp>
        <p:nvSpPr>
          <p:cNvPr id="5" name="Содержимое 2"/>
          <p:cNvSpPr txBox="1">
            <a:spLocks/>
          </p:cNvSpPr>
          <p:nvPr/>
        </p:nvSpPr>
        <p:spPr>
          <a:xfrm>
            <a:off x="0" y="3500438"/>
            <a:ext cx="9144000" cy="3357562"/>
          </a:xfrm>
          <a:prstGeom prst="rect">
            <a:avLst/>
          </a:prstGeom>
        </p:spPr>
        <p:txBody>
          <a:bodyPr vert="horz" lIns="91440" tIns="45720" rIns="91440" bIns="45720" rtlCol="0">
            <a:noAutofit/>
          </a:bodyPr>
          <a:lstStyle/>
          <a:p>
            <a:pPr marL="342900" marR="0" lvl="0" indent="-342900" algn="ctr" fontAlgn="auto">
              <a:lnSpc>
                <a:spcPct val="100000"/>
              </a:lnSpc>
              <a:spcBef>
                <a:spcPct val="20000"/>
              </a:spcBef>
              <a:spcAft>
                <a:spcPts val="0"/>
              </a:spcAft>
              <a:buClrTx/>
              <a:buSzTx/>
              <a:buFont typeface="Arial" pitchFamily="34" charset="0"/>
              <a:buNone/>
              <a:tabLst/>
              <a:defRPr/>
            </a:pPr>
            <a:r>
              <a:rPr lang="ru-RU" sz="2400" i="1" dirty="0" smtClean="0">
                <a:solidFill>
                  <a:schemeClr val="accent2">
                    <a:lumMod val="50000"/>
                  </a:schemeClr>
                </a:solidFill>
                <a:latin typeface="Comic Sans MS" pitchFamily="66" charset="0"/>
              </a:rPr>
              <a:t>«…прекрасное сердце, а это то качество, которое я более всего ценю в людях».</a:t>
            </a:r>
            <a:endParaRPr lang="ru-RU" sz="2400" i="1" dirty="0">
              <a:solidFill>
                <a:schemeClr val="accent2">
                  <a:lumMod val="50000"/>
                </a:schemeClr>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0" y="1500174"/>
            <a:ext cx="9144000" cy="3368676"/>
          </a:xfrm>
        </p:spPr>
        <p:txBody>
          <a:bodyPr>
            <a:noAutofit/>
          </a:bodyPr>
          <a:lstStyle/>
          <a:p>
            <a:pPr marL="857250" indent="-857250">
              <a:buFont typeface="+mj-lt"/>
              <a:buAutoNum type="romanUcPeriod" startAt="4"/>
            </a:pPr>
            <a:r>
              <a:rPr lang="ru-RU" sz="5400" dirty="0">
                <a:ln>
                  <a:solidFill>
                    <a:schemeClr val="tx1"/>
                  </a:solidFill>
                </a:ln>
                <a:solidFill>
                  <a:schemeClr val="accent2">
                    <a:lumMod val="50000"/>
                  </a:schemeClr>
                </a:solidFill>
                <a:latin typeface="Franklin Gothic Demi Cond" pitchFamily="34" charset="0"/>
              </a:rPr>
              <a:t>«Что в имени тебе моем?..»</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0" y="357166"/>
            <a:ext cx="9144000" cy="785794"/>
          </a:xfrm>
        </p:spPr>
        <p:txBody>
          <a:bodyPr>
            <a:noAutofit/>
          </a:bodyPr>
          <a:lstStyle/>
          <a:p>
            <a:r>
              <a:rPr lang="ru-RU" b="1" dirty="0">
                <a:ln>
                  <a:solidFill>
                    <a:schemeClr val="tx1">
                      <a:lumMod val="65000"/>
                      <a:lumOff val="35000"/>
                    </a:schemeClr>
                  </a:solidFill>
                </a:ln>
                <a:solidFill>
                  <a:schemeClr val="accent2">
                    <a:lumMod val="50000"/>
                  </a:schemeClr>
                </a:solidFill>
              </a:rPr>
              <a:t>Вопросы команде№1</a:t>
            </a:r>
          </a:p>
        </p:txBody>
      </p:sp>
      <p:sp>
        <p:nvSpPr>
          <p:cNvPr id="5" name="Содержимое 2"/>
          <p:cNvSpPr txBox="1">
            <a:spLocks/>
          </p:cNvSpPr>
          <p:nvPr/>
        </p:nvSpPr>
        <p:spPr>
          <a:xfrm>
            <a:off x="0" y="1643050"/>
            <a:ext cx="4500594" cy="1714512"/>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Char char="ü"/>
              <a:tabLst/>
              <a:defRPr/>
            </a:pPr>
            <a:r>
              <a:rPr lang="ru-RU" sz="2400" dirty="0" smtClean="0">
                <a:ln>
                  <a:solidFill>
                    <a:schemeClr val="accent2">
                      <a:lumMod val="50000"/>
                    </a:schemeClr>
                  </a:solidFill>
                </a:ln>
              </a:rPr>
              <a:t>Какая героиня романа носила прозвание «всеобщей тетушки»?</a:t>
            </a:r>
            <a:endParaRPr lang="ru-RU" sz="2400" dirty="0">
              <a:ln>
                <a:solidFill>
                  <a:schemeClr val="accent2">
                    <a:lumMod val="50000"/>
                  </a:schemeClr>
                </a:solidFill>
              </a:ln>
            </a:endParaRPr>
          </a:p>
        </p:txBody>
      </p:sp>
      <p:sp>
        <p:nvSpPr>
          <p:cNvPr id="6" name="Содержимое 2"/>
          <p:cNvSpPr txBox="1">
            <a:spLocks/>
          </p:cNvSpPr>
          <p:nvPr/>
        </p:nvSpPr>
        <p:spPr>
          <a:xfrm>
            <a:off x="0" y="3000372"/>
            <a:ext cx="4400530" cy="571504"/>
          </a:xfrm>
          <a:prstGeom prst="rect">
            <a:avLst/>
          </a:prstGeom>
        </p:spPr>
        <p:txBody>
          <a:bodyPr vert="horz" lIns="91440" tIns="45720" rIns="91440" bIns="45720" rtlCol="0">
            <a:noAutofit/>
          </a:bodyPr>
          <a:lstStyle/>
          <a:p>
            <a:pPr marL="342900" marR="0" lvl="0" indent="-342900" algn="ctr" fontAlgn="auto">
              <a:lnSpc>
                <a:spcPct val="100000"/>
              </a:lnSpc>
              <a:spcBef>
                <a:spcPct val="20000"/>
              </a:spcBef>
              <a:spcAft>
                <a:spcPts val="0"/>
              </a:spcAft>
              <a:buClrTx/>
              <a:buSzTx/>
              <a:buFont typeface="Arial" pitchFamily="34" charset="0"/>
              <a:buNone/>
              <a:tabLst/>
              <a:defRPr/>
            </a:pPr>
            <a:r>
              <a:rPr lang="ru-RU" sz="2400" i="1" dirty="0" smtClean="0">
                <a:solidFill>
                  <a:schemeClr val="accent2">
                    <a:lumMod val="50000"/>
                  </a:schemeClr>
                </a:solidFill>
                <a:latin typeface="Comic Sans MS" pitchFamily="66" charset="0"/>
              </a:rPr>
              <a:t>Анна Михайловна Друбецкая</a:t>
            </a:r>
            <a:endParaRPr lang="ru-RU" sz="2400" i="1" dirty="0">
              <a:solidFill>
                <a:schemeClr val="accent2">
                  <a:lumMod val="50000"/>
                </a:schemeClr>
              </a:solidFill>
              <a:latin typeface="Comic Sans MS" pitchFamily="66" charset="0"/>
            </a:endParaRPr>
          </a:p>
        </p:txBody>
      </p:sp>
      <p:sp>
        <p:nvSpPr>
          <p:cNvPr id="7" name="Содержимое 2"/>
          <p:cNvSpPr txBox="1">
            <a:spLocks/>
          </p:cNvSpPr>
          <p:nvPr/>
        </p:nvSpPr>
        <p:spPr>
          <a:xfrm>
            <a:off x="4643406" y="1714488"/>
            <a:ext cx="4500594" cy="1571636"/>
          </a:xfrm>
          <a:prstGeom prst="rect">
            <a:avLst/>
          </a:prstGeom>
        </p:spPr>
        <p:txBody>
          <a:bodyPr vert="horz" lIns="91440" tIns="45720" rIns="91440" bIns="45720" rtlCol="0">
            <a:noAutofit/>
          </a:bodyPr>
          <a:lstStyle/>
          <a:p>
            <a:pPr marL="342900" indent="-342900" algn="ctr">
              <a:spcBef>
                <a:spcPct val="20000"/>
              </a:spcBef>
              <a:buFont typeface="Wingdings" pitchFamily="2" charset="2"/>
              <a:buChar char="ü"/>
              <a:defRPr/>
            </a:pPr>
            <a:r>
              <a:rPr lang="ru-RU" sz="2400" dirty="0" smtClean="0">
                <a:ln>
                  <a:solidFill>
                    <a:schemeClr val="accent2">
                      <a:lumMod val="50000"/>
                    </a:schemeClr>
                  </a:solidFill>
                </a:ln>
              </a:rPr>
              <a:t>Как в светском обществе именовали старого князя Болконского?</a:t>
            </a:r>
          </a:p>
        </p:txBody>
      </p:sp>
      <p:sp>
        <p:nvSpPr>
          <p:cNvPr id="8" name="Содержимое 2"/>
          <p:cNvSpPr txBox="1">
            <a:spLocks/>
          </p:cNvSpPr>
          <p:nvPr/>
        </p:nvSpPr>
        <p:spPr>
          <a:xfrm>
            <a:off x="5457818" y="3143248"/>
            <a:ext cx="3686182" cy="571504"/>
          </a:xfrm>
          <a:prstGeom prst="rect">
            <a:avLst/>
          </a:prstGeom>
        </p:spPr>
        <p:txBody>
          <a:bodyPr vert="horz" lIns="91440" tIns="45720" rIns="91440" bIns="45720" rtlCol="0">
            <a:noAutofit/>
          </a:bodyPr>
          <a:lstStyle/>
          <a:p>
            <a:pPr marL="342900" indent="-342900" algn="ctr">
              <a:spcBef>
                <a:spcPct val="20000"/>
              </a:spcBef>
              <a:defRPr/>
            </a:pPr>
            <a:r>
              <a:rPr lang="ru-RU" sz="2400" i="1" dirty="0" smtClean="0">
                <a:solidFill>
                  <a:schemeClr val="accent2">
                    <a:lumMod val="50000"/>
                  </a:schemeClr>
                </a:solidFill>
                <a:latin typeface="Comic Sans MS" pitchFamily="66" charset="0"/>
              </a:rPr>
              <a:t>Прусский король</a:t>
            </a:r>
            <a:endParaRPr lang="ru-RU" sz="2400" i="1" dirty="0">
              <a:solidFill>
                <a:schemeClr val="accent2">
                  <a:lumMod val="50000"/>
                </a:schemeClr>
              </a:solidFill>
              <a:latin typeface="Comic Sans MS" pitchFamily="66" charset="0"/>
            </a:endParaRPr>
          </a:p>
        </p:txBody>
      </p:sp>
      <p:sp>
        <p:nvSpPr>
          <p:cNvPr id="9" name="Содержимое 2"/>
          <p:cNvSpPr txBox="1">
            <a:spLocks/>
          </p:cNvSpPr>
          <p:nvPr/>
        </p:nvSpPr>
        <p:spPr>
          <a:xfrm>
            <a:off x="2285984" y="3929066"/>
            <a:ext cx="4500594" cy="1714512"/>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Char char="ü"/>
              <a:tabLst/>
              <a:defRPr/>
            </a:pPr>
            <a:r>
              <a:rPr lang="ru-RU" sz="2400" dirty="0" smtClean="0">
                <a:ln>
                  <a:solidFill>
                    <a:schemeClr val="accent2">
                      <a:lumMod val="50000"/>
                    </a:schemeClr>
                  </a:solidFill>
                </a:ln>
              </a:rPr>
              <a:t>Кто из персонажей романа прозывался «ужасным драгуном»?</a:t>
            </a:r>
            <a:endParaRPr lang="ru-RU" sz="2400" dirty="0">
              <a:ln>
                <a:solidFill>
                  <a:schemeClr val="accent2">
                    <a:lumMod val="50000"/>
                  </a:schemeClr>
                </a:solidFill>
              </a:ln>
            </a:endParaRPr>
          </a:p>
        </p:txBody>
      </p:sp>
      <p:sp>
        <p:nvSpPr>
          <p:cNvPr id="11" name="Содержимое 2"/>
          <p:cNvSpPr txBox="1">
            <a:spLocks/>
          </p:cNvSpPr>
          <p:nvPr/>
        </p:nvSpPr>
        <p:spPr>
          <a:xfrm>
            <a:off x="2428860" y="5357826"/>
            <a:ext cx="4357718" cy="571504"/>
          </a:xfrm>
          <a:prstGeom prst="rect">
            <a:avLst/>
          </a:prstGeom>
        </p:spPr>
        <p:txBody>
          <a:bodyPr vert="horz" lIns="91440" tIns="45720" rIns="91440" bIns="45720" rtlCol="0">
            <a:noAutofit/>
          </a:bodyPr>
          <a:lstStyle/>
          <a:p>
            <a:pPr marL="342900" marR="0" lvl="0" indent="-342900" algn="ctr" fontAlgn="auto">
              <a:lnSpc>
                <a:spcPct val="100000"/>
              </a:lnSpc>
              <a:spcBef>
                <a:spcPct val="20000"/>
              </a:spcBef>
              <a:spcAft>
                <a:spcPts val="0"/>
              </a:spcAft>
              <a:buClrTx/>
              <a:buSzTx/>
              <a:buFont typeface="Arial" pitchFamily="34" charset="0"/>
              <a:buNone/>
              <a:tabLst/>
              <a:defRPr/>
            </a:pPr>
            <a:r>
              <a:rPr lang="ru-RU" sz="2400" i="1" dirty="0" smtClean="0">
                <a:solidFill>
                  <a:schemeClr val="accent2">
                    <a:lumMod val="50000"/>
                  </a:schemeClr>
                </a:solidFill>
                <a:latin typeface="Comic Sans MS" pitchFamily="66" charset="0"/>
              </a:rPr>
              <a:t>Марья Дмитриевна Ахросимова</a:t>
            </a:r>
            <a:endParaRPr lang="ru-RU" sz="2400" i="1" dirty="0">
              <a:solidFill>
                <a:schemeClr val="accent2">
                  <a:lumMod val="50000"/>
                </a:schemeClr>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0" y="357166"/>
            <a:ext cx="9144000" cy="785794"/>
          </a:xfrm>
        </p:spPr>
        <p:txBody>
          <a:bodyPr>
            <a:noAutofit/>
          </a:bodyPr>
          <a:lstStyle/>
          <a:p>
            <a:r>
              <a:rPr lang="ru-RU" b="1" dirty="0">
                <a:ln>
                  <a:solidFill>
                    <a:schemeClr val="tx1">
                      <a:lumMod val="65000"/>
                      <a:lumOff val="35000"/>
                    </a:schemeClr>
                  </a:solidFill>
                </a:ln>
                <a:solidFill>
                  <a:schemeClr val="accent2">
                    <a:lumMod val="50000"/>
                  </a:schemeClr>
                </a:solidFill>
              </a:rPr>
              <a:t>Вопросы команде№2</a:t>
            </a:r>
          </a:p>
        </p:txBody>
      </p:sp>
      <p:sp>
        <p:nvSpPr>
          <p:cNvPr id="5" name="Содержимое 2"/>
          <p:cNvSpPr txBox="1">
            <a:spLocks/>
          </p:cNvSpPr>
          <p:nvPr/>
        </p:nvSpPr>
        <p:spPr>
          <a:xfrm>
            <a:off x="0" y="1500174"/>
            <a:ext cx="4500594" cy="1714512"/>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Char char="ü"/>
              <a:tabLst/>
              <a:defRPr/>
            </a:pPr>
            <a:r>
              <a:rPr lang="ru-RU" sz="2400" dirty="0" smtClean="0">
                <a:ln>
                  <a:solidFill>
                    <a:schemeClr val="accent2">
                      <a:lumMod val="50000"/>
                    </a:schemeClr>
                  </a:solidFill>
                </a:ln>
              </a:rPr>
              <a:t>Как называли Андрея Болконского в полку в период войны 1812 года?</a:t>
            </a:r>
            <a:endParaRPr lang="ru-RU" sz="2400" dirty="0">
              <a:ln>
                <a:solidFill>
                  <a:schemeClr val="accent2">
                    <a:lumMod val="50000"/>
                  </a:schemeClr>
                </a:solidFill>
              </a:ln>
            </a:endParaRPr>
          </a:p>
        </p:txBody>
      </p:sp>
      <p:sp>
        <p:nvSpPr>
          <p:cNvPr id="6" name="Содержимое 2"/>
          <p:cNvSpPr txBox="1">
            <a:spLocks/>
          </p:cNvSpPr>
          <p:nvPr/>
        </p:nvSpPr>
        <p:spPr>
          <a:xfrm>
            <a:off x="4643406" y="1500174"/>
            <a:ext cx="4500594" cy="1000132"/>
          </a:xfrm>
          <a:prstGeom prst="rect">
            <a:avLst/>
          </a:prstGeom>
        </p:spPr>
        <p:txBody>
          <a:bodyPr vert="horz" lIns="91440" tIns="45720" rIns="91440" bIns="45720" rtlCol="0">
            <a:noAutofit/>
          </a:bodyPr>
          <a:lstStyle/>
          <a:p>
            <a:pPr marL="342900" indent="-342900" algn="ctr">
              <a:spcBef>
                <a:spcPct val="20000"/>
              </a:spcBef>
              <a:buFont typeface="Wingdings" pitchFamily="2" charset="2"/>
              <a:buChar char="ü"/>
              <a:defRPr/>
            </a:pPr>
            <a:r>
              <a:rPr lang="ru-RU" sz="2400" dirty="0" smtClean="0">
                <a:ln>
                  <a:solidFill>
                    <a:schemeClr val="accent2">
                      <a:lumMod val="50000"/>
                    </a:schemeClr>
                  </a:solidFill>
                </a:ln>
              </a:rPr>
              <a:t>Какую «героиню» романа-эпопеи называли «наша Матвеевна»?</a:t>
            </a:r>
          </a:p>
        </p:txBody>
      </p:sp>
      <p:sp>
        <p:nvSpPr>
          <p:cNvPr id="7" name="Содержимое 2"/>
          <p:cNvSpPr txBox="1">
            <a:spLocks/>
          </p:cNvSpPr>
          <p:nvPr/>
        </p:nvSpPr>
        <p:spPr>
          <a:xfrm>
            <a:off x="2285984" y="3929066"/>
            <a:ext cx="4500594" cy="1714512"/>
          </a:xfrm>
          <a:prstGeom prst="rect">
            <a:avLst/>
          </a:prstGeom>
        </p:spPr>
        <p:txBody>
          <a:bodyPr vert="horz" lIns="91440" tIns="45720" rIns="91440" bIns="45720" rtlCol="0">
            <a:noAutofit/>
          </a:bodyPr>
          <a:lstStyle/>
          <a:p>
            <a:pPr marL="342900" marR="0" lvl="0" indent="-342900" algn="ctr" fontAlgn="auto">
              <a:lnSpc>
                <a:spcPct val="100000"/>
              </a:lnSpc>
              <a:spcBef>
                <a:spcPct val="20000"/>
              </a:spcBef>
              <a:spcAft>
                <a:spcPts val="0"/>
              </a:spcAft>
              <a:buClrTx/>
              <a:buSzTx/>
              <a:buFont typeface="Wingdings" pitchFamily="2" charset="2"/>
              <a:buChar char="ü"/>
              <a:tabLst/>
              <a:defRPr/>
            </a:pPr>
            <a:r>
              <a:rPr lang="ru-RU" sz="2400" dirty="0" smtClean="0">
                <a:ln>
                  <a:solidFill>
                    <a:schemeClr val="accent2">
                      <a:lumMod val="50000"/>
                    </a:schemeClr>
                  </a:solidFill>
                </a:ln>
              </a:rPr>
              <a:t>Незадолго до Бородинского сражения Наполеон получил подарок от супруги – портрет сына, «которого почему-то все называли королем…»</a:t>
            </a:r>
            <a:endParaRPr lang="ru-RU" sz="2400" dirty="0">
              <a:ln>
                <a:solidFill>
                  <a:schemeClr val="accent2">
                    <a:lumMod val="50000"/>
                  </a:schemeClr>
                </a:solidFill>
              </a:ln>
            </a:endParaRPr>
          </a:p>
        </p:txBody>
      </p:sp>
      <p:sp>
        <p:nvSpPr>
          <p:cNvPr id="8" name="Содержимое 2"/>
          <p:cNvSpPr txBox="1">
            <a:spLocks/>
          </p:cNvSpPr>
          <p:nvPr/>
        </p:nvSpPr>
        <p:spPr>
          <a:xfrm>
            <a:off x="357158" y="2928934"/>
            <a:ext cx="3686182" cy="571504"/>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ru-RU" sz="2400" i="1" dirty="0" smtClean="0">
                <a:solidFill>
                  <a:schemeClr val="accent2">
                    <a:lumMod val="50000"/>
                  </a:schemeClr>
                </a:solidFill>
                <a:latin typeface="Comic Sans MS" pitchFamily="66" charset="0"/>
              </a:rPr>
              <a:t>«Наш князь»</a:t>
            </a:r>
            <a:endParaRPr lang="ru-RU" sz="2400" i="1" dirty="0">
              <a:solidFill>
                <a:schemeClr val="accent2">
                  <a:lumMod val="50000"/>
                </a:schemeClr>
              </a:solidFill>
              <a:latin typeface="Comic Sans MS" pitchFamily="66" charset="0"/>
            </a:endParaRPr>
          </a:p>
        </p:txBody>
      </p:sp>
      <p:sp>
        <p:nvSpPr>
          <p:cNvPr id="9" name="Содержимое 2"/>
          <p:cNvSpPr txBox="1">
            <a:spLocks/>
          </p:cNvSpPr>
          <p:nvPr/>
        </p:nvSpPr>
        <p:spPr>
          <a:xfrm>
            <a:off x="2786050" y="5857892"/>
            <a:ext cx="3686182" cy="571504"/>
          </a:xfrm>
          <a:prstGeom prst="rect">
            <a:avLst/>
          </a:prstGeom>
        </p:spPr>
        <p:txBody>
          <a:bodyPr vert="horz" lIns="91440" tIns="45720" rIns="91440" bIns="45720" rtlCol="0">
            <a:noAutofit/>
          </a:bodyPr>
          <a:lstStyle/>
          <a:p>
            <a:pPr marL="342900" marR="0" lvl="0" indent="-342900" algn="ctr" fontAlgn="auto">
              <a:lnSpc>
                <a:spcPct val="100000"/>
              </a:lnSpc>
              <a:spcBef>
                <a:spcPct val="20000"/>
              </a:spcBef>
              <a:spcAft>
                <a:spcPts val="0"/>
              </a:spcAft>
              <a:buClrTx/>
              <a:buSzTx/>
              <a:buFont typeface="Arial" pitchFamily="34" charset="0"/>
              <a:buNone/>
              <a:tabLst/>
              <a:defRPr/>
            </a:pPr>
            <a:r>
              <a:rPr lang="ru-RU" sz="2400" i="1" dirty="0" smtClean="0">
                <a:solidFill>
                  <a:schemeClr val="accent2">
                    <a:lumMod val="50000"/>
                  </a:schemeClr>
                </a:solidFill>
                <a:latin typeface="Comic Sans MS" pitchFamily="66" charset="0"/>
              </a:rPr>
              <a:t>«…королем Рима.</a:t>
            </a:r>
            <a:endParaRPr lang="ru-RU" sz="2400" i="1" dirty="0">
              <a:solidFill>
                <a:schemeClr val="accent2">
                  <a:lumMod val="50000"/>
                </a:schemeClr>
              </a:solidFill>
              <a:latin typeface="Comic Sans MS" pitchFamily="66" charset="0"/>
            </a:endParaRPr>
          </a:p>
        </p:txBody>
      </p:sp>
      <p:sp>
        <p:nvSpPr>
          <p:cNvPr id="10" name="Содержимое 2"/>
          <p:cNvSpPr txBox="1">
            <a:spLocks/>
          </p:cNvSpPr>
          <p:nvPr/>
        </p:nvSpPr>
        <p:spPr>
          <a:xfrm>
            <a:off x="4786314" y="2786058"/>
            <a:ext cx="4357686" cy="571504"/>
          </a:xfrm>
          <a:prstGeom prst="rect">
            <a:avLst/>
          </a:prstGeom>
        </p:spPr>
        <p:txBody>
          <a:bodyPr vert="horz" lIns="91440" tIns="45720" rIns="91440" bIns="45720" rtlCol="0">
            <a:noAutofit/>
          </a:bodyPr>
          <a:lstStyle/>
          <a:p>
            <a:pPr marL="342900" indent="-342900" algn="ctr">
              <a:spcBef>
                <a:spcPct val="20000"/>
              </a:spcBef>
              <a:defRPr/>
            </a:pPr>
            <a:r>
              <a:rPr lang="ru-RU" sz="2400" i="1" dirty="0" smtClean="0">
                <a:solidFill>
                  <a:schemeClr val="accent2">
                    <a:lumMod val="50000"/>
                  </a:schemeClr>
                </a:solidFill>
                <a:latin typeface="Comic Sans MS" pitchFamily="66" charset="0"/>
              </a:rPr>
              <a:t>Капитан Тушин и солдаты его батареи называли так самую большую пушку</a:t>
            </a:r>
            <a:endParaRPr lang="ru-RU" sz="2400" i="1" dirty="0">
              <a:solidFill>
                <a:schemeClr val="accent2">
                  <a:lumMod val="50000"/>
                </a:schemeClr>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0" y="1643050"/>
            <a:ext cx="9144000" cy="3286148"/>
          </a:xfrm>
        </p:spPr>
        <p:txBody>
          <a:bodyPr>
            <a:noAutofit/>
          </a:bodyPr>
          <a:lstStyle/>
          <a:p>
            <a:pPr marL="857250" indent="-857250">
              <a:buFont typeface="+mj-lt"/>
              <a:buAutoNum type="romanUcPeriod" startAt="6"/>
            </a:pPr>
            <a:r>
              <a:rPr lang="ru-RU" sz="5400" dirty="0">
                <a:ln>
                  <a:solidFill>
                    <a:schemeClr val="tx1"/>
                  </a:solidFill>
                </a:ln>
                <a:solidFill>
                  <a:schemeClr val="accent2">
                    <a:lumMod val="50000"/>
                  </a:schemeClr>
                </a:solidFill>
                <a:latin typeface="Franklin Gothic Demi Cond" pitchFamily="34" charset="0"/>
              </a:rPr>
              <a:t>«Каждый цвет уже намек…»</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0" y="357166"/>
            <a:ext cx="9144000" cy="785794"/>
          </a:xfrm>
        </p:spPr>
        <p:txBody>
          <a:bodyPr>
            <a:noAutofit/>
          </a:bodyPr>
          <a:lstStyle/>
          <a:p>
            <a:r>
              <a:rPr lang="ru-RU" b="1" dirty="0">
                <a:ln>
                  <a:solidFill>
                    <a:schemeClr val="tx1">
                      <a:lumMod val="65000"/>
                      <a:lumOff val="35000"/>
                    </a:schemeClr>
                  </a:solidFill>
                </a:ln>
                <a:solidFill>
                  <a:schemeClr val="accent2">
                    <a:lumMod val="50000"/>
                  </a:schemeClr>
                </a:solidFill>
              </a:rPr>
              <a:t>Вопросы команде№1</a:t>
            </a:r>
          </a:p>
        </p:txBody>
      </p:sp>
      <p:sp>
        <p:nvSpPr>
          <p:cNvPr id="5" name="Содержимое 2"/>
          <p:cNvSpPr txBox="1">
            <a:spLocks/>
          </p:cNvSpPr>
          <p:nvPr/>
        </p:nvSpPr>
        <p:spPr>
          <a:xfrm>
            <a:off x="0" y="1357298"/>
            <a:ext cx="9144000" cy="1714512"/>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Char char="ü"/>
              <a:tabLst/>
              <a:defRPr/>
            </a:pPr>
            <a:r>
              <a:rPr lang="ru-RU" sz="2400" dirty="0" smtClean="0">
                <a:ln>
                  <a:solidFill>
                    <a:schemeClr val="accent2">
                      <a:lumMod val="50000"/>
                    </a:schemeClr>
                  </a:solidFill>
                </a:ln>
              </a:rPr>
              <a:t>Наташа Ростова признавалась матери, что каждый человек вызывает у нее определенные цветовые ассоциации. Какие ассоциации связаны у нее с фигурами Бориса Друбецкого и Пьера Безухова? </a:t>
            </a:r>
            <a:endParaRPr lang="ru-RU" sz="2400" dirty="0">
              <a:ln>
                <a:solidFill>
                  <a:schemeClr val="accent2">
                    <a:lumMod val="50000"/>
                  </a:schemeClr>
                </a:solidFill>
              </a:ln>
            </a:endParaRPr>
          </a:p>
        </p:txBody>
      </p:sp>
      <p:sp>
        <p:nvSpPr>
          <p:cNvPr id="6" name="Содержимое 2"/>
          <p:cNvSpPr txBox="1">
            <a:spLocks/>
          </p:cNvSpPr>
          <p:nvPr/>
        </p:nvSpPr>
        <p:spPr>
          <a:xfrm>
            <a:off x="714348" y="2928934"/>
            <a:ext cx="8072494" cy="71438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ru-RU" sz="2000" i="1" dirty="0" smtClean="0">
                <a:solidFill>
                  <a:schemeClr val="accent2">
                    <a:lumMod val="50000"/>
                  </a:schemeClr>
                </a:solidFill>
                <a:latin typeface="Comic Sans MS" pitchFamily="66" charset="0"/>
              </a:rPr>
              <a:t>«Узкий, знаете, серый, светлый…» – говорит Наташа о Борисе. «Безухов – тот синий, темно-синий с красным…»</a:t>
            </a:r>
          </a:p>
        </p:txBody>
      </p:sp>
      <p:sp>
        <p:nvSpPr>
          <p:cNvPr id="7" name="Содержимое 2"/>
          <p:cNvSpPr txBox="1">
            <a:spLocks/>
          </p:cNvSpPr>
          <p:nvPr/>
        </p:nvSpPr>
        <p:spPr>
          <a:xfrm>
            <a:off x="0" y="3786190"/>
            <a:ext cx="9144000" cy="1714512"/>
          </a:xfrm>
          <a:prstGeom prst="rect">
            <a:avLst/>
          </a:prstGeom>
        </p:spPr>
        <p:txBody>
          <a:bodyPr vert="horz" lIns="91440" tIns="45720" rIns="91440" bIns="45720" rtlCol="0">
            <a:normAutofit/>
          </a:bodyPr>
          <a:lstStyle/>
          <a:p>
            <a:pPr marL="342900" indent="-342900" algn="ctr">
              <a:lnSpc>
                <a:spcPct val="110000"/>
              </a:lnSpc>
              <a:spcBef>
                <a:spcPct val="20000"/>
              </a:spcBef>
              <a:buFont typeface="Wingdings" pitchFamily="2" charset="2"/>
              <a:buChar char="ü"/>
              <a:defRPr/>
            </a:pPr>
            <a:r>
              <a:rPr lang="ru-RU" sz="2400" dirty="0" smtClean="0">
                <a:ln>
                  <a:solidFill>
                    <a:schemeClr val="accent2">
                      <a:lumMod val="50000"/>
                    </a:schemeClr>
                  </a:solidFill>
                </a:ln>
              </a:rPr>
              <a:t>Вспомните ритуал посвящения Пьера в «вольные каменщики». Фартук какого цвета надели на героя? Что было сказано великим мастером о значении цвета фартука?</a:t>
            </a:r>
            <a:endParaRPr lang="ru-RU" sz="2400" dirty="0">
              <a:ln>
                <a:solidFill>
                  <a:schemeClr val="accent2">
                    <a:lumMod val="50000"/>
                  </a:schemeClr>
                </a:solidFill>
              </a:ln>
            </a:endParaRPr>
          </a:p>
        </p:txBody>
      </p:sp>
      <p:sp>
        <p:nvSpPr>
          <p:cNvPr id="8" name="Содержимое 2"/>
          <p:cNvSpPr txBox="1">
            <a:spLocks/>
          </p:cNvSpPr>
          <p:nvPr/>
        </p:nvSpPr>
        <p:spPr>
          <a:xfrm>
            <a:off x="642910" y="5429264"/>
            <a:ext cx="8072494" cy="714380"/>
          </a:xfrm>
          <a:prstGeom prst="rect">
            <a:avLst/>
          </a:prstGeom>
        </p:spPr>
        <p:txBody>
          <a:bodyPr vert="horz" lIns="91440" tIns="45720" rIns="91440" bIns="45720" rtlCol="0">
            <a:noAutofit/>
          </a:bodyPr>
          <a:lstStyle/>
          <a:p>
            <a:pPr marL="342900" indent="-342900" algn="ctr">
              <a:spcBef>
                <a:spcPct val="20000"/>
              </a:spcBef>
              <a:defRPr/>
            </a:pPr>
            <a:r>
              <a:rPr lang="ru-RU" sz="2000" i="1" dirty="0" smtClean="0">
                <a:solidFill>
                  <a:schemeClr val="accent2">
                    <a:lumMod val="50000"/>
                  </a:schemeClr>
                </a:solidFill>
                <a:latin typeface="Comic Sans MS" pitchFamily="66" charset="0"/>
              </a:rPr>
              <a:t>Кожаный фартук был белого цвета. Великий мастер напутствовал Пьера: «чтоб он старался ничем не запятнать белизну этого фартука, представляющего крепость и непорочность».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0" y="0"/>
            <a:ext cx="9144000" cy="785794"/>
          </a:xfrm>
        </p:spPr>
        <p:txBody>
          <a:bodyPr>
            <a:noAutofit/>
          </a:bodyPr>
          <a:lstStyle/>
          <a:p>
            <a:r>
              <a:rPr lang="ru-RU" b="1" dirty="0">
                <a:ln>
                  <a:solidFill>
                    <a:schemeClr val="tx1">
                      <a:lumMod val="65000"/>
                      <a:lumOff val="35000"/>
                    </a:schemeClr>
                  </a:solidFill>
                </a:ln>
                <a:solidFill>
                  <a:schemeClr val="accent2">
                    <a:lumMod val="50000"/>
                  </a:schemeClr>
                </a:solidFill>
              </a:rPr>
              <a:t>Вопросы команде№2</a:t>
            </a:r>
          </a:p>
        </p:txBody>
      </p:sp>
      <p:sp>
        <p:nvSpPr>
          <p:cNvPr id="5" name="Содержимое 2"/>
          <p:cNvSpPr txBox="1">
            <a:spLocks/>
          </p:cNvSpPr>
          <p:nvPr/>
        </p:nvSpPr>
        <p:spPr>
          <a:xfrm>
            <a:off x="0" y="714356"/>
            <a:ext cx="9144000" cy="1714512"/>
          </a:xfrm>
          <a:prstGeom prst="rect">
            <a:avLst/>
          </a:prstGeom>
        </p:spPr>
        <p:txBody>
          <a:bodyPr vert="horz" lIns="91440" tIns="45720" rIns="91440" bIns="45720" rtlCol="0">
            <a:noAutofit/>
          </a:bodyPr>
          <a:lstStyle/>
          <a:p>
            <a:pPr marL="342900" lvl="0" indent="-342900" algn="ctr">
              <a:spcBef>
                <a:spcPct val="20000"/>
              </a:spcBef>
              <a:buFont typeface="Wingdings" pitchFamily="2" charset="2"/>
              <a:buChar char="ü"/>
              <a:defRPr/>
            </a:pPr>
            <a:r>
              <a:rPr lang="ru-RU" dirty="0" smtClean="0">
                <a:ln>
                  <a:solidFill>
                    <a:schemeClr val="accent2">
                      <a:lumMod val="50000"/>
                    </a:schemeClr>
                  </a:solidFill>
                </a:ln>
              </a:rPr>
              <a:t>Вспомните эпизод, когда в Мытищах Наташа и Соня стояли возле дверей комнаты, где лежал раненный князь Андрей. Соня вспомнила святочное гадание у зеркала: «Помнишь? </a:t>
            </a:r>
            <a:r>
              <a:rPr lang="ru-RU" dirty="0" smtClean="0">
                <a:ln>
                  <a:solidFill>
                    <a:schemeClr val="accent2">
                      <a:lumMod val="50000"/>
                    </a:schemeClr>
                  </a:solidFill>
                </a:ln>
                <a:sym typeface="Symbol"/>
              </a:rPr>
              <a:t>… Я видела, что он лежит на постели… и что он покрыт именно </a:t>
            </a:r>
            <a:r>
              <a:rPr lang="en-US" dirty="0" smtClean="0">
                <a:ln>
                  <a:solidFill>
                    <a:schemeClr val="accent2">
                      <a:lumMod val="50000"/>
                    </a:schemeClr>
                  </a:solidFill>
                </a:ln>
                <a:sym typeface="Symbol"/>
              </a:rPr>
              <a:t>[</a:t>
            </a:r>
            <a:r>
              <a:rPr lang="ru-RU" dirty="0" smtClean="0">
                <a:ln>
                  <a:solidFill>
                    <a:schemeClr val="accent2">
                      <a:lumMod val="50000"/>
                    </a:schemeClr>
                  </a:solidFill>
                </a:ln>
                <a:sym typeface="Symbol"/>
              </a:rPr>
              <a:t>?</a:t>
            </a:r>
            <a:r>
              <a:rPr lang="en-US" dirty="0" smtClean="0">
                <a:ln>
                  <a:solidFill>
                    <a:schemeClr val="accent2">
                      <a:lumMod val="50000"/>
                    </a:schemeClr>
                  </a:solidFill>
                </a:ln>
                <a:sym typeface="Symbol"/>
              </a:rPr>
              <a:t>]</a:t>
            </a:r>
            <a:r>
              <a:rPr lang="ru-RU" dirty="0" smtClean="0">
                <a:ln>
                  <a:solidFill>
                    <a:schemeClr val="accent2">
                      <a:lumMod val="50000"/>
                    </a:schemeClr>
                  </a:solidFill>
                </a:ln>
                <a:sym typeface="Symbol"/>
              </a:rPr>
              <a:t> одеялом…» «Она не только помнила, но твердо убеждена, что еще тогда она сказала и видела, что он был покрыт </a:t>
            </a:r>
            <a:r>
              <a:rPr lang="en-US" dirty="0" smtClean="0">
                <a:ln>
                  <a:solidFill>
                    <a:schemeClr val="accent2">
                      <a:lumMod val="50000"/>
                    </a:schemeClr>
                  </a:solidFill>
                </a:ln>
                <a:sym typeface="Symbol"/>
              </a:rPr>
              <a:t>[</a:t>
            </a:r>
            <a:r>
              <a:rPr lang="ru-RU" dirty="0" smtClean="0">
                <a:ln>
                  <a:solidFill>
                    <a:schemeClr val="accent2">
                      <a:lumMod val="50000"/>
                    </a:schemeClr>
                  </a:solidFill>
                </a:ln>
                <a:sym typeface="Symbol"/>
              </a:rPr>
              <a:t>?</a:t>
            </a:r>
            <a:r>
              <a:rPr lang="en-US" dirty="0" smtClean="0">
                <a:ln>
                  <a:solidFill>
                    <a:schemeClr val="accent2">
                      <a:lumMod val="50000"/>
                    </a:schemeClr>
                  </a:solidFill>
                </a:ln>
                <a:sym typeface="Symbol"/>
              </a:rPr>
              <a:t>]</a:t>
            </a:r>
            <a:r>
              <a:rPr lang="ru-RU" dirty="0" smtClean="0">
                <a:ln>
                  <a:solidFill>
                    <a:schemeClr val="accent2">
                      <a:lumMod val="50000"/>
                    </a:schemeClr>
                  </a:solidFill>
                </a:ln>
                <a:sym typeface="Symbol"/>
              </a:rPr>
              <a:t> , именно </a:t>
            </a:r>
            <a:r>
              <a:rPr lang="en-US" dirty="0" smtClean="0">
                <a:ln>
                  <a:solidFill>
                    <a:schemeClr val="accent2">
                      <a:lumMod val="50000"/>
                    </a:schemeClr>
                  </a:solidFill>
                </a:ln>
                <a:sym typeface="Symbol"/>
              </a:rPr>
              <a:t>[</a:t>
            </a:r>
            <a:r>
              <a:rPr lang="ru-RU" dirty="0" smtClean="0">
                <a:ln>
                  <a:solidFill>
                    <a:schemeClr val="accent2">
                      <a:lumMod val="50000"/>
                    </a:schemeClr>
                  </a:solidFill>
                </a:ln>
                <a:sym typeface="Symbol"/>
              </a:rPr>
              <a:t>?</a:t>
            </a:r>
            <a:r>
              <a:rPr lang="en-US" dirty="0" smtClean="0">
                <a:ln>
                  <a:solidFill>
                    <a:schemeClr val="accent2">
                      <a:lumMod val="50000"/>
                    </a:schemeClr>
                  </a:solidFill>
                </a:ln>
                <a:sym typeface="Symbol"/>
              </a:rPr>
              <a:t>]</a:t>
            </a:r>
            <a:r>
              <a:rPr lang="ru-RU" dirty="0" smtClean="0">
                <a:ln>
                  <a:solidFill>
                    <a:schemeClr val="accent2">
                      <a:lumMod val="50000"/>
                    </a:schemeClr>
                  </a:solidFill>
                </a:ln>
                <a:sym typeface="Symbol"/>
              </a:rPr>
              <a:t> одеялом…» «- Да, да, именно </a:t>
            </a:r>
            <a:r>
              <a:rPr lang="en-US" dirty="0" smtClean="0">
                <a:ln>
                  <a:solidFill>
                    <a:schemeClr val="accent2">
                      <a:lumMod val="50000"/>
                    </a:schemeClr>
                  </a:solidFill>
                </a:ln>
                <a:sym typeface="Symbol"/>
              </a:rPr>
              <a:t>[</a:t>
            </a:r>
            <a:r>
              <a:rPr lang="ru-RU" dirty="0" smtClean="0">
                <a:ln>
                  <a:solidFill>
                    <a:schemeClr val="accent2">
                      <a:lumMod val="50000"/>
                    </a:schemeClr>
                  </a:solidFill>
                </a:ln>
                <a:sym typeface="Symbol"/>
              </a:rPr>
              <a:t>?</a:t>
            </a:r>
            <a:r>
              <a:rPr lang="en-US" dirty="0" smtClean="0">
                <a:ln>
                  <a:solidFill>
                    <a:schemeClr val="accent2">
                      <a:lumMod val="50000"/>
                    </a:schemeClr>
                  </a:solidFill>
                </a:ln>
                <a:sym typeface="Symbol"/>
              </a:rPr>
              <a:t>]</a:t>
            </a:r>
            <a:r>
              <a:rPr lang="ru-RU" dirty="0" smtClean="0">
                <a:ln>
                  <a:solidFill>
                    <a:schemeClr val="accent2">
                      <a:lumMod val="50000"/>
                    </a:schemeClr>
                  </a:solidFill>
                </a:ln>
                <a:sym typeface="Symbol"/>
              </a:rPr>
              <a:t> , - сказала Наташа…» Какой цвет доминирует в данном эпизоде? Почему?</a:t>
            </a:r>
            <a:endParaRPr lang="ru-RU" dirty="0">
              <a:ln>
                <a:solidFill>
                  <a:schemeClr val="accent2">
                    <a:lumMod val="50000"/>
                  </a:schemeClr>
                </a:solidFill>
              </a:ln>
            </a:endParaRPr>
          </a:p>
        </p:txBody>
      </p:sp>
      <p:sp>
        <p:nvSpPr>
          <p:cNvPr id="6" name="Содержимое 2"/>
          <p:cNvSpPr txBox="1">
            <a:spLocks/>
          </p:cNvSpPr>
          <p:nvPr/>
        </p:nvSpPr>
        <p:spPr>
          <a:xfrm>
            <a:off x="0" y="2500306"/>
            <a:ext cx="9144000" cy="1500198"/>
          </a:xfrm>
          <a:prstGeom prst="rect">
            <a:avLst/>
          </a:prstGeom>
        </p:spPr>
        <p:txBody>
          <a:bodyPr vert="horz" lIns="91440" tIns="45720" rIns="91440" bIns="45720" rtlCol="0">
            <a:noAutofit/>
          </a:bodyPr>
          <a:lstStyle/>
          <a:p>
            <a:pPr marL="342900" indent="-342900" algn="ctr">
              <a:spcBef>
                <a:spcPct val="20000"/>
              </a:spcBef>
              <a:defRPr/>
            </a:pPr>
            <a:r>
              <a:rPr lang="ru-RU" i="1" dirty="0" smtClean="0">
                <a:solidFill>
                  <a:schemeClr val="accent2">
                    <a:lumMod val="50000"/>
                  </a:schemeClr>
                </a:solidFill>
                <a:latin typeface="Comic Sans MS" pitchFamily="66" charset="0"/>
              </a:rPr>
              <a:t>Здесь упоминается розовое одеяло как «знак» надежды. Девушкам хочется видеть будущее в розовом цвете. «Он будет жив!» - восклицают они поочередно. Толстой же напоминает читателям, что на святках Соня, описывая изображения в зеркале, говорила, что лежащий князь Андрей «был покрыт чем-то красным» Красный цвет – </a:t>
            </a:r>
            <a:r>
              <a:rPr lang="ru-RU" i="1" dirty="0" err="1" smtClean="0">
                <a:solidFill>
                  <a:schemeClr val="accent2">
                    <a:lumMod val="50000"/>
                  </a:schemeClr>
                </a:solidFill>
                <a:latin typeface="Comic Sans MS" pitchFamily="66" charset="0"/>
              </a:rPr>
              <a:t>цвет</a:t>
            </a:r>
            <a:r>
              <a:rPr lang="ru-RU" i="1" dirty="0" smtClean="0">
                <a:solidFill>
                  <a:schemeClr val="accent2">
                    <a:lumMod val="50000"/>
                  </a:schemeClr>
                </a:solidFill>
                <a:latin typeface="Comic Sans MS" pitchFamily="66" charset="0"/>
              </a:rPr>
              <a:t> крови – выступает в данном случае как зловещее предзнаменование.</a:t>
            </a:r>
          </a:p>
        </p:txBody>
      </p:sp>
      <p:sp>
        <p:nvSpPr>
          <p:cNvPr id="7" name="Содержимое 2"/>
          <p:cNvSpPr txBox="1">
            <a:spLocks/>
          </p:cNvSpPr>
          <p:nvPr/>
        </p:nvSpPr>
        <p:spPr>
          <a:xfrm>
            <a:off x="0" y="4214818"/>
            <a:ext cx="9144000" cy="1714512"/>
          </a:xfrm>
          <a:prstGeom prst="rect">
            <a:avLst/>
          </a:prstGeom>
        </p:spPr>
        <p:txBody>
          <a:bodyPr vert="horz" lIns="91440" tIns="45720" rIns="91440" bIns="45720" rtlCol="0">
            <a:normAutofit/>
          </a:bodyPr>
          <a:lstStyle/>
          <a:p>
            <a:pPr marL="342900" lvl="0" indent="-342900" algn="ctr">
              <a:spcBef>
                <a:spcPct val="20000"/>
              </a:spcBef>
              <a:buFont typeface="Wingdings" pitchFamily="2" charset="2"/>
              <a:buChar char="ü"/>
              <a:defRPr/>
            </a:pPr>
            <a:r>
              <a:rPr lang="ru-RU" dirty="0" smtClean="0">
                <a:ln>
                  <a:solidFill>
                    <a:schemeClr val="accent2">
                      <a:lumMod val="50000"/>
                    </a:schemeClr>
                  </a:solidFill>
                </a:ln>
                <a:sym typeface="Symbol"/>
              </a:rPr>
              <a:t>Талантливая юная художница Надя </a:t>
            </a:r>
            <a:r>
              <a:rPr lang="ru-RU" dirty="0" err="1" smtClean="0">
                <a:ln>
                  <a:solidFill>
                    <a:schemeClr val="accent2">
                      <a:lumMod val="50000"/>
                    </a:schemeClr>
                  </a:solidFill>
                </a:ln>
                <a:sym typeface="Symbol"/>
              </a:rPr>
              <a:t>Рушева</a:t>
            </a:r>
            <a:r>
              <a:rPr lang="ru-RU" dirty="0" smtClean="0">
                <a:ln>
                  <a:solidFill>
                    <a:schemeClr val="accent2">
                      <a:lumMod val="50000"/>
                    </a:schemeClr>
                  </a:solidFill>
                </a:ln>
                <a:sym typeface="Symbol"/>
              </a:rPr>
              <a:t>, сделавшая в свое  время немало рисунков – иллюстраций к роману «Война и мир», замечала в письме другу: «Ходила еще раз на первую серию (имеется в виду экранизация, снятая в 1966 – 1967 годах С. Бондарчуком. – О. Х.)…  У Наташи в исполнении Савельевой голубые глаза. А должны быть</a:t>
            </a:r>
            <a:r>
              <a:rPr lang="en-US" dirty="0" smtClean="0">
                <a:ln>
                  <a:solidFill>
                    <a:schemeClr val="accent2">
                      <a:lumMod val="50000"/>
                    </a:schemeClr>
                  </a:solidFill>
                </a:ln>
                <a:sym typeface="Symbol"/>
              </a:rPr>
              <a:t> [</a:t>
            </a:r>
            <a:r>
              <a:rPr lang="ru-RU" dirty="0" smtClean="0">
                <a:ln>
                  <a:solidFill>
                    <a:schemeClr val="accent2">
                      <a:lumMod val="50000"/>
                    </a:schemeClr>
                  </a:solidFill>
                </a:ln>
                <a:sym typeface="Symbol"/>
              </a:rPr>
              <a:t>?</a:t>
            </a:r>
            <a:r>
              <a:rPr lang="en-US" dirty="0" smtClean="0">
                <a:ln>
                  <a:solidFill>
                    <a:schemeClr val="accent2">
                      <a:lumMod val="50000"/>
                    </a:schemeClr>
                  </a:solidFill>
                </a:ln>
                <a:sym typeface="Symbol"/>
              </a:rPr>
              <a:t>]</a:t>
            </a:r>
            <a:r>
              <a:rPr lang="ru-RU" dirty="0" smtClean="0">
                <a:ln>
                  <a:solidFill>
                    <a:schemeClr val="accent2">
                      <a:lumMod val="50000"/>
                    </a:schemeClr>
                  </a:solidFill>
                </a:ln>
                <a:sym typeface="Symbol"/>
              </a:rPr>
              <a:t>!» Какого же цвета глаза у толстовской героини?</a:t>
            </a:r>
            <a:endParaRPr lang="ru-RU" dirty="0">
              <a:ln>
                <a:solidFill>
                  <a:schemeClr val="accent2">
                    <a:lumMod val="50000"/>
                  </a:schemeClr>
                </a:solidFill>
              </a:ln>
              <a:sym typeface="Symbol"/>
            </a:endParaRPr>
          </a:p>
        </p:txBody>
      </p:sp>
      <p:sp>
        <p:nvSpPr>
          <p:cNvPr id="8" name="Содержимое 2"/>
          <p:cNvSpPr txBox="1">
            <a:spLocks/>
          </p:cNvSpPr>
          <p:nvPr/>
        </p:nvSpPr>
        <p:spPr>
          <a:xfrm>
            <a:off x="0" y="5857892"/>
            <a:ext cx="9144000" cy="1000108"/>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ru-RU" i="1" dirty="0" smtClean="0">
                <a:solidFill>
                  <a:schemeClr val="accent2">
                    <a:lumMod val="50000"/>
                  </a:schemeClr>
                </a:solidFill>
                <a:latin typeface="Comic Sans MS" pitchFamily="66" charset="0"/>
              </a:rPr>
              <a:t>Черные. И Надя </a:t>
            </a:r>
            <a:r>
              <a:rPr lang="ru-RU" i="1" dirty="0" err="1" smtClean="0">
                <a:solidFill>
                  <a:schemeClr val="accent2">
                    <a:lumMod val="50000"/>
                  </a:schemeClr>
                </a:solidFill>
                <a:latin typeface="Comic Sans MS" pitchFamily="66" charset="0"/>
              </a:rPr>
              <a:t>Рушева</a:t>
            </a:r>
            <a:r>
              <a:rPr lang="ru-RU" i="1" dirty="0" smtClean="0">
                <a:solidFill>
                  <a:schemeClr val="accent2">
                    <a:lumMod val="50000"/>
                  </a:schemeClr>
                </a:solidFill>
                <a:latin typeface="Comic Sans MS" pitchFamily="66" charset="0"/>
              </a:rPr>
              <a:t> настаивала на этом, два раза повторив прилагательное в письме.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8604"/>
            <a:ext cx="5715008" cy="1143000"/>
          </a:xfrm>
        </p:spPr>
        <p:txBody>
          <a:bodyPr>
            <a:normAutofit/>
          </a:bodyPr>
          <a:lstStyle/>
          <a:p>
            <a:pPr marL="342900" indent="-342900">
              <a:spcBef>
                <a:spcPct val="20000"/>
              </a:spcBef>
            </a:pPr>
            <a:r>
              <a:rPr lang="ru-RU" sz="3000" i="1" dirty="0">
                <a:solidFill>
                  <a:schemeClr val="accent2">
                    <a:lumMod val="50000"/>
                  </a:schemeClr>
                </a:solidFill>
                <a:latin typeface="+mn-lt"/>
                <a:ea typeface="+mn-ea"/>
                <a:cs typeface="+mn-cs"/>
              </a:rPr>
              <a:t>Этот герой…</a:t>
            </a:r>
          </a:p>
        </p:txBody>
      </p:sp>
      <p:sp>
        <p:nvSpPr>
          <p:cNvPr id="3" name="Содержимое 2"/>
          <p:cNvSpPr>
            <a:spLocks noGrp="1"/>
          </p:cNvSpPr>
          <p:nvPr>
            <p:ph idx="1"/>
          </p:nvPr>
        </p:nvSpPr>
        <p:spPr>
          <a:xfrm>
            <a:off x="0" y="1357298"/>
            <a:ext cx="5072066" cy="1828799"/>
          </a:xfrm>
        </p:spPr>
        <p:txBody>
          <a:bodyPr>
            <a:normAutofit/>
          </a:bodyPr>
          <a:lstStyle/>
          <a:p>
            <a:pPr algn="ctr">
              <a:buFont typeface="Wingdings" pitchFamily="2" charset="2"/>
              <a:buChar char="ü"/>
            </a:pPr>
            <a:r>
              <a:rPr lang="ru-RU" sz="2400" dirty="0">
                <a:ln>
                  <a:solidFill>
                    <a:schemeClr val="accent2">
                      <a:lumMod val="50000"/>
                    </a:schemeClr>
                  </a:solidFill>
                </a:ln>
              </a:rPr>
              <a:t>«Говорят, у какого-то владетельного князя был министром в Персии, убил там брата шахова»</a:t>
            </a:r>
          </a:p>
        </p:txBody>
      </p:sp>
      <p:sp>
        <p:nvSpPr>
          <p:cNvPr id="4" name="Содержимое 2"/>
          <p:cNvSpPr txBox="1">
            <a:spLocks/>
          </p:cNvSpPr>
          <p:nvPr/>
        </p:nvSpPr>
        <p:spPr>
          <a:xfrm>
            <a:off x="0" y="3071810"/>
            <a:ext cx="4857752" cy="1828799"/>
          </a:xfrm>
          <a:prstGeom prst="rect">
            <a:avLst/>
          </a:prstGeom>
        </p:spPr>
        <p:txBody>
          <a:bodyPr vert="horz" lIns="91440" tIns="45720" rIns="91440" bIns="45720" rtlCol="0">
            <a:normAutofit/>
          </a:bodyPr>
          <a:lstStyle/>
          <a:p>
            <a:pPr marL="342900" marR="0" lvl="0" indent="-342900" algn="ctr" fontAlgn="auto">
              <a:lnSpc>
                <a:spcPct val="100000"/>
              </a:lnSpc>
              <a:spcBef>
                <a:spcPct val="20000"/>
              </a:spcBef>
              <a:spcAft>
                <a:spcPts val="0"/>
              </a:spcAft>
              <a:buClrTx/>
              <a:buSzTx/>
              <a:buFont typeface="Wingdings" pitchFamily="2" charset="2"/>
              <a:buChar char="ü"/>
              <a:tabLst/>
              <a:defRPr/>
            </a:pPr>
            <a:r>
              <a:rPr lang="ru-RU" sz="2400" dirty="0" smtClean="0">
                <a:ln>
                  <a:solidFill>
                    <a:schemeClr val="accent2">
                      <a:lumMod val="50000"/>
                    </a:schemeClr>
                  </a:solidFill>
                </a:ln>
              </a:rPr>
              <a:t>В доме Ростовых «понравился всем… исключая Наташи», которая «настаивала на том, что он злой человек».</a:t>
            </a:r>
            <a:endParaRPr lang="ru-RU" sz="2400" dirty="0">
              <a:ln>
                <a:solidFill>
                  <a:schemeClr val="accent2">
                    <a:lumMod val="50000"/>
                  </a:schemeClr>
                </a:solidFill>
              </a:ln>
            </a:endParaRPr>
          </a:p>
        </p:txBody>
      </p:sp>
      <p:sp>
        <p:nvSpPr>
          <p:cNvPr id="5" name="Содержимое 2"/>
          <p:cNvSpPr txBox="1">
            <a:spLocks/>
          </p:cNvSpPr>
          <p:nvPr/>
        </p:nvSpPr>
        <p:spPr>
          <a:xfrm>
            <a:off x="0" y="4786322"/>
            <a:ext cx="4786314" cy="1828799"/>
          </a:xfrm>
          <a:prstGeom prst="rect">
            <a:avLst/>
          </a:prstGeom>
        </p:spPr>
        <p:txBody>
          <a:bodyPr vert="horz" lIns="91440" tIns="45720" rIns="91440" bIns="45720" rtlCol="0">
            <a:normAutofit/>
          </a:bodyPr>
          <a:lstStyle/>
          <a:p>
            <a:pPr marL="342900" indent="-342900" algn="ctr">
              <a:spcBef>
                <a:spcPct val="20000"/>
              </a:spcBef>
              <a:buFont typeface="Wingdings" pitchFamily="2" charset="2"/>
              <a:buChar char="ü"/>
              <a:defRPr/>
            </a:pPr>
            <a:r>
              <a:rPr lang="ru-RU" sz="2400" dirty="0" smtClean="0">
                <a:ln>
                  <a:solidFill>
                    <a:schemeClr val="accent2">
                      <a:lumMod val="50000"/>
                    </a:schemeClr>
                  </a:solidFill>
                </a:ln>
              </a:rPr>
              <a:t>«играл он во все игры и почти всегда выигрывал», что позволило ему выиграть весьма трудное пари у англичанина.</a:t>
            </a:r>
            <a:endParaRPr lang="ru-RU" sz="2400" dirty="0">
              <a:ln>
                <a:solidFill>
                  <a:schemeClr val="accent2">
                    <a:lumMod val="50000"/>
                  </a:schemeClr>
                </a:solidFill>
              </a:ln>
            </a:endParaRPr>
          </a:p>
        </p:txBody>
      </p:sp>
      <p:sp>
        <p:nvSpPr>
          <p:cNvPr id="6" name="Прямоугольник 5"/>
          <p:cNvSpPr/>
          <p:nvPr/>
        </p:nvSpPr>
        <p:spPr>
          <a:xfrm>
            <a:off x="5786446" y="5929330"/>
            <a:ext cx="3134191" cy="523220"/>
          </a:xfrm>
          <a:prstGeom prst="rect">
            <a:avLst/>
          </a:prstGeom>
        </p:spPr>
        <p:txBody>
          <a:bodyPr wrap="none">
            <a:spAutoFit/>
          </a:bodyPr>
          <a:lstStyle/>
          <a:p>
            <a:pPr marL="342900" lvl="0" indent="-342900" algn="ctr">
              <a:spcBef>
                <a:spcPct val="20000"/>
              </a:spcBef>
              <a:defRPr/>
            </a:pPr>
            <a:r>
              <a:rPr lang="ru-RU" sz="2800" i="1" dirty="0" smtClean="0">
                <a:ln>
                  <a:solidFill>
                    <a:schemeClr val="accent2">
                      <a:lumMod val="50000"/>
                    </a:schemeClr>
                  </a:solidFill>
                </a:ln>
                <a:latin typeface="Comic Sans MS" pitchFamily="66" charset="0"/>
              </a:rPr>
              <a:t>(Фёдор Долохов)</a:t>
            </a:r>
            <a:endParaRPr lang="ru-RU" sz="2800" i="1" dirty="0">
              <a:ln>
                <a:solidFill>
                  <a:schemeClr val="accent2">
                    <a:lumMod val="50000"/>
                  </a:schemeClr>
                </a:solidFill>
              </a:ln>
              <a:latin typeface="Comic Sans MS" pitchFamily="66" charset="0"/>
            </a:endParaRPr>
          </a:p>
        </p:txBody>
      </p:sp>
      <p:pic>
        <p:nvPicPr>
          <p:cNvPr id="33794" name="Picture 2" descr="http://static.diary.ru/userdir/1/8/2/0/1820635/67494945.jpg"/>
          <p:cNvPicPr>
            <a:picLocks noChangeAspect="1" noChangeArrowheads="1"/>
          </p:cNvPicPr>
          <p:nvPr/>
        </p:nvPicPr>
        <p:blipFill>
          <a:blip r:embed="rId2" cstate="print"/>
          <a:srcRect/>
          <a:stretch>
            <a:fillRect/>
          </a:stretch>
        </p:blipFill>
        <p:spPr bwMode="auto">
          <a:xfrm>
            <a:off x="5429256" y="1142984"/>
            <a:ext cx="3428992" cy="477264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4"/>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2000"/>
            <a:lum/>
          </a:blip>
          <a:srcRect/>
          <a:stretch>
            <a:fillRect l="-11000" r="-11000"/>
          </a:stretch>
        </a:blipFill>
        <a:effectLst/>
      </p:bgPr>
    </p:bg>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0" y="2143116"/>
            <a:ext cx="9144000" cy="2297106"/>
          </a:xfrm>
        </p:spPr>
        <p:txBody>
          <a:bodyPr>
            <a:normAutofit/>
          </a:bodyPr>
          <a:lstStyle/>
          <a:p>
            <a:pPr marL="857250" indent="-857250">
              <a:buFont typeface="+mj-lt"/>
              <a:buAutoNum type="romanUcPeriod" startAt="7"/>
            </a:pPr>
            <a:r>
              <a:rPr lang="ru-RU" sz="5400" dirty="0">
                <a:ln>
                  <a:solidFill>
                    <a:schemeClr val="tx1"/>
                  </a:solidFill>
                </a:ln>
                <a:solidFill>
                  <a:schemeClr val="accent2">
                    <a:lumMod val="50000"/>
                  </a:schemeClr>
                </a:solidFill>
                <a:latin typeface="Franklin Gothic Demi Cond" pitchFamily="34" charset="0"/>
              </a:rPr>
              <a:t>Всякая всячина</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357166"/>
            <a:ext cx="9144000" cy="78579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b="1" dirty="0" smtClean="0">
                <a:ln>
                  <a:solidFill>
                    <a:schemeClr val="tx1">
                      <a:lumMod val="65000"/>
                      <a:lumOff val="35000"/>
                    </a:schemeClr>
                  </a:solidFill>
                </a:ln>
                <a:solidFill>
                  <a:schemeClr val="accent2">
                    <a:lumMod val="50000"/>
                  </a:schemeClr>
                </a:solidFill>
                <a:latin typeface="+mj-lt"/>
                <a:ea typeface="+mj-ea"/>
                <a:cs typeface="+mj-cs"/>
              </a:rPr>
              <a:t>Вопросы команде №1</a:t>
            </a:r>
            <a:endParaRPr lang="ru-RU" sz="4400" b="1" dirty="0">
              <a:ln>
                <a:solidFill>
                  <a:schemeClr val="tx1">
                    <a:lumMod val="65000"/>
                    <a:lumOff val="35000"/>
                  </a:schemeClr>
                </a:solidFill>
              </a:ln>
              <a:solidFill>
                <a:schemeClr val="accent2">
                  <a:lumMod val="50000"/>
                </a:schemeClr>
              </a:solidFill>
              <a:latin typeface="+mj-lt"/>
              <a:ea typeface="+mj-ea"/>
              <a:cs typeface="+mj-cs"/>
            </a:endParaRPr>
          </a:p>
        </p:txBody>
      </p:sp>
      <p:sp>
        <p:nvSpPr>
          <p:cNvPr id="5" name="Содержимое 2"/>
          <p:cNvSpPr txBox="1">
            <a:spLocks/>
          </p:cNvSpPr>
          <p:nvPr/>
        </p:nvSpPr>
        <p:spPr>
          <a:xfrm>
            <a:off x="0" y="1357298"/>
            <a:ext cx="4500594" cy="1714512"/>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Char char="ü"/>
              <a:tabLst/>
              <a:defRPr/>
            </a:pPr>
            <a:r>
              <a:rPr lang="ru-RU" sz="2800" dirty="0" smtClean="0">
                <a:ln>
                  <a:solidFill>
                    <a:schemeClr val="accent2">
                      <a:lumMod val="50000"/>
                    </a:schemeClr>
                  </a:solidFill>
                </a:ln>
              </a:rPr>
              <a:t>Какой костюм был у Наташи Ростовой на святках?</a:t>
            </a:r>
            <a:endParaRPr lang="ru-RU" sz="2800" dirty="0">
              <a:ln>
                <a:solidFill>
                  <a:schemeClr val="accent2">
                    <a:lumMod val="50000"/>
                  </a:schemeClr>
                </a:solidFill>
              </a:ln>
            </a:endParaRPr>
          </a:p>
        </p:txBody>
      </p:sp>
      <p:sp>
        <p:nvSpPr>
          <p:cNvPr id="6" name="Содержимое 2"/>
          <p:cNvSpPr txBox="1">
            <a:spLocks/>
          </p:cNvSpPr>
          <p:nvPr/>
        </p:nvSpPr>
        <p:spPr>
          <a:xfrm>
            <a:off x="0" y="2928934"/>
            <a:ext cx="3643370" cy="785818"/>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Char char="Ø"/>
              <a:tabLst/>
              <a:defRPr/>
            </a:pPr>
            <a:r>
              <a:rPr lang="ru-RU" sz="2400" i="1" dirty="0" smtClean="0">
                <a:solidFill>
                  <a:schemeClr val="accent2">
                    <a:lumMod val="50000"/>
                  </a:schemeClr>
                </a:solidFill>
                <a:latin typeface="Comic Sans MS" pitchFamily="66" charset="0"/>
              </a:rPr>
              <a:t>Гусар</a:t>
            </a:r>
            <a:endParaRPr lang="ru-RU" sz="2400" i="1" dirty="0">
              <a:solidFill>
                <a:schemeClr val="accent2">
                  <a:lumMod val="50000"/>
                </a:schemeClr>
              </a:solidFill>
              <a:latin typeface="Comic Sans MS" pitchFamily="66" charset="0"/>
            </a:endParaRPr>
          </a:p>
        </p:txBody>
      </p:sp>
      <p:sp>
        <p:nvSpPr>
          <p:cNvPr id="7" name="Содержимое 2"/>
          <p:cNvSpPr txBox="1">
            <a:spLocks/>
          </p:cNvSpPr>
          <p:nvPr/>
        </p:nvSpPr>
        <p:spPr>
          <a:xfrm>
            <a:off x="0" y="3571876"/>
            <a:ext cx="3643370" cy="785818"/>
          </a:xfrm>
          <a:prstGeom prst="rect">
            <a:avLst/>
          </a:prstGeom>
        </p:spPr>
        <p:txBody>
          <a:bodyPr vert="horz" lIns="91440" tIns="45720" rIns="91440" bIns="45720" rtlCol="0">
            <a:normAutofit/>
          </a:bodyPr>
          <a:lstStyle/>
          <a:p>
            <a:pPr marL="342900" indent="-342900" algn="ctr">
              <a:spcBef>
                <a:spcPct val="20000"/>
              </a:spcBef>
              <a:buFont typeface="Wingdings" pitchFamily="2" charset="2"/>
              <a:buChar char="Ø"/>
              <a:defRPr/>
            </a:pPr>
            <a:r>
              <a:rPr lang="ru-RU" sz="2400" i="1" dirty="0" smtClean="0">
                <a:solidFill>
                  <a:schemeClr val="accent2">
                    <a:lumMod val="50000"/>
                  </a:schemeClr>
                </a:solidFill>
                <a:latin typeface="Comic Sans MS" pitchFamily="66" charset="0"/>
              </a:rPr>
              <a:t>Черкес</a:t>
            </a:r>
            <a:endParaRPr lang="ru-RU" sz="2400" i="1" dirty="0">
              <a:solidFill>
                <a:schemeClr val="accent2">
                  <a:lumMod val="50000"/>
                </a:schemeClr>
              </a:solidFill>
              <a:latin typeface="Comic Sans MS" pitchFamily="66" charset="0"/>
            </a:endParaRPr>
          </a:p>
        </p:txBody>
      </p:sp>
      <p:sp>
        <p:nvSpPr>
          <p:cNvPr id="8" name="Содержимое 2"/>
          <p:cNvSpPr txBox="1">
            <a:spLocks/>
          </p:cNvSpPr>
          <p:nvPr/>
        </p:nvSpPr>
        <p:spPr>
          <a:xfrm>
            <a:off x="0" y="4214818"/>
            <a:ext cx="3643370" cy="785818"/>
          </a:xfrm>
          <a:prstGeom prst="rect">
            <a:avLst/>
          </a:prstGeom>
        </p:spPr>
        <p:txBody>
          <a:bodyPr vert="horz" lIns="91440" tIns="45720" rIns="91440" bIns="45720" rtlCol="0">
            <a:normAutofit/>
          </a:bodyPr>
          <a:lstStyle/>
          <a:p>
            <a:pPr marL="342900" marR="0" lvl="0" indent="-342900" algn="ctr" fontAlgn="auto">
              <a:lnSpc>
                <a:spcPct val="100000"/>
              </a:lnSpc>
              <a:spcBef>
                <a:spcPct val="20000"/>
              </a:spcBef>
              <a:spcAft>
                <a:spcPts val="0"/>
              </a:spcAft>
              <a:buClrTx/>
              <a:buSzTx/>
              <a:buFont typeface="Wingdings" pitchFamily="2" charset="2"/>
              <a:buChar char="Ø"/>
              <a:tabLst/>
              <a:defRPr/>
            </a:pPr>
            <a:r>
              <a:rPr lang="ru-RU" sz="2400" i="1" dirty="0" smtClean="0">
                <a:solidFill>
                  <a:schemeClr val="accent2">
                    <a:lumMod val="50000"/>
                  </a:schemeClr>
                </a:solidFill>
                <a:latin typeface="Comic Sans MS" pitchFamily="66" charset="0"/>
              </a:rPr>
              <a:t>Снегурочка</a:t>
            </a:r>
            <a:endParaRPr lang="ru-RU" sz="2400" i="1" dirty="0">
              <a:solidFill>
                <a:schemeClr val="accent2">
                  <a:lumMod val="50000"/>
                </a:schemeClr>
              </a:solidFill>
              <a:latin typeface="Comic Sans MS" pitchFamily="66" charset="0"/>
            </a:endParaRPr>
          </a:p>
        </p:txBody>
      </p:sp>
      <p:sp>
        <p:nvSpPr>
          <p:cNvPr id="9" name="Содержимое 2"/>
          <p:cNvSpPr txBox="1">
            <a:spLocks/>
          </p:cNvSpPr>
          <p:nvPr/>
        </p:nvSpPr>
        <p:spPr>
          <a:xfrm>
            <a:off x="0" y="4929198"/>
            <a:ext cx="3643370" cy="785818"/>
          </a:xfrm>
          <a:prstGeom prst="rect">
            <a:avLst/>
          </a:prstGeom>
        </p:spPr>
        <p:txBody>
          <a:bodyPr vert="horz" lIns="91440" tIns="45720" rIns="91440" bIns="45720" rtlCol="0">
            <a:normAutofit/>
          </a:bodyPr>
          <a:lstStyle/>
          <a:p>
            <a:pPr marL="342900" indent="-342900" algn="ctr">
              <a:spcBef>
                <a:spcPct val="20000"/>
              </a:spcBef>
              <a:buFont typeface="Wingdings" pitchFamily="2" charset="2"/>
              <a:buChar char="Ø"/>
              <a:defRPr/>
            </a:pPr>
            <a:r>
              <a:rPr lang="ru-RU" sz="2400" i="1" dirty="0" smtClean="0">
                <a:solidFill>
                  <a:schemeClr val="accent2">
                    <a:lumMod val="50000"/>
                  </a:schemeClr>
                </a:solidFill>
                <a:latin typeface="Comic Sans MS" pitchFamily="66" charset="0"/>
              </a:rPr>
              <a:t>Царевна - лягушка</a:t>
            </a:r>
            <a:endParaRPr lang="ru-RU" sz="2400" i="1" dirty="0">
              <a:solidFill>
                <a:schemeClr val="accent2">
                  <a:lumMod val="50000"/>
                </a:schemeClr>
              </a:solidFill>
              <a:latin typeface="Comic Sans MS" pitchFamily="66" charset="0"/>
            </a:endParaRPr>
          </a:p>
        </p:txBody>
      </p:sp>
      <p:sp>
        <p:nvSpPr>
          <p:cNvPr id="10" name="Содержимое 2"/>
          <p:cNvSpPr txBox="1">
            <a:spLocks/>
          </p:cNvSpPr>
          <p:nvPr/>
        </p:nvSpPr>
        <p:spPr>
          <a:xfrm>
            <a:off x="4643406" y="1357298"/>
            <a:ext cx="4500594" cy="1714512"/>
          </a:xfrm>
          <a:prstGeom prst="rect">
            <a:avLst/>
          </a:prstGeom>
        </p:spPr>
        <p:txBody>
          <a:bodyPr vert="horz" lIns="91440" tIns="45720" rIns="91440" bIns="45720" rtlCol="0">
            <a:noAutofit/>
          </a:bodyPr>
          <a:lstStyle/>
          <a:p>
            <a:pPr marL="342900" indent="-342900" algn="ctr">
              <a:lnSpc>
                <a:spcPct val="110000"/>
              </a:lnSpc>
              <a:spcBef>
                <a:spcPct val="20000"/>
              </a:spcBef>
              <a:buFont typeface="Wingdings" pitchFamily="2" charset="2"/>
              <a:buChar char="ü"/>
              <a:defRPr/>
            </a:pPr>
            <a:r>
              <a:rPr lang="ru-RU" sz="2800" dirty="0" smtClean="0">
                <a:ln>
                  <a:solidFill>
                    <a:schemeClr val="accent2">
                      <a:lumMod val="50000"/>
                    </a:schemeClr>
                  </a:solidFill>
                </a:ln>
              </a:rPr>
              <a:t>Что было «местом печалей женского молодого поколения дома Ростовых?</a:t>
            </a:r>
            <a:endParaRPr lang="ru-RU" sz="2800" dirty="0">
              <a:ln>
                <a:solidFill>
                  <a:schemeClr val="accent2">
                    <a:lumMod val="50000"/>
                  </a:schemeClr>
                </a:solidFill>
              </a:ln>
            </a:endParaRPr>
          </a:p>
        </p:txBody>
      </p:sp>
      <p:sp>
        <p:nvSpPr>
          <p:cNvPr id="11" name="Содержимое 2"/>
          <p:cNvSpPr txBox="1">
            <a:spLocks/>
          </p:cNvSpPr>
          <p:nvPr/>
        </p:nvSpPr>
        <p:spPr>
          <a:xfrm>
            <a:off x="5500630" y="3143248"/>
            <a:ext cx="3643370" cy="785818"/>
          </a:xfrm>
          <a:prstGeom prst="rect">
            <a:avLst/>
          </a:prstGeom>
        </p:spPr>
        <p:txBody>
          <a:bodyPr vert="horz" lIns="91440" tIns="45720" rIns="91440" bIns="45720" rtlCol="0">
            <a:normAutofit/>
          </a:bodyPr>
          <a:lstStyle/>
          <a:p>
            <a:pPr marL="342900" marR="0" lvl="0" indent="-342900" algn="ctr" fontAlgn="auto">
              <a:lnSpc>
                <a:spcPct val="100000"/>
              </a:lnSpc>
              <a:spcBef>
                <a:spcPct val="20000"/>
              </a:spcBef>
              <a:spcAft>
                <a:spcPts val="0"/>
              </a:spcAft>
              <a:buClrTx/>
              <a:buSzTx/>
              <a:buFont typeface="Wingdings" pitchFamily="2" charset="2"/>
              <a:buChar char="Ø"/>
              <a:tabLst/>
              <a:defRPr/>
            </a:pPr>
            <a:r>
              <a:rPr lang="ru-RU" sz="2400" i="1" dirty="0" smtClean="0">
                <a:solidFill>
                  <a:schemeClr val="accent2">
                    <a:lumMod val="50000"/>
                  </a:schemeClr>
                </a:solidFill>
                <a:latin typeface="Comic Sans MS" pitchFamily="66" charset="0"/>
              </a:rPr>
              <a:t>Диван</a:t>
            </a:r>
            <a:endParaRPr lang="ru-RU" sz="2400" i="1" dirty="0">
              <a:solidFill>
                <a:schemeClr val="accent2">
                  <a:lumMod val="50000"/>
                </a:schemeClr>
              </a:solidFill>
              <a:latin typeface="Comic Sans MS" pitchFamily="66" charset="0"/>
            </a:endParaRPr>
          </a:p>
        </p:txBody>
      </p:sp>
      <p:sp>
        <p:nvSpPr>
          <p:cNvPr id="12" name="Содержимое 2"/>
          <p:cNvSpPr txBox="1">
            <a:spLocks/>
          </p:cNvSpPr>
          <p:nvPr/>
        </p:nvSpPr>
        <p:spPr>
          <a:xfrm>
            <a:off x="5500630" y="4857760"/>
            <a:ext cx="3643370" cy="785818"/>
          </a:xfrm>
          <a:prstGeom prst="rect">
            <a:avLst/>
          </a:prstGeom>
        </p:spPr>
        <p:txBody>
          <a:bodyPr vert="horz" lIns="91440" tIns="45720" rIns="91440" bIns="45720" rtlCol="0">
            <a:normAutofit/>
          </a:bodyPr>
          <a:lstStyle/>
          <a:p>
            <a:pPr marL="342900" indent="-342900" algn="ctr">
              <a:spcBef>
                <a:spcPct val="20000"/>
              </a:spcBef>
              <a:buFont typeface="Wingdings" pitchFamily="2" charset="2"/>
              <a:buChar char="Ø"/>
              <a:defRPr/>
            </a:pPr>
            <a:r>
              <a:rPr lang="ru-RU" sz="2400" i="1" dirty="0" smtClean="0">
                <a:solidFill>
                  <a:schemeClr val="accent2">
                    <a:lumMod val="50000"/>
                  </a:schemeClr>
                </a:solidFill>
                <a:latin typeface="Comic Sans MS" pitchFamily="66" charset="0"/>
              </a:rPr>
              <a:t>Кресло-качалка</a:t>
            </a:r>
            <a:endParaRPr lang="ru-RU" sz="2400" i="1" dirty="0">
              <a:solidFill>
                <a:schemeClr val="accent2">
                  <a:lumMod val="50000"/>
                </a:schemeClr>
              </a:solidFill>
              <a:latin typeface="Comic Sans MS" pitchFamily="66" charset="0"/>
            </a:endParaRPr>
          </a:p>
        </p:txBody>
      </p:sp>
      <p:sp>
        <p:nvSpPr>
          <p:cNvPr id="13" name="Содержимое 2"/>
          <p:cNvSpPr txBox="1">
            <a:spLocks/>
          </p:cNvSpPr>
          <p:nvPr/>
        </p:nvSpPr>
        <p:spPr>
          <a:xfrm>
            <a:off x="5500630" y="4286256"/>
            <a:ext cx="3643370" cy="785818"/>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Char char="Ø"/>
              <a:tabLst/>
              <a:defRPr/>
            </a:pPr>
            <a:r>
              <a:rPr lang="ru-RU" sz="2400" i="1" dirty="0" smtClean="0">
                <a:solidFill>
                  <a:schemeClr val="accent2">
                    <a:lumMod val="50000"/>
                  </a:schemeClr>
                </a:solidFill>
                <a:latin typeface="Comic Sans MS" pitchFamily="66" charset="0"/>
              </a:rPr>
              <a:t>Табурет</a:t>
            </a:r>
            <a:endParaRPr lang="ru-RU" sz="2400" i="1" dirty="0">
              <a:solidFill>
                <a:schemeClr val="accent2">
                  <a:lumMod val="50000"/>
                </a:schemeClr>
              </a:solidFill>
              <a:latin typeface="Comic Sans MS" pitchFamily="66" charset="0"/>
            </a:endParaRPr>
          </a:p>
        </p:txBody>
      </p:sp>
      <p:sp>
        <p:nvSpPr>
          <p:cNvPr id="14" name="Содержимое 2"/>
          <p:cNvSpPr txBox="1">
            <a:spLocks/>
          </p:cNvSpPr>
          <p:nvPr/>
        </p:nvSpPr>
        <p:spPr>
          <a:xfrm>
            <a:off x="5500630" y="3714752"/>
            <a:ext cx="3643370" cy="785818"/>
          </a:xfrm>
          <a:prstGeom prst="rect">
            <a:avLst/>
          </a:prstGeom>
        </p:spPr>
        <p:txBody>
          <a:bodyPr vert="horz" lIns="91440" tIns="45720" rIns="91440" bIns="45720" rtlCol="0">
            <a:normAutofit/>
          </a:bodyPr>
          <a:lstStyle/>
          <a:p>
            <a:pPr marL="342900" indent="-342900" algn="ctr">
              <a:spcBef>
                <a:spcPct val="20000"/>
              </a:spcBef>
              <a:buFont typeface="Wingdings" pitchFamily="2" charset="2"/>
              <a:buChar char="Ø"/>
              <a:defRPr/>
            </a:pPr>
            <a:r>
              <a:rPr lang="ru-RU" sz="2400" i="1" dirty="0" smtClean="0">
                <a:solidFill>
                  <a:schemeClr val="accent2">
                    <a:lumMod val="50000"/>
                  </a:schemeClr>
                </a:solidFill>
                <a:latin typeface="Comic Sans MS" pitchFamily="66" charset="0"/>
              </a:rPr>
              <a:t>Сундук</a:t>
            </a:r>
            <a:endParaRPr lang="ru-RU" sz="2400" i="1" dirty="0">
              <a:solidFill>
                <a:schemeClr val="accent2">
                  <a:lumMod val="50000"/>
                </a:schemeClr>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par>
                          <p:cTn id="27" fill="hold">
                            <p:stCondLst>
                              <p:cond delay="0"/>
                            </p:stCondLst>
                            <p:childTnLst>
                              <p:par>
                                <p:cTn id="28" presetID="1" presetClass="exit" presetSubtype="0" fill="hold" grpId="1" nodeType="afterEffect">
                                  <p:stCondLst>
                                    <p:cond delay="0"/>
                                  </p:stCondLst>
                                  <p:childTnLst>
                                    <p:set>
                                      <p:cBhvr>
                                        <p:cTn id="29" dur="1" fill="hold">
                                          <p:stCondLst>
                                            <p:cond delay="0"/>
                                          </p:stCondLst>
                                        </p:cTn>
                                        <p:tgtEl>
                                          <p:spTgt spid="8"/>
                                        </p:tgtEl>
                                        <p:attrNameLst>
                                          <p:attrName>style.visibility</p:attrName>
                                        </p:attrNameLst>
                                      </p:cBhvr>
                                      <p:to>
                                        <p:strVal val="hidden"/>
                                      </p:to>
                                    </p:set>
                                  </p:childTnLst>
                                </p:cTn>
                              </p:par>
                            </p:childTnLst>
                          </p:cTn>
                        </p:par>
                        <p:par>
                          <p:cTn id="30" fill="hold">
                            <p:stCondLst>
                              <p:cond delay="0"/>
                            </p:stCondLst>
                            <p:childTnLst>
                              <p:par>
                                <p:cTn id="31" presetID="1" presetClass="exit" presetSubtype="0" fill="hold" grpId="0" nodeType="afterEffect">
                                  <p:stCondLst>
                                    <p:cond delay="0"/>
                                  </p:stCondLst>
                                  <p:childTnLst>
                                    <p:set>
                                      <p:cBhvr>
                                        <p:cTn id="32" dur="1" fill="hold">
                                          <p:stCondLst>
                                            <p:cond delay="0"/>
                                          </p:stCondLst>
                                        </p:cTn>
                                        <p:tgtEl>
                                          <p:spTgt spid="9">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11"/>
                                        </p:tgtEl>
                                        <p:attrNameLst>
                                          <p:attrName>style.visibility</p:attrName>
                                        </p:attrNameLst>
                                      </p:cBhvr>
                                      <p:to>
                                        <p:strVal val="hidden"/>
                                      </p:to>
                                    </p:set>
                                  </p:childTnLst>
                                </p:cTn>
                              </p:par>
                            </p:childTnLst>
                          </p:cTn>
                        </p:par>
                        <p:par>
                          <p:cTn id="57" fill="hold">
                            <p:stCondLst>
                              <p:cond delay="0"/>
                            </p:stCondLst>
                            <p:childTnLst>
                              <p:par>
                                <p:cTn id="58" presetID="1" presetClass="exit" presetSubtype="0" fill="hold" grpId="1" nodeType="afterEffect">
                                  <p:stCondLst>
                                    <p:cond delay="0"/>
                                  </p:stCondLst>
                                  <p:childTnLst>
                                    <p:set>
                                      <p:cBhvr>
                                        <p:cTn id="59" dur="1" fill="hold">
                                          <p:stCondLst>
                                            <p:cond delay="0"/>
                                          </p:stCondLst>
                                        </p:cTn>
                                        <p:tgtEl>
                                          <p:spTgt spid="13"/>
                                        </p:tgtEl>
                                        <p:attrNameLst>
                                          <p:attrName>style.visibility</p:attrName>
                                        </p:attrNameLst>
                                      </p:cBhvr>
                                      <p:to>
                                        <p:strVal val="hidden"/>
                                      </p:to>
                                    </p:set>
                                  </p:childTnLst>
                                </p:cTn>
                              </p:par>
                            </p:childTnLst>
                          </p:cTn>
                        </p:par>
                        <p:par>
                          <p:cTn id="60" fill="hold">
                            <p:stCondLst>
                              <p:cond delay="0"/>
                            </p:stCondLst>
                            <p:childTnLst>
                              <p:par>
                                <p:cTn id="61" presetID="1" presetClass="exit" presetSubtype="0" fill="hold" grpId="1" nodeType="afterEffect">
                                  <p:stCondLst>
                                    <p:cond delay="0"/>
                                  </p:stCondLst>
                                  <p:childTnLst>
                                    <p:set>
                                      <p:cBhvr>
                                        <p:cTn id="6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7" grpId="1"/>
      <p:bldP spid="8" grpId="0"/>
      <p:bldP spid="8" grpId="1"/>
      <p:bldP spid="9" grpId="0" build="allAtOnce"/>
      <p:bldP spid="10" grpId="0"/>
      <p:bldP spid="11" grpId="0"/>
      <p:bldP spid="11" grpId="1"/>
      <p:bldP spid="12" grpId="0"/>
      <p:bldP spid="12" grpId="1"/>
      <p:bldP spid="13" grpId="0"/>
      <p:bldP spid="13" grpId="1"/>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a:xfrm>
            <a:off x="0" y="1357298"/>
            <a:ext cx="4500594" cy="1714512"/>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Char char="ü"/>
              <a:tabLst/>
              <a:defRPr/>
            </a:pPr>
            <a:r>
              <a:rPr lang="ru-RU" sz="2800" dirty="0" smtClean="0">
                <a:ln>
                  <a:solidFill>
                    <a:schemeClr val="accent2">
                      <a:lumMod val="50000"/>
                    </a:schemeClr>
                  </a:solidFill>
                </a:ln>
              </a:rPr>
              <a:t>Какое оружие имел при себе Пьер Безухов, когда отправился убивать Наполеона?</a:t>
            </a:r>
            <a:endParaRPr lang="ru-RU" sz="2800" dirty="0">
              <a:ln>
                <a:solidFill>
                  <a:schemeClr val="accent2">
                    <a:lumMod val="50000"/>
                  </a:schemeClr>
                </a:solidFill>
              </a:ln>
            </a:endParaRPr>
          </a:p>
        </p:txBody>
      </p:sp>
      <p:sp>
        <p:nvSpPr>
          <p:cNvPr id="5" name="Содержимое 2"/>
          <p:cNvSpPr txBox="1">
            <a:spLocks/>
          </p:cNvSpPr>
          <p:nvPr/>
        </p:nvSpPr>
        <p:spPr>
          <a:xfrm>
            <a:off x="0" y="3571876"/>
            <a:ext cx="3643370" cy="785818"/>
          </a:xfrm>
          <a:prstGeom prst="rect">
            <a:avLst/>
          </a:prstGeom>
        </p:spPr>
        <p:txBody>
          <a:bodyPr vert="horz" lIns="91440" tIns="45720" rIns="91440" bIns="45720" rtlCol="0">
            <a:normAutofit/>
          </a:bodyPr>
          <a:lstStyle/>
          <a:p>
            <a:pPr marL="342900" indent="-342900" algn="ctr">
              <a:spcBef>
                <a:spcPct val="20000"/>
              </a:spcBef>
              <a:buFont typeface="Wingdings" pitchFamily="2" charset="2"/>
              <a:buChar char="Ø"/>
              <a:defRPr/>
            </a:pPr>
            <a:r>
              <a:rPr lang="ru-RU" sz="2400" i="1" dirty="0" smtClean="0">
                <a:solidFill>
                  <a:schemeClr val="accent2">
                    <a:lumMod val="50000"/>
                  </a:schemeClr>
                </a:solidFill>
                <a:latin typeface="Comic Sans MS" pitchFamily="66" charset="0"/>
              </a:rPr>
              <a:t>Револьвер</a:t>
            </a:r>
            <a:endParaRPr lang="ru-RU" sz="2400" i="1" dirty="0">
              <a:solidFill>
                <a:schemeClr val="accent2">
                  <a:lumMod val="50000"/>
                </a:schemeClr>
              </a:solidFill>
              <a:latin typeface="Comic Sans MS" pitchFamily="66" charset="0"/>
            </a:endParaRPr>
          </a:p>
        </p:txBody>
      </p:sp>
      <p:sp>
        <p:nvSpPr>
          <p:cNvPr id="6" name="Содержимое 2"/>
          <p:cNvSpPr txBox="1">
            <a:spLocks/>
          </p:cNvSpPr>
          <p:nvPr/>
        </p:nvSpPr>
        <p:spPr>
          <a:xfrm>
            <a:off x="0" y="3071810"/>
            <a:ext cx="3643370" cy="785818"/>
          </a:xfrm>
          <a:prstGeom prst="rect">
            <a:avLst/>
          </a:prstGeom>
        </p:spPr>
        <p:txBody>
          <a:bodyPr vert="horz" lIns="91440" tIns="45720" rIns="91440" bIns="45720" rtlCol="0">
            <a:normAutofit/>
          </a:bodyPr>
          <a:lstStyle/>
          <a:p>
            <a:pPr marL="342900" marR="0" lvl="0" indent="-342900" algn="ctr" fontAlgn="auto">
              <a:lnSpc>
                <a:spcPct val="100000"/>
              </a:lnSpc>
              <a:spcBef>
                <a:spcPct val="20000"/>
              </a:spcBef>
              <a:spcAft>
                <a:spcPts val="0"/>
              </a:spcAft>
              <a:buClrTx/>
              <a:buSzTx/>
              <a:buFont typeface="Wingdings" pitchFamily="2" charset="2"/>
              <a:buChar char="Ø"/>
              <a:tabLst/>
              <a:defRPr/>
            </a:pPr>
            <a:r>
              <a:rPr lang="ru-RU" sz="2400" i="1" dirty="0" smtClean="0">
                <a:solidFill>
                  <a:schemeClr val="accent2">
                    <a:lumMod val="50000"/>
                  </a:schemeClr>
                </a:solidFill>
                <a:latin typeface="Comic Sans MS" pitchFamily="66" charset="0"/>
              </a:rPr>
              <a:t>Кинжал</a:t>
            </a:r>
            <a:endParaRPr lang="ru-RU" sz="2400" i="1" dirty="0">
              <a:solidFill>
                <a:schemeClr val="accent2">
                  <a:lumMod val="50000"/>
                </a:schemeClr>
              </a:solidFill>
              <a:latin typeface="Comic Sans MS" pitchFamily="66" charset="0"/>
            </a:endParaRPr>
          </a:p>
        </p:txBody>
      </p:sp>
      <p:sp>
        <p:nvSpPr>
          <p:cNvPr id="7" name="Содержимое 2"/>
          <p:cNvSpPr txBox="1">
            <a:spLocks/>
          </p:cNvSpPr>
          <p:nvPr/>
        </p:nvSpPr>
        <p:spPr>
          <a:xfrm>
            <a:off x="0" y="4071942"/>
            <a:ext cx="3643370" cy="785818"/>
          </a:xfrm>
          <a:prstGeom prst="rect">
            <a:avLst/>
          </a:prstGeom>
        </p:spPr>
        <p:txBody>
          <a:bodyPr vert="horz" lIns="91440" tIns="45720" rIns="91440" bIns="45720" rtlCol="0">
            <a:normAutofit/>
          </a:bodyPr>
          <a:lstStyle/>
          <a:p>
            <a:pPr marL="342900" marR="0" lvl="0" indent="-342900" algn="ctr" fontAlgn="auto">
              <a:lnSpc>
                <a:spcPct val="100000"/>
              </a:lnSpc>
              <a:spcBef>
                <a:spcPct val="20000"/>
              </a:spcBef>
              <a:spcAft>
                <a:spcPts val="0"/>
              </a:spcAft>
              <a:buClrTx/>
              <a:buSzTx/>
              <a:buFont typeface="Wingdings" pitchFamily="2" charset="2"/>
              <a:buChar char="Ø"/>
              <a:tabLst/>
              <a:defRPr/>
            </a:pPr>
            <a:r>
              <a:rPr lang="ru-RU" sz="2400" i="1" dirty="0" smtClean="0">
                <a:solidFill>
                  <a:schemeClr val="accent2">
                    <a:lumMod val="50000"/>
                  </a:schemeClr>
                </a:solidFill>
                <a:latin typeface="Comic Sans MS" pitchFamily="66" charset="0"/>
              </a:rPr>
              <a:t>Сабля</a:t>
            </a:r>
            <a:endParaRPr lang="ru-RU" sz="2400" i="1" dirty="0">
              <a:solidFill>
                <a:schemeClr val="accent2">
                  <a:lumMod val="50000"/>
                </a:schemeClr>
              </a:solidFill>
              <a:latin typeface="Comic Sans MS" pitchFamily="66" charset="0"/>
            </a:endParaRPr>
          </a:p>
        </p:txBody>
      </p:sp>
      <p:sp>
        <p:nvSpPr>
          <p:cNvPr id="8" name="Содержимое 2"/>
          <p:cNvSpPr txBox="1">
            <a:spLocks/>
          </p:cNvSpPr>
          <p:nvPr/>
        </p:nvSpPr>
        <p:spPr>
          <a:xfrm>
            <a:off x="4572000" y="3571876"/>
            <a:ext cx="4572000" cy="785818"/>
          </a:xfrm>
          <a:prstGeom prst="rect">
            <a:avLst/>
          </a:prstGeom>
        </p:spPr>
        <p:txBody>
          <a:bodyPr vert="horz" lIns="91440" tIns="45720" rIns="91440" bIns="45720" rtlCol="0">
            <a:noAutofit/>
          </a:bodyPr>
          <a:lstStyle/>
          <a:p>
            <a:pPr marL="342900" indent="-342900" algn="ctr">
              <a:spcBef>
                <a:spcPct val="20000"/>
              </a:spcBef>
              <a:buFont typeface="Wingdings" pitchFamily="2" charset="2"/>
              <a:buChar char="Ø"/>
              <a:defRPr/>
            </a:pPr>
            <a:r>
              <a:rPr lang="ru-RU" sz="2400" i="1" dirty="0" smtClean="0">
                <a:solidFill>
                  <a:schemeClr val="accent2">
                    <a:lumMod val="50000"/>
                  </a:schemeClr>
                </a:solidFill>
                <a:latin typeface="Comic Sans MS" pitchFamily="66" charset="0"/>
              </a:rPr>
              <a:t>… в дрожании левой икры</a:t>
            </a:r>
            <a:endParaRPr lang="ru-RU" sz="2400" i="1" dirty="0">
              <a:solidFill>
                <a:schemeClr val="accent2">
                  <a:lumMod val="50000"/>
                </a:schemeClr>
              </a:solidFill>
              <a:latin typeface="Comic Sans MS" pitchFamily="66" charset="0"/>
            </a:endParaRPr>
          </a:p>
        </p:txBody>
      </p:sp>
      <p:sp>
        <p:nvSpPr>
          <p:cNvPr id="9" name="Содержимое 2"/>
          <p:cNvSpPr txBox="1">
            <a:spLocks/>
          </p:cNvSpPr>
          <p:nvPr/>
        </p:nvSpPr>
        <p:spPr>
          <a:xfrm>
            <a:off x="4643406" y="1428736"/>
            <a:ext cx="4500594" cy="2000264"/>
          </a:xfrm>
          <a:prstGeom prst="rect">
            <a:avLst/>
          </a:prstGeom>
        </p:spPr>
        <p:txBody>
          <a:bodyPr vert="horz" lIns="91440" tIns="45720" rIns="91440" bIns="45720" rtlCol="0">
            <a:noAutofit/>
          </a:bodyPr>
          <a:lstStyle/>
          <a:p>
            <a:pPr marL="342900" indent="-342900" algn="ctr">
              <a:spcBef>
                <a:spcPct val="20000"/>
              </a:spcBef>
              <a:buFont typeface="Wingdings" pitchFamily="2" charset="2"/>
              <a:buChar char="ü"/>
              <a:defRPr/>
            </a:pPr>
            <a:r>
              <a:rPr lang="ru-RU" sz="2000" dirty="0" smtClean="0">
                <a:ln>
                  <a:solidFill>
                    <a:schemeClr val="accent2">
                      <a:lumMod val="50000"/>
                    </a:schemeClr>
                  </a:solidFill>
                </a:ln>
              </a:rPr>
              <a:t>Наполеон усматривал признаки собственного величия во всех внешних проявлениях, например даже в… Продолжите высказывание, выбрав подходящий вариант ответа</a:t>
            </a:r>
            <a:endParaRPr lang="ru-RU" sz="2000" dirty="0">
              <a:ln>
                <a:solidFill>
                  <a:schemeClr val="accent2">
                    <a:lumMod val="50000"/>
                  </a:schemeClr>
                </a:solidFill>
              </a:ln>
            </a:endParaRPr>
          </a:p>
        </p:txBody>
      </p:sp>
      <p:sp>
        <p:nvSpPr>
          <p:cNvPr id="10" name="Содержимое 2"/>
          <p:cNvSpPr txBox="1">
            <a:spLocks/>
          </p:cNvSpPr>
          <p:nvPr/>
        </p:nvSpPr>
        <p:spPr>
          <a:xfrm>
            <a:off x="4857752" y="4143380"/>
            <a:ext cx="4286248" cy="785818"/>
          </a:xfrm>
          <a:prstGeom prst="rect">
            <a:avLst/>
          </a:prstGeom>
        </p:spPr>
        <p:txBody>
          <a:bodyPr vert="horz" lIns="91440" tIns="45720" rIns="91440" bIns="45720" rtlCol="0">
            <a:normAutofit/>
          </a:bodyPr>
          <a:lstStyle/>
          <a:p>
            <a:pPr marL="342900" marR="0" lvl="0" indent="-342900" algn="ctr" fontAlgn="auto">
              <a:lnSpc>
                <a:spcPct val="100000"/>
              </a:lnSpc>
              <a:spcBef>
                <a:spcPct val="20000"/>
              </a:spcBef>
              <a:spcAft>
                <a:spcPts val="0"/>
              </a:spcAft>
              <a:buClrTx/>
              <a:buSzTx/>
              <a:buFont typeface="Wingdings" pitchFamily="2" charset="2"/>
              <a:buChar char="Ø"/>
              <a:tabLst/>
              <a:defRPr/>
            </a:pPr>
            <a:r>
              <a:rPr lang="ru-RU" sz="2400" i="1" dirty="0" smtClean="0">
                <a:solidFill>
                  <a:schemeClr val="accent2">
                    <a:lumMod val="50000"/>
                  </a:schemeClr>
                </a:solidFill>
                <a:latin typeface="Comic Sans MS" pitchFamily="66" charset="0"/>
              </a:rPr>
              <a:t>… в подергивании щеки</a:t>
            </a:r>
            <a:endParaRPr lang="ru-RU" sz="2400" i="1" dirty="0">
              <a:solidFill>
                <a:schemeClr val="accent2">
                  <a:lumMod val="50000"/>
                </a:schemeClr>
              </a:solidFill>
              <a:latin typeface="Comic Sans MS" pitchFamily="66" charset="0"/>
            </a:endParaRPr>
          </a:p>
        </p:txBody>
      </p:sp>
      <p:sp>
        <p:nvSpPr>
          <p:cNvPr id="11" name="Содержимое 2"/>
          <p:cNvSpPr txBox="1">
            <a:spLocks/>
          </p:cNvSpPr>
          <p:nvPr/>
        </p:nvSpPr>
        <p:spPr>
          <a:xfrm>
            <a:off x="4857752" y="4643446"/>
            <a:ext cx="4286248" cy="785818"/>
          </a:xfrm>
          <a:prstGeom prst="rect">
            <a:avLst/>
          </a:prstGeom>
        </p:spPr>
        <p:txBody>
          <a:bodyPr vert="horz" lIns="91440" tIns="45720" rIns="91440" bIns="45720" rtlCol="0">
            <a:normAutofit/>
          </a:bodyPr>
          <a:lstStyle/>
          <a:p>
            <a:pPr marL="342900" indent="-342900" algn="ctr">
              <a:spcBef>
                <a:spcPct val="20000"/>
              </a:spcBef>
              <a:buFont typeface="Wingdings" pitchFamily="2" charset="2"/>
              <a:buChar char="Ø"/>
              <a:defRPr/>
            </a:pPr>
            <a:r>
              <a:rPr lang="ru-RU" sz="2400" i="1" dirty="0" smtClean="0">
                <a:solidFill>
                  <a:schemeClr val="accent2">
                    <a:lumMod val="50000"/>
                  </a:schemeClr>
                </a:solidFill>
                <a:latin typeface="Comic Sans MS" pitchFamily="66" charset="0"/>
              </a:rPr>
              <a:t>… в хромоте правой ноги</a:t>
            </a:r>
            <a:endParaRPr lang="ru-RU" sz="2400" i="1" dirty="0">
              <a:solidFill>
                <a:schemeClr val="accent2">
                  <a:lumMod val="50000"/>
                </a:schemeClr>
              </a:solidFill>
              <a:latin typeface="Comic Sans MS" pitchFamily="66" charset="0"/>
            </a:endParaRPr>
          </a:p>
        </p:txBody>
      </p:sp>
      <p:sp>
        <p:nvSpPr>
          <p:cNvPr id="12" name="Содержимое 2"/>
          <p:cNvSpPr txBox="1">
            <a:spLocks/>
          </p:cNvSpPr>
          <p:nvPr/>
        </p:nvSpPr>
        <p:spPr>
          <a:xfrm>
            <a:off x="4000496" y="5286388"/>
            <a:ext cx="4857752" cy="785818"/>
          </a:xfrm>
          <a:prstGeom prst="rect">
            <a:avLst/>
          </a:prstGeom>
        </p:spPr>
        <p:txBody>
          <a:bodyPr vert="horz" lIns="91440" tIns="45720" rIns="91440" bIns="45720" rtlCol="0">
            <a:noAutofit/>
          </a:bodyPr>
          <a:lstStyle/>
          <a:p>
            <a:pPr marL="342900" marR="0" lvl="0" indent="-342900" algn="ctr" fontAlgn="auto">
              <a:lnSpc>
                <a:spcPct val="100000"/>
              </a:lnSpc>
              <a:spcBef>
                <a:spcPct val="20000"/>
              </a:spcBef>
              <a:spcAft>
                <a:spcPts val="0"/>
              </a:spcAft>
              <a:buClrTx/>
              <a:buSzTx/>
              <a:buFont typeface="Wingdings" pitchFamily="2" charset="2"/>
              <a:buChar char="Ø"/>
              <a:tabLst/>
              <a:defRPr/>
            </a:pPr>
            <a:r>
              <a:rPr lang="ru-RU" sz="2400" i="1" dirty="0" smtClean="0">
                <a:solidFill>
                  <a:schemeClr val="accent2">
                    <a:lumMod val="50000"/>
                  </a:schemeClr>
                </a:solidFill>
                <a:latin typeface="Comic Sans MS" pitchFamily="66" charset="0"/>
              </a:rPr>
              <a:t>… в искривлении позвоночника</a:t>
            </a:r>
            <a:endParaRPr lang="ru-RU" sz="2400" i="1" dirty="0">
              <a:solidFill>
                <a:schemeClr val="accent2">
                  <a:lumMod val="50000"/>
                </a:schemeClr>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childTnLst>
                          </p:cTn>
                        </p:par>
                        <p:par>
                          <p:cTn id="27" fill="hold">
                            <p:stCondLst>
                              <p:cond delay="0"/>
                            </p:stCondLst>
                            <p:childTnLst>
                              <p:par>
                                <p:cTn id="28" presetID="1" presetClass="exit" presetSubtype="0" fill="hold" grpId="1" nodeType="afterEffect">
                                  <p:stCondLst>
                                    <p:cond delay="0"/>
                                  </p:stCondLst>
                                  <p:childTnLst>
                                    <p:set>
                                      <p:cBhvr>
                                        <p:cTn id="29" dur="1" fill="hold">
                                          <p:stCondLst>
                                            <p:cond delay="0"/>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10"/>
                                        </p:tgtEl>
                                        <p:attrNameLst>
                                          <p:attrName>style.visibility</p:attrName>
                                        </p:attrNameLst>
                                      </p:cBhvr>
                                      <p:to>
                                        <p:strVal val="hidden"/>
                                      </p:to>
                                    </p:set>
                                  </p:childTnLst>
                                </p:cTn>
                              </p:par>
                            </p:childTnLst>
                          </p:cTn>
                        </p:par>
                        <p:par>
                          <p:cTn id="54" fill="hold">
                            <p:stCondLst>
                              <p:cond delay="0"/>
                            </p:stCondLst>
                            <p:childTnLst>
                              <p:par>
                                <p:cTn id="55" presetID="1" presetClass="exit" presetSubtype="0" fill="hold" grpId="1" nodeType="afterEffect">
                                  <p:stCondLst>
                                    <p:cond delay="0"/>
                                  </p:stCondLst>
                                  <p:childTnLst>
                                    <p:set>
                                      <p:cBhvr>
                                        <p:cTn id="56" dur="1" fill="hold">
                                          <p:stCondLst>
                                            <p:cond delay="0"/>
                                          </p:stCondLst>
                                        </p:cTn>
                                        <p:tgtEl>
                                          <p:spTgt spid="11"/>
                                        </p:tgtEl>
                                        <p:attrNameLst>
                                          <p:attrName>style.visibility</p:attrName>
                                        </p:attrNameLst>
                                      </p:cBhvr>
                                      <p:to>
                                        <p:strVal val="hidden"/>
                                      </p:to>
                                    </p:set>
                                  </p:childTnLst>
                                </p:cTn>
                              </p:par>
                            </p:childTnLst>
                          </p:cTn>
                        </p:par>
                        <p:par>
                          <p:cTn id="57" fill="hold">
                            <p:stCondLst>
                              <p:cond delay="0"/>
                            </p:stCondLst>
                            <p:childTnLst>
                              <p:par>
                                <p:cTn id="58" presetID="1" presetClass="exit" presetSubtype="0" fill="hold" grpId="1" nodeType="afterEffect">
                                  <p:stCondLst>
                                    <p:cond delay="0"/>
                                  </p:stCondLst>
                                  <p:childTnLst>
                                    <p:set>
                                      <p:cBhvr>
                                        <p:cTn id="59"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P spid="7" grpId="0"/>
      <p:bldP spid="7" grpId="1"/>
      <p:bldP spid="7" grpId="2"/>
      <p:bldP spid="8" grpId="0"/>
      <p:bldP spid="9" grpId="0"/>
      <p:bldP spid="10" grpId="0"/>
      <p:bldP spid="10" grpId="1"/>
      <p:bldP spid="11" grpId="0"/>
      <p:bldP spid="11" grpId="1"/>
      <p:bldP spid="12" grpId="0"/>
      <p:bldP spid="12"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357166"/>
            <a:ext cx="9144000" cy="785794"/>
          </a:xfrm>
          <a:prstGeom prst="rect">
            <a:avLst/>
          </a:prstGeom>
        </p:spPr>
        <p:txBody>
          <a:bodyPr vert="horz" lIns="91440" tIns="45720" rIns="91440" bIns="45720" rtlCol="0" anchor="ctr">
            <a:noAutofit/>
          </a:bodyPr>
          <a:lstStyle/>
          <a:p>
            <a:pPr algn="ctr">
              <a:spcBef>
                <a:spcPct val="0"/>
              </a:spcBef>
              <a:defRPr/>
            </a:pPr>
            <a:r>
              <a:rPr lang="ru-RU" sz="4400" b="1" dirty="0" smtClean="0">
                <a:ln>
                  <a:solidFill>
                    <a:schemeClr val="tx1">
                      <a:lumMod val="65000"/>
                      <a:lumOff val="35000"/>
                    </a:schemeClr>
                  </a:solidFill>
                </a:ln>
                <a:solidFill>
                  <a:schemeClr val="accent2">
                    <a:lumMod val="50000"/>
                  </a:schemeClr>
                </a:solidFill>
                <a:latin typeface="+mj-lt"/>
                <a:ea typeface="+mj-ea"/>
                <a:cs typeface="+mj-cs"/>
              </a:rPr>
              <a:t>Вопросы команде №2</a:t>
            </a:r>
            <a:endParaRPr lang="ru-RU" sz="4400" b="1" dirty="0">
              <a:ln>
                <a:solidFill>
                  <a:schemeClr val="tx1">
                    <a:lumMod val="65000"/>
                    <a:lumOff val="35000"/>
                  </a:schemeClr>
                </a:solidFill>
              </a:ln>
              <a:solidFill>
                <a:schemeClr val="accent2">
                  <a:lumMod val="50000"/>
                </a:schemeClr>
              </a:solidFill>
              <a:latin typeface="+mj-lt"/>
              <a:ea typeface="+mj-ea"/>
              <a:cs typeface="+mj-cs"/>
            </a:endParaRPr>
          </a:p>
        </p:txBody>
      </p:sp>
      <p:sp>
        <p:nvSpPr>
          <p:cNvPr id="5" name="Содержимое 2"/>
          <p:cNvSpPr txBox="1">
            <a:spLocks/>
          </p:cNvSpPr>
          <p:nvPr/>
        </p:nvSpPr>
        <p:spPr>
          <a:xfrm>
            <a:off x="0" y="1285860"/>
            <a:ext cx="4500594" cy="2000264"/>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Char char="ü"/>
              <a:tabLst/>
              <a:defRPr/>
            </a:pPr>
            <a:r>
              <a:rPr lang="ru-RU" sz="2800" dirty="0" smtClean="0">
                <a:ln>
                  <a:solidFill>
                    <a:schemeClr val="accent2">
                      <a:lumMod val="50000"/>
                    </a:schemeClr>
                  </a:solidFill>
                </a:ln>
              </a:rPr>
              <a:t>Что бросал в толпу император Александр, выйдя на балкон Слободского дворца во  время обеда в Кремле? </a:t>
            </a:r>
            <a:endParaRPr lang="ru-RU" sz="2800" dirty="0">
              <a:ln>
                <a:solidFill>
                  <a:schemeClr val="accent2">
                    <a:lumMod val="50000"/>
                  </a:schemeClr>
                </a:solidFill>
              </a:ln>
            </a:endParaRPr>
          </a:p>
        </p:txBody>
      </p:sp>
      <p:sp>
        <p:nvSpPr>
          <p:cNvPr id="6" name="Содержимое 2"/>
          <p:cNvSpPr txBox="1">
            <a:spLocks/>
          </p:cNvSpPr>
          <p:nvPr/>
        </p:nvSpPr>
        <p:spPr>
          <a:xfrm>
            <a:off x="0" y="3857628"/>
            <a:ext cx="3643370" cy="785818"/>
          </a:xfrm>
          <a:prstGeom prst="rect">
            <a:avLst/>
          </a:prstGeom>
        </p:spPr>
        <p:txBody>
          <a:bodyPr vert="horz" lIns="91440" tIns="45720" rIns="91440" bIns="45720" rtlCol="0">
            <a:normAutofit/>
          </a:bodyPr>
          <a:lstStyle/>
          <a:p>
            <a:pPr marL="342900" indent="-342900" algn="ctr">
              <a:spcBef>
                <a:spcPct val="20000"/>
              </a:spcBef>
              <a:buFont typeface="Wingdings" pitchFamily="2" charset="2"/>
              <a:buChar char="Ø"/>
              <a:defRPr/>
            </a:pPr>
            <a:r>
              <a:rPr lang="ru-RU" sz="2400" i="1" dirty="0" smtClean="0">
                <a:solidFill>
                  <a:schemeClr val="accent2">
                    <a:lumMod val="50000"/>
                  </a:schemeClr>
                </a:solidFill>
                <a:latin typeface="Comic Sans MS" pitchFamily="66" charset="0"/>
              </a:rPr>
              <a:t>Пряники</a:t>
            </a:r>
          </a:p>
        </p:txBody>
      </p:sp>
      <p:sp>
        <p:nvSpPr>
          <p:cNvPr id="7" name="Содержимое 2"/>
          <p:cNvSpPr txBox="1">
            <a:spLocks/>
          </p:cNvSpPr>
          <p:nvPr/>
        </p:nvSpPr>
        <p:spPr>
          <a:xfrm>
            <a:off x="0" y="4429132"/>
            <a:ext cx="3643370" cy="785818"/>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Char char="Ø"/>
              <a:tabLst/>
              <a:defRPr/>
            </a:pPr>
            <a:r>
              <a:rPr lang="ru-RU" sz="2400" i="1" dirty="0" smtClean="0">
                <a:solidFill>
                  <a:schemeClr val="accent2">
                    <a:lumMod val="50000"/>
                  </a:schemeClr>
                </a:solidFill>
                <a:latin typeface="Comic Sans MS" pitchFamily="66" charset="0"/>
              </a:rPr>
              <a:t>Бисквиты</a:t>
            </a:r>
            <a:endParaRPr lang="ru-RU" sz="2400" i="1" dirty="0">
              <a:solidFill>
                <a:schemeClr val="accent2">
                  <a:lumMod val="50000"/>
                </a:schemeClr>
              </a:solidFill>
              <a:latin typeface="Comic Sans MS" pitchFamily="66" charset="0"/>
            </a:endParaRPr>
          </a:p>
        </p:txBody>
      </p:sp>
      <p:sp>
        <p:nvSpPr>
          <p:cNvPr id="8" name="Содержимое 2"/>
          <p:cNvSpPr txBox="1">
            <a:spLocks/>
          </p:cNvSpPr>
          <p:nvPr/>
        </p:nvSpPr>
        <p:spPr>
          <a:xfrm>
            <a:off x="0" y="3357562"/>
            <a:ext cx="3643370" cy="785818"/>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Char char="Ø"/>
              <a:tabLst/>
              <a:defRPr/>
            </a:pPr>
            <a:r>
              <a:rPr lang="ru-RU" sz="2400" i="1" dirty="0" smtClean="0">
                <a:solidFill>
                  <a:schemeClr val="accent2">
                    <a:lumMod val="50000"/>
                  </a:schemeClr>
                </a:solidFill>
                <a:latin typeface="Comic Sans MS" pitchFamily="66" charset="0"/>
              </a:rPr>
              <a:t>Бублики</a:t>
            </a:r>
            <a:endParaRPr lang="ru-RU" sz="2400" i="1" dirty="0">
              <a:solidFill>
                <a:schemeClr val="accent2">
                  <a:lumMod val="50000"/>
                </a:schemeClr>
              </a:solidFill>
              <a:latin typeface="Comic Sans MS" pitchFamily="66" charset="0"/>
            </a:endParaRPr>
          </a:p>
        </p:txBody>
      </p:sp>
      <p:sp>
        <p:nvSpPr>
          <p:cNvPr id="9" name="Содержимое 2"/>
          <p:cNvSpPr txBox="1">
            <a:spLocks/>
          </p:cNvSpPr>
          <p:nvPr/>
        </p:nvSpPr>
        <p:spPr>
          <a:xfrm>
            <a:off x="4143372" y="1357298"/>
            <a:ext cx="5000628" cy="2571768"/>
          </a:xfrm>
          <a:prstGeom prst="rect">
            <a:avLst/>
          </a:prstGeom>
        </p:spPr>
        <p:txBody>
          <a:bodyPr vert="horz" lIns="91440" tIns="45720" rIns="91440" bIns="45720" rtlCol="0">
            <a:noAutofit/>
          </a:bodyPr>
          <a:lstStyle/>
          <a:p>
            <a:pPr marL="342900" indent="-342900" algn="ctr">
              <a:lnSpc>
                <a:spcPct val="120000"/>
              </a:lnSpc>
              <a:spcBef>
                <a:spcPct val="20000"/>
              </a:spcBef>
              <a:buFont typeface="Wingdings" pitchFamily="2" charset="2"/>
              <a:buChar char="ü"/>
              <a:defRPr/>
            </a:pPr>
            <a:r>
              <a:rPr lang="ru-RU" dirty="0" smtClean="0">
                <a:ln>
                  <a:solidFill>
                    <a:schemeClr val="accent2">
                      <a:lumMod val="50000"/>
                    </a:schemeClr>
                  </a:solidFill>
                </a:ln>
              </a:rPr>
              <a:t>Вспомните появление Андрея Болконского в салоне Шерер. «Видимо, все бывшие в гостиной… надоели ему… Из всех же прискучивших ему лиц лицо</a:t>
            </a:r>
            <a:r>
              <a:rPr lang="en-US" dirty="0" smtClean="0">
                <a:ln>
                  <a:solidFill>
                    <a:schemeClr val="accent2">
                      <a:lumMod val="50000"/>
                    </a:schemeClr>
                  </a:solidFill>
                </a:ln>
              </a:rPr>
              <a:t>[</a:t>
            </a:r>
            <a:r>
              <a:rPr lang="ru-RU" dirty="0" smtClean="0">
                <a:ln>
                  <a:solidFill>
                    <a:schemeClr val="accent2">
                      <a:lumMod val="50000"/>
                    </a:schemeClr>
                  </a:solidFill>
                </a:ln>
              </a:rPr>
              <a:t>чье?</a:t>
            </a:r>
            <a:r>
              <a:rPr lang="en-US" dirty="0" smtClean="0">
                <a:ln>
                  <a:solidFill>
                    <a:schemeClr val="accent2">
                      <a:lumMod val="50000"/>
                    </a:schemeClr>
                  </a:solidFill>
                </a:ln>
              </a:rPr>
              <a:t>]</a:t>
            </a:r>
            <a:r>
              <a:rPr lang="ru-RU" dirty="0" smtClean="0">
                <a:ln>
                  <a:solidFill>
                    <a:schemeClr val="accent2">
                      <a:lumMod val="50000"/>
                    </a:schemeClr>
                  </a:solidFill>
                </a:ln>
              </a:rPr>
              <a:t>, казалось больше всех ему надоело». Вставьте в цитату пропущенное слово.</a:t>
            </a:r>
            <a:endParaRPr lang="ru-RU" dirty="0">
              <a:ln>
                <a:solidFill>
                  <a:schemeClr val="accent2">
                    <a:lumMod val="50000"/>
                  </a:schemeClr>
                </a:solidFill>
              </a:ln>
            </a:endParaRPr>
          </a:p>
        </p:txBody>
      </p:sp>
      <p:sp>
        <p:nvSpPr>
          <p:cNvPr id="10" name="Содержимое 2"/>
          <p:cNvSpPr txBox="1">
            <a:spLocks/>
          </p:cNvSpPr>
          <p:nvPr/>
        </p:nvSpPr>
        <p:spPr>
          <a:xfrm>
            <a:off x="5500630" y="3714752"/>
            <a:ext cx="3643370" cy="785818"/>
          </a:xfrm>
          <a:prstGeom prst="rect">
            <a:avLst/>
          </a:prstGeom>
        </p:spPr>
        <p:txBody>
          <a:bodyPr vert="horz" lIns="91440" tIns="45720" rIns="91440" bIns="45720" rtlCol="0">
            <a:normAutofit/>
          </a:bodyPr>
          <a:lstStyle/>
          <a:p>
            <a:pPr marL="342900" indent="-342900" algn="ctr">
              <a:spcBef>
                <a:spcPct val="20000"/>
              </a:spcBef>
              <a:buFont typeface="Wingdings" pitchFamily="2" charset="2"/>
              <a:buChar char="Ø"/>
              <a:defRPr/>
            </a:pPr>
            <a:r>
              <a:rPr lang="ru-RU" sz="2400" i="1" dirty="0" smtClean="0">
                <a:solidFill>
                  <a:schemeClr val="accent2">
                    <a:lumMod val="50000"/>
                  </a:schemeClr>
                </a:solidFill>
                <a:latin typeface="Comic Sans MS" pitchFamily="66" charset="0"/>
              </a:rPr>
              <a:t>Хозяйки салона</a:t>
            </a:r>
            <a:endParaRPr lang="ru-RU" sz="2400" i="1" dirty="0">
              <a:solidFill>
                <a:schemeClr val="accent2">
                  <a:lumMod val="50000"/>
                </a:schemeClr>
              </a:solidFill>
              <a:latin typeface="Comic Sans MS" pitchFamily="66" charset="0"/>
            </a:endParaRPr>
          </a:p>
        </p:txBody>
      </p:sp>
      <p:sp>
        <p:nvSpPr>
          <p:cNvPr id="11" name="Содержимое 2"/>
          <p:cNvSpPr txBox="1">
            <a:spLocks/>
          </p:cNvSpPr>
          <p:nvPr/>
        </p:nvSpPr>
        <p:spPr>
          <a:xfrm>
            <a:off x="5500630" y="4143380"/>
            <a:ext cx="3643370" cy="785818"/>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Char char="Ø"/>
              <a:tabLst/>
              <a:defRPr/>
            </a:pPr>
            <a:r>
              <a:rPr lang="ru-RU" sz="2400" i="1" dirty="0" smtClean="0">
                <a:solidFill>
                  <a:schemeClr val="accent2">
                    <a:lumMod val="50000"/>
                  </a:schemeClr>
                </a:solidFill>
                <a:latin typeface="Comic Sans MS" pitchFamily="66" charset="0"/>
              </a:rPr>
              <a:t>Лакея</a:t>
            </a:r>
            <a:endParaRPr lang="ru-RU" sz="2400" i="1" dirty="0">
              <a:solidFill>
                <a:schemeClr val="accent2">
                  <a:lumMod val="50000"/>
                </a:schemeClr>
              </a:solidFill>
              <a:latin typeface="Comic Sans MS" pitchFamily="66" charset="0"/>
            </a:endParaRPr>
          </a:p>
        </p:txBody>
      </p:sp>
      <p:sp>
        <p:nvSpPr>
          <p:cNvPr id="12" name="Содержимое 2"/>
          <p:cNvSpPr txBox="1">
            <a:spLocks/>
          </p:cNvSpPr>
          <p:nvPr/>
        </p:nvSpPr>
        <p:spPr>
          <a:xfrm>
            <a:off x="5500630" y="4643446"/>
            <a:ext cx="3643370" cy="785818"/>
          </a:xfrm>
          <a:prstGeom prst="rect">
            <a:avLst/>
          </a:prstGeom>
        </p:spPr>
        <p:txBody>
          <a:bodyPr vert="horz" lIns="91440" tIns="45720" rIns="91440" bIns="45720" rtlCol="0">
            <a:normAutofit/>
          </a:bodyPr>
          <a:lstStyle/>
          <a:p>
            <a:pPr marL="342900" indent="-342900" algn="ctr">
              <a:spcBef>
                <a:spcPct val="20000"/>
              </a:spcBef>
              <a:buFont typeface="Wingdings" pitchFamily="2" charset="2"/>
              <a:buChar char="Ø"/>
              <a:defRPr/>
            </a:pPr>
            <a:r>
              <a:rPr lang="ru-RU" sz="2400" i="1" dirty="0" smtClean="0">
                <a:solidFill>
                  <a:schemeClr val="accent2">
                    <a:lumMod val="50000"/>
                  </a:schemeClr>
                </a:solidFill>
                <a:latin typeface="Comic Sans MS" pitchFamily="66" charset="0"/>
              </a:rPr>
              <a:t>Его жены</a:t>
            </a:r>
            <a:endParaRPr lang="ru-RU" sz="2400" i="1" dirty="0">
              <a:solidFill>
                <a:schemeClr val="accent2">
                  <a:lumMod val="50000"/>
                </a:schemeClr>
              </a:solidFill>
              <a:latin typeface="Comic Sans MS" pitchFamily="66" charset="0"/>
            </a:endParaRPr>
          </a:p>
        </p:txBody>
      </p:sp>
      <p:sp>
        <p:nvSpPr>
          <p:cNvPr id="13" name="Содержимое 2"/>
          <p:cNvSpPr txBox="1">
            <a:spLocks/>
          </p:cNvSpPr>
          <p:nvPr/>
        </p:nvSpPr>
        <p:spPr>
          <a:xfrm>
            <a:off x="5500630" y="5143512"/>
            <a:ext cx="3643370" cy="785818"/>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Char char="Ø"/>
              <a:tabLst/>
              <a:defRPr/>
            </a:pPr>
            <a:r>
              <a:rPr lang="ru-RU" sz="2400" i="1" dirty="0" smtClean="0">
                <a:solidFill>
                  <a:schemeClr val="accent2">
                    <a:lumMod val="50000"/>
                  </a:schemeClr>
                </a:solidFill>
                <a:latin typeface="Comic Sans MS" pitchFamily="66" charset="0"/>
              </a:rPr>
              <a:t>Его собственное</a:t>
            </a:r>
            <a:endParaRPr lang="ru-RU" sz="2400" i="1" dirty="0">
              <a:solidFill>
                <a:schemeClr val="accent2">
                  <a:lumMod val="50000"/>
                </a:schemeClr>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par>
                          <p:cTn id="23" fill="hold">
                            <p:stCondLst>
                              <p:cond delay="0"/>
                            </p:stCondLst>
                            <p:childTnLst>
                              <p:par>
                                <p:cTn id="24" presetID="1" presetClass="exit" presetSubtype="0" fill="hold" grpId="1" nodeType="afterEffect">
                                  <p:stCondLst>
                                    <p:cond delay="0"/>
                                  </p:stCondLst>
                                  <p:childTnLst>
                                    <p:set>
                                      <p:cBhvr>
                                        <p:cTn id="25" dur="1" fill="hold">
                                          <p:stCondLst>
                                            <p:cond delay="0"/>
                                          </p:stCondLst>
                                        </p:cTn>
                                        <p:tgtEl>
                                          <p:spTgt spid="6"/>
                                        </p:tgtEl>
                                        <p:attrNameLst>
                                          <p:attrName>style.visibility</p:attrName>
                                        </p:attrNameLst>
                                      </p:cBhvr>
                                      <p:to>
                                        <p:strVal val="hidden"/>
                                      </p:to>
                                    </p:set>
                                  </p:childTnLst>
                                </p:cTn>
                              </p:par>
                            </p:childTnLst>
                          </p:cTn>
                        </p:par>
                        <p:par>
                          <p:cTn id="26" fill="hold">
                            <p:stCondLst>
                              <p:cond delay="0"/>
                            </p:stCondLst>
                            <p:childTnLst>
                              <p:par>
                                <p:cTn id="27" presetID="1" presetClass="exit" presetSubtype="0" fill="hold" grpId="2" nodeType="after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0"/>
                                        </p:tgtEl>
                                        <p:attrNameLst>
                                          <p:attrName>style.visibility</p:attrName>
                                        </p:attrNameLst>
                                      </p:cBhvr>
                                      <p:to>
                                        <p:strVal val="hidden"/>
                                      </p:to>
                                    </p:set>
                                  </p:childTnLst>
                                </p:cTn>
                              </p:par>
                            </p:childTnLst>
                          </p:cTn>
                        </p:par>
                        <p:par>
                          <p:cTn id="53" fill="hold">
                            <p:stCondLst>
                              <p:cond delay="0"/>
                            </p:stCondLst>
                            <p:childTnLst>
                              <p:par>
                                <p:cTn id="54" presetID="1" presetClass="exit" presetSubtype="0" fill="hold" grpId="1" nodeType="afterEffect">
                                  <p:stCondLst>
                                    <p:cond delay="0"/>
                                  </p:stCondLst>
                                  <p:childTnLst>
                                    <p:set>
                                      <p:cBhvr>
                                        <p:cTn id="55" dur="1" fill="hold">
                                          <p:stCondLst>
                                            <p:cond delay="0"/>
                                          </p:stCondLst>
                                        </p:cTn>
                                        <p:tgtEl>
                                          <p:spTgt spid="11"/>
                                        </p:tgtEl>
                                        <p:attrNameLst>
                                          <p:attrName>style.visibility</p:attrName>
                                        </p:attrNameLst>
                                      </p:cBhvr>
                                      <p:to>
                                        <p:strVal val="hidden"/>
                                      </p:to>
                                    </p:set>
                                  </p:childTnLst>
                                </p:cTn>
                              </p:par>
                            </p:childTnLst>
                          </p:cTn>
                        </p:par>
                        <p:par>
                          <p:cTn id="56" fill="hold">
                            <p:stCondLst>
                              <p:cond delay="0"/>
                            </p:stCondLst>
                            <p:childTnLst>
                              <p:par>
                                <p:cTn id="57" presetID="1" presetClass="exit" presetSubtype="0" fill="hold" grpId="1" nodeType="afterEffect">
                                  <p:stCondLst>
                                    <p:cond delay="0"/>
                                  </p:stCondLst>
                                  <p:childTnLst>
                                    <p:set>
                                      <p:cBhvr>
                                        <p:cTn id="5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P spid="8" grpId="0"/>
      <p:bldP spid="8" grpId="1"/>
      <p:bldP spid="8" grpId="2"/>
      <p:bldP spid="9" grpId="0"/>
      <p:bldP spid="10" grpId="0"/>
      <p:bldP spid="10" grpId="1"/>
      <p:bldP spid="11" grpId="0"/>
      <p:bldP spid="11" grpId="1"/>
      <p:bldP spid="12" grpId="0"/>
      <p:bldP spid="13" grpId="0"/>
      <p:bldP spid="13"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a:xfrm>
            <a:off x="0" y="928670"/>
            <a:ext cx="4786314" cy="2714644"/>
          </a:xfrm>
          <a:prstGeom prst="rect">
            <a:avLst/>
          </a:prstGeom>
        </p:spPr>
        <p:txBody>
          <a:bodyPr vert="horz" lIns="91440" tIns="45720" rIns="91440" bIns="45720" rtlCol="0">
            <a:noAutofit/>
          </a:bodyPr>
          <a:lstStyle/>
          <a:p>
            <a:pPr marL="342900" marR="0" lvl="0" indent="-342900" algn="ctr" fontAlgn="auto">
              <a:lnSpc>
                <a:spcPct val="140000"/>
              </a:lnSpc>
              <a:spcBef>
                <a:spcPct val="20000"/>
              </a:spcBef>
              <a:spcAft>
                <a:spcPts val="0"/>
              </a:spcAft>
              <a:buClrTx/>
              <a:buSzTx/>
              <a:buFont typeface="Wingdings" pitchFamily="2" charset="2"/>
              <a:buChar char="ü"/>
              <a:tabLst/>
              <a:defRPr/>
            </a:pPr>
            <a:r>
              <a:rPr lang="ru-RU" dirty="0" smtClean="0">
                <a:ln>
                  <a:solidFill>
                    <a:schemeClr val="accent2">
                      <a:lumMod val="50000"/>
                    </a:schemeClr>
                  </a:solidFill>
                </a:ln>
              </a:rPr>
              <a:t>Второй том завершается многозначительной картиной: оказавшийся на Арбатской площади Пьер Безухов созерцает грандиозное космическое явление, которое «предвещало, как говорили, всякие ужасы и конец света». Что же наблюдал герой?</a:t>
            </a:r>
            <a:endParaRPr lang="ru-RU" dirty="0">
              <a:ln>
                <a:solidFill>
                  <a:schemeClr val="accent2">
                    <a:lumMod val="50000"/>
                  </a:schemeClr>
                </a:solidFill>
              </a:ln>
            </a:endParaRPr>
          </a:p>
        </p:txBody>
      </p:sp>
      <p:sp>
        <p:nvSpPr>
          <p:cNvPr id="5" name="Содержимое 2"/>
          <p:cNvSpPr txBox="1">
            <a:spLocks/>
          </p:cNvSpPr>
          <p:nvPr/>
        </p:nvSpPr>
        <p:spPr>
          <a:xfrm>
            <a:off x="0" y="3643314"/>
            <a:ext cx="3643370" cy="785818"/>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Char char="Ø"/>
              <a:tabLst/>
              <a:defRPr/>
            </a:pPr>
            <a:r>
              <a:rPr lang="ru-RU" sz="2400" i="1" dirty="0" smtClean="0">
                <a:solidFill>
                  <a:schemeClr val="accent2">
                    <a:lumMod val="50000"/>
                  </a:schemeClr>
                </a:solidFill>
                <a:latin typeface="Comic Sans MS" pitchFamily="66" charset="0"/>
              </a:rPr>
              <a:t>Солнечное затмение</a:t>
            </a:r>
            <a:endParaRPr lang="ru-RU" sz="2400" i="1" dirty="0">
              <a:solidFill>
                <a:schemeClr val="accent2">
                  <a:lumMod val="50000"/>
                </a:schemeClr>
              </a:solidFill>
              <a:latin typeface="Comic Sans MS" pitchFamily="66" charset="0"/>
            </a:endParaRPr>
          </a:p>
        </p:txBody>
      </p:sp>
      <p:sp>
        <p:nvSpPr>
          <p:cNvPr id="6" name="Содержимое 2"/>
          <p:cNvSpPr txBox="1">
            <a:spLocks/>
          </p:cNvSpPr>
          <p:nvPr/>
        </p:nvSpPr>
        <p:spPr>
          <a:xfrm>
            <a:off x="0" y="4143380"/>
            <a:ext cx="3643370" cy="785818"/>
          </a:xfrm>
          <a:prstGeom prst="rect">
            <a:avLst/>
          </a:prstGeom>
        </p:spPr>
        <p:txBody>
          <a:bodyPr vert="horz" lIns="91440" tIns="45720" rIns="91440" bIns="45720" rtlCol="0">
            <a:normAutofit/>
          </a:bodyPr>
          <a:lstStyle/>
          <a:p>
            <a:pPr marL="342900" indent="-342900" algn="ctr">
              <a:spcBef>
                <a:spcPct val="20000"/>
              </a:spcBef>
              <a:buFont typeface="Wingdings" pitchFamily="2" charset="2"/>
              <a:buChar char="Ø"/>
              <a:defRPr/>
            </a:pPr>
            <a:r>
              <a:rPr lang="ru-RU" sz="2400" i="1" dirty="0" smtClean="0">
                <a:solidFill>
                  <a:schemeClr val="accent2">
                    <a:lumMod val="50000"/>
                  </a:schemeClr>
                </a:solidFill>
                <a:latin typeface="Comic Sans MS" pitchFamily="66" charset="0"/>
              </a:rPr>
              <a:t>Появление кометы</a:t>
            </a:r>
            <a:endParaRPr lang="ru-RU" sz="2400" i="1" dirty="0">
              <a:solidFill>
                <a:schemeClr val="accent2">
                  <a:lumMod val="50000"/>
                </a:schemeClr>
              </a:solidFill>
              <a:latin typeface="Comic Sans MS" pitchFamily="66" charset="0"/>
            </a:endParaRPr>
          </a:p>
        </p:txBody>
      </p:sp>
      <p:sp>
        <p:nvSpPr>
          <p:cNvPr id="7" name="Содержимое 2"/>
          <p:cNvSpPr txBox="1">
            <a:spLocks/>
          </p:cNvSpPr>
          <p:nvPr/>
        </p:nvSpPr>
        <p:spPr>
          <a:xfrm>
            <a:off x="0" y="4714884"/>
            <a:ext cx="3643370" cy="785818"/>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Char char="Ø"/>
              <a:tabLst/>
              <a:defRPr/>
            </a:pPr>
            <a:r>
              <a:rPr lang="ru-RU" sz="2400" i="1" dirty="0" smtClean="0">
                <a:solidFill>
                  <a:schemeClr val="accent2">
                    <a:lumMod val="50000"/>
                  </a:schemeClr>
                </a:solidFill>
                <a:latin typeface="Comic Sans MS" pitchFamily="66" charset="0"/>
              </a:rPr>
              <a:t>Падение метеорита</a:t>
            </a:r>
            <a:endParaRPr lang="ru-RU" sz="2400" i="1" dirty="0">
              <a:solidFill>
                <a:schemeClr val="accent2">
                  <a:lumMod val="50000"/>
                </a:schemeClr>
              </a:solidFill>
              <a:latin typeface="Comic Sans MS" pitchFamily="66" charset="0"/>
            </a:endParaRPr>
          </a:p>
        </p:txBody>
      </p:sp>
      <p:sp>
        <p:nvSpPr>
          <p:cNvPr id="8" name="Содержимое 2"/>
          <p:cNvSpPr txBox="1">
            <a:spLocks/>
          </p:cNvSpPr>
          <p:nvPr/>
        </p:nvSpPr>
        <p:spPr>
          <a:xfrm>
            <a:off x="4643406" y="928670"/>
            <a:ext cx="4500594" cy="2714644"/>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Char char="ü"/>
              <a:tabLst/>
              <a:defRPr/>
            </a:pPr>
            <a:r>
              <a:rPr lang="ru-RU" sz="2800" dirty="0" smtClean="0"/>
              <a:t>«</a:t>
            </a:r>
            <a:r>
              <a:rPr lang="ru-RU" sz="2100" dirty="0" smtClean="0">
                <a:ln>
                  <a:solidFill>
                    <a:schemeClr val="accent2">
                      <a:lumMod val="50000"/>
                    </a:schemeClr>
                  </a:solidFill>
                </a:ln>
              </a:rPr>
              <a:t>Взять крепость нетрудно, - разъяснял Кутузов, - трудно кампанию выиграть. А для этого не нужно штурмовать и атаковать, а нужно…» Продолжите мысль полководца, выбрав подходящий вариант ответа:</a:t>
            </a:r>
            <a:endParaRPr lang="ru-RU" sz="2100" dirty="0">
              <a:ln>
                <a:solidFill>
                  <a:schemeClr val="accent2">
                    <a:lumMod val="50000"/>
                  </a:schemeClr>
                </a:solidFill>
              </a:ln>
            </a:endParaRPr>
          </a:p>
        </p:txBody>
      </p:sp>
      <p:sp>
        <p:nvSpPr>
          <p:cNvPr id="9" name="Содержимое 2"/>
          <p:cNvSpPr txBox="1">
            <a:spLocks/>
          </p:cNvSpPr>
          <p:nvPr/>
        </p:nvSpPr>
        <p:spPr>
          <a:xfrm>
            <a:off x="5500630" y="3357562"/>
            <a:ext cx="3643370" cy="785818"/>
          </a:xfrm>
          <a:prstGeom prst="rect">
            <a:avLst/>
          </a:prstGeom>
        </p:spPr>
        <p:txBody>
          <a:bodyPr vert="horz" lIns="91440" tIns="45720" rIns="91440" bIns="45720" rtlCol="0">
            <a:normAutofit/>
          </a:bodyPr>
          <a:lstStyle/>
          <a:p>
            <a:pPr marL="342900" indent="-342900" algn="ctr">
              <a:spcBef>
                <a:spcPct val="20000"/>
              </a:spcBef>
              <a:buFont typeface="Wingdings" pitchFamily="2" charset="2"/>
              <a:buChar char="Ø"/>
              <a:defRPr/>
            </a:pPr>
            <a:r>
              <a:rPr lang="ru-RU" sz="2400" i="1" dirty="0" smtClean="0">
                <a:solidFill>
                  <a:schemeClr val="accent2">
                    <a:lumMod val="50000"/>
                  </a:schemeClr>
                </a:solidFill>
                <a:latin typeface="Comic Sans MS" pitchFamily="66" charset="0"/>
              </a:rPr>
              <a:t>Смекалка и хитрость</a:t>
            </a:r>
            <a:endParaRPr lang="ru-RU" sz="2400" i="1" dirty="0">
              <a:solidFill>
                <a:schemeClr val="accent2">
                  <a:lumMod val="50000"/>
                </a:schemeClr>
              </a:solidFill>
              <a:latin typeface="Comic Sans MS" pitchFamily="66" charset="0"/>
            </a:endParaRPr>
          </a:p>
        </p:txBody>
      </p:sp>
      <p:sp>
        <p:nvSpPr>
          <p:cNvPr id="10" name="Содержимое 2"/>
          <p:cNvSpPr txBox="1">
            <a:spLocks/>
          </p:cNvSpPr>
          <p:nvPr/>
        </p:nvSpPr>
        <p:spPr>
          <a:xfrm>
            <a:off x="5500630" y="3929066"/>
            <a:ext cx="3643370" cy="785818"/>
          </a:xfrm>
          <a:prstGeom prst="rect">
            <a:avLst/>
          </a:prstGeom>
        </p:spPr>
        <p:txBody>
          <a:bodyPr vert="horz" lIns="91440" tIns="45720" rIns="91440" bIns="45720" rtlCol="0">
            <a:normAutofit/>
          </a:bodyPr>
          <a:lstStyle/>
          <a:p>
            <a:pPr marL="342900" marR="0" lvl="0" indent="-342900" algn="ctr" fontAlgn="auto">
              <a:lnSpc>
                <a:spcPct val="100000"/>
              </a:lnSpc>
              <a:spcBef>
                <a:spcPct val="20000"/>
              </a:spcBef>
              <a:spcAft>
                <a:spcPts val="0"/>
              </a:spcAft>
              <a:buClrTx/>
              <a:buSzTx/>
              <a:buFont typeface="Wingdings" pitchFamily="2" charset="2"/>
              <a:buChar char="Ø"/>
              <a:tabLst/>
              <a:defRPr/>
            </a:pPr>
            <a:r>
              <a:rPr lang="ru-RU" sz="2400" i="1" dirty="0" smtClean="0">
                <a:solidFill>
                  <a:schemeClr val="accent2">
                    <a:lumMod val="50000"/>
                  </a:schemeClr>
                </a:solidFill>
                <a:latin typeface="Comic Sans MS" pitchFamily="66" charset="0"/>
              </a:rPr>
              <a:t>Терпение и время</a:t>
            </a:r>
            <a:endParaRPr lang="ru-RU" sz="2400" i="1" dirty="0">
              <a:solidFill>
                <a:schemeClr val="accent2">
                  <a:lumMod val="50000"/>
                </a:schemeClr>
              </a:solidFill>
              <a:latin typeface="Comic Sans MS" pitchFamily="66" charset="0"/>
            </a:endParaRPr>
          </a:p>
        </p:txBody>
      </p:sp>
      <p:sp>
        <p:nvSpPr>
          <p:cNvPr id="11" name="Содержимое 2"/>
          <p:cNvSpPr txBox="1">
            <a:spLocks/>
          </p:cNvSpPr>
          <p:nvPr/>
        </p:nvSpPr>
        <p:spPr>
          <a:xfrm>
            <a:off x="5500630" y="4429132"/>
            <a:ext cx="3643370" cy="785818"/>
          </a:xfrm>
          <a:prstGeom prst="rect">
            <a:avLst/>
          </a:prstGeom>
        </p:spPr>
        <p:txBody>
          <a:bodyPr vert="horz" lIns="91440" tIns="45720" rIns="91440" bIns="45720" rtlCol="0">
            <a:normAutofit/>
          </a:bodyPr>
          <a:lstStyle/>
          <a:p>
            <a:pPr marL="342900" indent="-342900" algn="ctr">
              <a:spcBef>
                <a:spcPct val="20000"/>
              </a:spcBef>
              <a:buFont typeface="Wingdings" pitchFamily="2" charset="2"/>
              <a:buChar char="Ø"/>
              <a:defRPr/>
            </a:pPr>
            <a:r>
              <a:rPr lang="ru-RU" sz="2400" i="1" dirty="0" smtClean="0">
                <a:solidFill>
                  <a:schemeClr val="accent2">
                    <a:lumMod val="50000"/>
                  </a:schemeClr>
                </a:solidFill>
                <a:latin typeface="Comic Sans MS" pitchFamily="66" charset="0"/>
              </a:rPr>
              <a:t>Упования и молитвы</a:t>
            </a:r>
            <a:endParaRPr lang="ru-RU" sz="2400" i="1" dirty="0">
              <a:solidFill>
                <a:schemeClr val="accent2">
                  <a:lumMod val="50000"/>
                </a:schemeClr>
              </a:solidFill>
              <a:latin typeface="Comic Sans MS" pitchFamily="66" charset="0"/>
            </a:endParaRPr>
          </a:p>
        </p:txBody>
      </p:sp>
      <p:sp>
        <p:nvSpPr>
          <p:cNvPr id="12" name="Содержимое 2"/>
          <p:cNvSpPr txBox="1">
            <a:spLocks/>
          </p:cNvSpPr>
          <p:nvPr/>
        </p:nvSpPr>
        <p:spPr>
          <a:xfrm>
            <a:off x="4857752" y="4929198"/>
            <a:ext cx="4286248" cy="785818"/>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Char char="Ø"/>
              <a:tabLst/>
              <a:defRPr/>
            </a:pPr>
            <a:r>
              <a:rPr lang="ru-RU" sz="2400" i="1" dirty="0" smtClean="0">
                <a:solidFill>
                  <a:schemeClr val="accent2">
                    <a:lumMod val="50000"/>
                  </a:schemeClr>
                </a:solidFill>
                <a:latin typeface="Comic Sans MS" pitchFamily="66" charset="0"/>
              </a:rPr>
              <a:t>Вера, надежда, любовь</a:t>
            </a:r>
            <a:endParaRPr lang="ru-RU" sz="2400" i="1" dirty="0">
              <a:solidFill>
                <a:schemeClr val="accent2">
                  <a:lumMod val="50000"/>
                </a:schemeClr>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par>
                          <p:cTn id="23" fill="hold">
                            <p:stCondLst>
                              <p:cond delay="0"/>
                            </p:stCondLst>
                            <p:childTnLst>
                              <p:par>
                                <p:cTn id="24" presetID="1" presetClass="exit" presetSubtype="0" fill="hold" grpId="1" nodeType="afterEffect">
                                  <p:stCondLst>
                                    <p:cond delay="0"/>
                                  </p:stCondLst>
                                  <p:childTnLst>
                                    <p:set>
                                      <p:cBhvr>
                                        <p:cTn id="25" dur="1" fill="hold">
                                          <p:stCondLst>
                                            <p:cond delay="0"/>
                                          </p:stCondLst>
                                        </p:cTn>
                                        <p:tgtEl>
                                          <p:spTgt spid="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9"/>
                                        </p:tgtEl>
                                        <p:attrNameLst>
                                          <p:attrName>style.visibility</p:attrName>
                                        </p:attrNameLst>
                                      </p:cBhvr>
                                      <p:to>
                                        <p:strVal val="hidden"/>
                                      </p:to>
                                    </p:set>
                                  </p:childTnLst>
                                </p:cTn>
                              </p:par>
                            </p:childTnLst>
                          </p:cTn>
                        </p:par>
                        <p:par>
                          <p:cTn id="50" fill="hold">
                            <p:stCondLst>
                              <p:cond delay="0"/>
                            </p:stCondLst>
                            <p:childTnLst>
                              <p:par>
                                <p:cTn id="51" presetID="1" presetClass="exit" presetSubtype="0" fill="hold" grpId="1" nodeType="afterEffect">
                                  <p:stCondLst>
                                    <p:cond delay="0"/>
                                  </p:stCondLst>
                                  <p:childTnLst>
                                    <p:set>
                                      <p:cBhvr>
                                        <p:cTn id="52" dur="1" fill="hold">
                                          <p:stCondLst>
                                            <p:cond delay="0"/>
                                          </p:stCondLst>
                                        </p:cTn>
                                        <p:tgtEl>
                                          <p:spTgt spid="11"/>
                                        </p:tgtEl>
                                        <p:attrNameLst>
                                          <p:attrName>style.visibility</p:attrName>
                                        </p:attrNameLst>
                                      </p:cBhvr>
                                      <p:to>
                                        <p:strVal val="hidden"/>
                                      </p:to>
                                    </p:set>
                                  </p:childTnLst>
                                </p:cTn>
                              </p:par>
                            </p:childTnLst>
                          </p:cTn>
                        </p:par>
                        <p:par>
                          <p:cTn id="53" fill="hold">
                            <p:stCondLst>
                              <p:cond delay="0"/>
                            </p:stCondLst>
                            <p:childTnLst>
                              <p:par>
                                <p:cTn id="54" presetID="1" presetClass="exit" presetSubtype="0" fill="hold" grpId="1" nodeType="afterEffect">
                                  <p:stCondLst>
                                    <p:cond delay="0"/>
                                  </p:stCondLst>
                                  <p:childTnLst>
                                    <p:set>
                                      <p:cBhvr>
                                        <p:cTn id="55"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P spid="7" grpId="0"/>
      <p:bldP spid="7" grpId="1"/>
      <p:bldP spid="8" grpId="0"/>
      <p:bldP spid="9" grpId="0"/>
      <p:bldP spid="9" grpId="1"/>
      <p:bldP spid="10" grpId="0"/>
      <p:bldP spid="11" grpId="0"/>
      <p:bldP spid="11" grpId="1"/>
      <p:bldP spid="12" grpId="0"/>
      <p:bldP spid="12"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0" y="1714488"/>
            <a:ext cx="9144000" cy="2428892"/>
          </a:xfrm>
        </p:spPr>
        <p:txBody>
          <a:bodyPr>
            <a:noAutofit/>
          </a:bodyPr>
          <a:lstStyle/>
          <a:p>
            <a:pPr marL="857250" indent="-857250">
              <a:buFont typeface="+mj-lt"/>
              <a:buAutoNum type="romanUcPeriod" startAt="7"/>
            </a:pPr>
            <a:r>
              <a:rPr lang="ru-RU" sz="5400" dirty="0">
                <a:ln>
                  <a:solidFill>
                    <a:schemeClr val="tx1"/>
                  </a:solidFill>
                </a:ln>
                <a:solidFill>
                  <a:schemeClr val="accent2">
                    <a:lumMod val="50000"/>
                  </a:schemeClr>
                </a:solidFill>
                <a:latin typeface="Franklin Gothic Demi Cond" pitchFamily="34" charset="0"/>
              </a:rPr>
              <a:t>По следам литературных героев</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142852"/>
            <a:ext cx="8786842" cy="6715148"/>
          </a:xfrm>
        </p:spPr>
        <p:txBody>
          <a:bodyPr>
            <a:noAutofit/>
          </a:bodyPr>
          <a:lstStyle/>
          <a:p>
            <a:pPr>
              <a:buNone/>
            </a:pPr>
            <a:r>
              <a:rPr lang="ru-RU" sz="2400" b="1" i="1" dirty="0">
                <a:ln>
                  <a:solidFill>
                    <a:schemeClr val="accent2">
                      <a:lumMod val="50000"/>
                    </a:schemeClr>
                  </a:solidFill>
                </a:ln>
              </a:rPr>
              <a:t>По горизонтали</a:t>
            </a:r>
          </a:p>
          <a:p>
            <a:pPr marL="514350" indent="-514350">
              <a:buFont typeface="+mj-lt"/>
              <a:buAutoNum type="arabicPeriod"/>
            </a:pPr>
            <a:r>
              <a:rPr lang="ru-RU" sz="2000" dirty="0">
                <a:ln>
                  <a:solidFill>
                    <a:schemeClr val="accent2">
                      <a:lumMod val="50000"/>
                    </a:schemeClr>
                  </a:solidFill>
                </a:ln>
              </a:rPr>
              <a:t>Город на Волге, где умер князь Андрей.</a:t>
            </a:r>
          </a:p>
          <a:p>
            <a:pPr marL="514350" indent="-514350">
              <a:buFont typeface="+mj-lt"/>
              <a:buAutoNum type="arabicPeriod"/>
            </a:pPr>
            <a:r>
              <a:rPr lang="ru-RU" sz="2000" dirty="0">
                <a:ln>
                  <a:solidFill>
                    <a:schemeClr val="accent2">
                      <a:lumMod val="50000"/>
                    </a:schemeClr>
                  </a:solidFill>
                </a:ln>
              </a:rPr>
              <a:t>Провинциальный город, место второй встречи княжны Марьи и Николая Ростова, Родина Денисова.</a:t>
            </a:r>
          </a:p>
          <a:p>
            <a:pPr marL="514350" indent="-514350">
              <a:buFont typeface="+mj-lt"/>
              <a:buAutoNum type="arabicPeriod"/>
            </a:pPr>
            <a:r>
              <a:rPr lang="ru-RU" sz="2000" dirty="0">
                <a:ln>
                  <a:solidFill>
                    <a:schemeClr val="accent2">
                      <a:lumMod val="50000"/>
                    </a:schemeClr>
                  </a:solidFill>
                </a:ln>
              </a:rPr>
              <a:t>«Всем народом навалиться хотят, одно слово -</a:t>
            </a:r>
            <a:r>
              <a:rPr lang="en-US" sz="2000" dirty="0">
                <a:ln>
                  <a:solidFill>
                    <a:schemeClr val="accent2">
                      <a:lumMod val="50000"/>
                    </a:schemeClr>
                  </a:solidFill>
                </a:ln>
              </a:rPr>
              <a:t>[</a:t>
            </a:r>
            <a:r>
              <a:rPr lang="ru-RU" sz="2000" dirty="0">
                <a:ln>
                  <a:solidFill>
                    <a:schemeClr val="accent2">
                      <a:lumMod val="50000"/>
                    </a:schemeClr>
                  </a:solidFill>
                </a:ln>
              </a:rPr>
              <a:t>?</a:t>
            </a:r>
            <a:r>
              <a:rPr lang="en-US" sz="2000" dirty="0">
                <a:ln>
                  <a:solidFill>
                    <a:schemeClr val="accent2">
                      <a:lumMod val="50000"/>
                    </a:schemeClr>
                  </a:solidFill>
                </a:ln>
              </a:rPr>
              <a:t>]</a:t>
            </a:r>
            <a:r>
              <a:rPr lang="ru-RU" sz="2000" dirty="0">
                <a:ln>
                  <a:solidFill>
                    <a:schemeClr val="accent2">
                      <a:lumMod val="50000"/>
                    </a:schemeClr>
                  </a:solidFill>
                </a:ln>
              </a:rPr>
              <a:t>. Один конец сделать хотят».</a:t>
            </a:r>
          </a:p>
          <a:p>
            <a:pPr marL="514350" indent="-514350">
              <a:buFont typeface="+mj-lt"/>
              <a:buAutoNum type="arabicPeriod"/>
            </a:pPr>
            <a:r>
              <a:rPr lang="ru-RU" sz="2000" dirty="0">
                <a:ln>
                  <a:solidFill>
                    <a:schemeClr val="accent2">
                      <a:lumMod val="50000"/>
                    </a:schemeClr>
                  </a:solidFill>
                </a:ln>
              </a:rPr>
              <a:t>Деревня, сражаясь близь которой русские войска одержали «нравственную победу» над французами.</a:t>
            </a:r>
          </a:p>
          <a:p>
            <a:pPr marL="514350" indent="-514350">
              <a:buFont typeface="+mj-lt"/>
              <a:buAutoNum type="arabicPeriod"/>
            </a:pPr>
            <a:r>
              <a:rPr lang="ru-RU" sz="2000" dirty="0">
                <a:ln>
                  <a:solidFill>
                    <a:schemeClr val="accent2">
                      <a:lumMod val="50000"/>
                    </a:schemeClr>
                  </a:solidFill>
                </a:ln>
              </a:rPr>
              <a:t>«Пожар и оставление </a:t>
            </a:r>
            <a:r>
              <a:rPr lang="en-US" sz="2000" dirty="0">
                <a:ln>
                  <a:solidFill>
                    <a:schemeClr val="accent2">
                      <a:lumMod val="50000"/>
                    </a:schemeClr>
                  </a:solidFill>
                </a:ln>
              </a:rPr>
              <a:t>[</a:t>
            </a:r>
            <a:r>
              <a:rPr lang="ru-RU" sz="2000" dirty="0">
                <a:ln>
                  <a:solidFill>
                    <a:schemeClr val="accent2">
                      <a:lumMod val="50000"/>
                    </a:schemeClr>
                  </a:solidFill>
                </a:ln>
              </a:rPr>
              <a:t>?</a:t>
            </a:r>
            <a:r>
              <a:rPr lang="en-US" sz="2000" dirty="0">
                <a:ln>
                  <a:solidFill>
                    <a:schemeClr val="accent2">
                      <a:lumMod val="50000"/>
                    </a:schemeClr>
                  </a:solidFill>
                </a:ln>
              </a:rPr>
              <a:t>]</a:t>
            </a:r>
            <a:r>
              <a:rPr lang="ru-RU" sz="2000" dirty="0">
                <a:ln>
                  <a:solidFill>
                    <a:schemeClr val="accent2">
                      <a:lumMod val="50000"/>
                    </a:schemeClr>
                  </a:solidFill>
                </a:ln>
              </a:rPr>
              <a:t> были эпохой князя Андрея».</a:t>
            </a:r>
          </a:p>
          <a:p>
            <a:pPr marL="514350" indent="-514350">
              <a:buFont typeface="+mj-lt"/>
              <a:buAutoNum type="arabicPeriod"/>
            </a:pPr>
            <a:r>
              <a:rPr lang="ru-RU" sz="2000" dirty="0">
                <a:ln>
                  <a:solidFill>
                    <a:schemeClr val="accent2">
                      <a:lumMod val="50000"/>
                    </a:schemeClr>
                  </a:solidFill>
                </a:ln>
              </a:rPr>
              <a:t>Город, сражаясь под которым, Петя Ростов получил боевое крещение.</a:t>
            </a:r>
          </a:p>
          <a:p>
            <a:pPr marL="514350" indent="-514350">
              <a:buFont typeface="+mj-lt"/>
              <a:buAutoNum type="arabicPeriod"/>
            </a:pPr>
            <a:r>
              <a:rPr lang="ru-RU" sz="2000" dirty="0">
                <a:ln>
                  <a:solidFill>
                    <a:schemeClr val="accent2">
                      <a:lumMod val="50000"/>
                    </a:schemeClr>
                  </a:solidFill>
                </a:ln>
              </a:rPr>
              <a:t>Имение Ростовых.</a:t>
            </a:r>
          </a:p>
          <a:p>
            <a:pPr marL="514350" indent="-514350">
              <a:buFont typeface="+mj-lt"/>
              <a:buAutoNum type="arabicPeriod"/>
            </a:pPr>
            <a:r>
              <a:rPr lang="ru-RU" sz="2000" dirty="0">
                <a:ln>
                  <a:solidFill>
                    <a:schemeClr val="accent2">
                      <a:lumMod val="50000"/>
                    </a:schemeClr>
                  </a:solidFill>
                </a:ln>
              </a:rPr>
              <a:t>Место встречи Наташи Ростовой с раненным князем Андреем.</a:t>
            </a:r>
          </a:p>
          <a:p>
            <a:pPr marL="514350" indent="-514350">
              <a:buFont typeface="+mj-lt"/>
              <a:buAutoNum type="arabicPeriod"/>
            </a:pPr>
            <a:r>
              <a:rPr lang="ru-RU" sz="2000" dirty="0">
                <a:ln>
                  <a:solidFill>
                    <a:schemeClr val="accent2">
                      <a:lumMod val="50000"/>
                    </a:schemeClr>
                  </a:solidFill>
                </a:ln>
              </a:rPr>
              <a:t>Село под Москвой, где собирались тайно обвенчаться Наташа Ростова и Анатоль Курагин.</a:t>
            </a:r>
          </a:p>
          <a:p>
            <a:pPr marL="514350" indent="-514350">
              <a:buFont typeface="+mj-lt"/>
              <a:buAutoNum type="arabicPeriod"/>
            </a:pPr>
            <a:r>
              <a:rPr lang="ru-RU" sz="2000" dirty="0">
                <a:ln>
                  <a:solidFill>
                    <a:schemeClr val="accent2">
                      <a:lumMod val="50000"/>
                    </a:schemeClr>
                  </a:solidFill>
                </a:ln>
              </a:rPr>
              <a:t>Держава, которая по мнению Анны Павловны Шерер, должна стать «спасительницей Европы» от «гидры революции».</a:t>
            </a:r>
          </a:p>
          <a:p>
            <a:pPr marL="514350" indent="-514350">
              <a:buNone/>
            </a:pPr>
            <a:r>
              <a:rPr lang="ru-RU" sz="2400" b="1" i="1" dirty="0">
                <a:ln>
                  <a:solidFill>
                    <a:schemeClr val="accent2">
                      <a:lumMod val="50000"/>
                    </a:schemeClr>
                  </a:solidFill>
                </a:ln>
              </a:rPr>
              <a:t>По вертикали</a:t>
            </a:r>
            <a:r>
              <a:rPr lang="ru-RU" sz="2000" dirty="0">
                <a:ln>
                  <a:solidFill>
                    <a:schemeClr val="accent2">
                      <a:lumMod val="50000"/>
                    </a:schemeClr>
                  </a:solidFill>
                </a:ln>
              </a:rPr>
              <a:t> (выделенная строка)</a:t>
            </a:r>
          </a:p>
          <a:p>
            <a:pPr marL="514350" indent="-514350">
              <a:buNone/>
            </a:pPr>
            <a:r>
              <a:rPr lang="ru-RU" sz="2000" dirty="0">
                <a:ln>
                  <a:solidFill>
                    <a:schemeClr val="accent2">
                      <a:lumMod val="50000"/>
                    </a:schemeClr>
                  </a:solidFill>
                </a:ln>
              </a:rPr>
              <a:t>	Место дуэли Пьера Безухова с Долоховым.</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2"/>
          <p:cNvSpPr>
            <a:spLocks noGrp="1"/>
          </p:cNvSpPr>
          <p:nvPr>
            <p:ph idx="1"/>
          </p:nvPr>
        </p:nvSpPr>
        <p:spPr>
          <a:xfrm>
            <a:off x="0" y="857232"/>
            <a:ext cx="5072066" cy="1828799"/>
          </a:xfrm>
        </p:spPr>
        <p:txBody>
          <a:bodyPr>
            <a:normAutofit fontScale="85000" lnSpcReduction="10000"/>
          </a:bodyPr>
          <a:lstStyle/>
          <a:p>
            <a:pPr algn="ctr">
              <a:buFont typeface="Wingdings" pitchFamily="2" charset="2"/>
              <a:buChar char="ü"/>
            </a:pPr>
            <a:r>
              <a:rPr lang="ru-RU" sz="2600" dirty="0">
                <a:ln>
                  <a:solidFill>
                    <a:schemeClr val="accent2">
                      <a:lumMod val="50000"/>
                    </a:schemeClr>
                  </a:solidFill>
                </a:ln>
              </a:rPr>
              <a:t>Снискала себе амплуа «энтузиастки», и «иногда, когда ей даже этого не хотелось, она, чтобы не обмануть ожиданий людей, знавших её, делалась энтузиасткой».</a:t>
            </a:r>
          </a:p>
          <a:p>
            <a:pPr algn="ctr">
              <a:buNone/>
            </a:pPr>
            <a:endParaRPr lang="ru-RU" sz="2200" dirty="0"/>
          </a:p>
        </p:txBody>
      </p:sp>
      <p:sp>
        <p:nvSpPr>
          <p:cNvPr id="6" name="Содержимое 2"/>
          <p:cNvSpPr>
            <a:spLocks noGrp="1"/>
          </p:cNvSpPr>
          <p:nvPr>
            <p:ph idx="4294967295"/>
          </p:nvPr>
        </p:nvSpPr>
        <p:spPr>
          <a:xfrm>
            <a:off x="1285852" y="285728"/>
            <a:ext cx="2686050" cy="828675"/>
          </a:xfrm>
        </p:spPr>
        <p:txBody>
          <a:bodyPr>
            <a:normAutofit/>
          </a:bodyPr>
          <a:lstStyle/>
          <a:p>
            <a:pPr algn="ctr">
              <a:buNone/>
            </a:pPr>
            <a:r>
              <a:rPr lang="ru-RU" sz="3000" i="1" dirty="0">
                <a:solidFill>
                  <a:schemeClr val="accent2">
                    <a:lumMod val="50000"/>
                  </a:schemeClr>
                </a:solidFill>
              </a:rPr>
              <a:t>Эта героиня…</a:t>
            </a:r>
          </a:p>
        </p:txBody>
      </p:sp>
      <p:sp>
        <p:nvSpPr>
          <p:cNvPr id="8" name="Содержимое 2"/>
          <p:cNvSpPr txBox="1">
            <a:spLocks/>
          </p:cNvSpPr>
          <p:nvPr/>
        </p:nvSpPr>
        <p:spPr>
          <a:xfrm>
            <a:off x="0" y="2500306"/>
            <a:ext cx="5143504" cy="2500330"/>
          </a:xfrm>
          <a:prstGeom prst="rect">
            <a:avLst/>
          </a:prstGeom>
        </p:spPr>
        <p:txBody>
          <a:bodyPr vert="horz" lIns="91440" tIns="45720" rIns="91440" bIns="45720" rtlCol="0">
            <a:noAutofit/>
          </a:bodyPr>
          <a:lstStyle/>
          <a:p>
            <a:pPr marL="342900" marR="0" lvl="0" indent="-342900" algn="ctr" fontAlgn="auto">
              <a:lnSpc>
                <a:spcPct val="90000"/>
              </a:lnSpc>
              <a:spcBef>
                <a:spcPct val="20000"/>
              </a:spcBef>
              <a:spcAft>
                <a:spcPts val="0"/>
              </a:spcAft>
              <a:buClrTx/>
              <a:buSzTx/>
              <a:buFont typeface="Wingdings" pitchFamily="2" charset="2"/>
              <a:buChar char="ü"/>
              <a:tabLst/>
              <a:defRPr/>
            </a:pPr>
            <a:r>
              <a:rPr lang="ru-RU" sz="2200" dirty="0" smtClean="0">
                <a:ln>
                  <a:solidFill>
                    <a:schemeClr val="accent2">
                      <a:lumMod val="50000"/>
                    </a:schemeClr>
                  </a:solidFill>
                </a:ln>
              </a:rPr>
              <a:t>Сравнивалась автором с хозяином прядильной мастерской, который, «посадив работников по местам, прохаживался по заведению, замечая неподвижность или непривычный, скрипящий, слишком громкий звук веретена, торопливо идёт, сдерживает или пускает его в надлежащий ход…»</a:t>
            </a:r>
            <a:endParaRPr lang="ru-RU" sz="2200" dirty="0">
              <a:ln>
                <a:solidFill>
                  <a:schemeClr val="accent2">
                    <a:lumMod val="50000"/>
                  </a:schemeClr>
                </a:solidFill>
              </a:ln>
            </a:endParaRPr>
          </a:p>
        </p:txBody>
      </p:sp>
      <p:sp>
        <p:nvSpPr>
          <p:cNvPr id="9" name="Содержимое 2"/>
          <p:cNvSpPr txBox="1">
            <a:spLocks/>
          </p:cNvSpPr>
          <p:nvPr/>
        </p:nvSpPr>
        <p:spPr>
          <a:xfrm>
            <a:off x="0" y="5286388"/>
            <a:ext cx="5143504" cy="1828799"/>
          </a:xfrm>
          <a:prstGeom prst="rect">
            <a:avLst/>
          </a:prstGeom>
        </p:spPr>
        <p:txBody>
          <a:bodyPr vert="horz" lIns="91440" tIns="45720" rIns="91440" bIns="45720" rtlCol="0">
            <a:normAutofit/>
          </a:bodyPr>
          <a:lstStyle/>
          <a:p>
            <a:pPr marL="342900" indent="-342900" algn="ctr">
              <a:lnSpc>
                <a:spcPct val="90000"/>
              </a:lnSpc>
              <a:spcBef>
                <a:spcPct val="20000"/>
              </a:spcBef>
              <a:buFont typeface="Wingdings" pitchFamily="2" charset="2"/>
              <a:buChar char="ü"/>
              <a:defRPr/>
            </a:pPr>
            <a:r>
              <a:rPr lang="ru-RU" sz="2200" dirty="0" smtClean="0">
                <a:ln>
                  <a:solidFill>
                    <a:schemeClr val="accent2">
                      <a:lumMod val="50000"/>
                    </a:schemeClr>
                  </a:solidFill>
                </a:ln>
              </a:rPr>
              <a:t>Была фрейлиной императрицы Марии Фёдоровны, хозяйкой известного в Петербурге светского салона.</a:t>
            </a:r>
            <a:endParaRPr lang="ru-RU" sz="2200" dirty="0">
              <a:ln>
                <a:solidFill>
                  <a:schemeClr val="accent2">
                    <a:lumMod val="50000"/>
                  </a:schemeClr>
                </a:solidFill>
              </a:ln>
            </a:endParaRPr>
          </a:p>
        </p:txBody>
      </p:sp>
      <p:sp>
        <p:nvSpPr>
          <p:cNvPr id="10" name="Прямоугольник 9"/>
          <p:cNvSpPr/>
          <p:nvPr/>
        </p:nvSpPr>
        <p:spPr>
          <a:xfrm>
            <a:off x="5643570" y="5357826"/>
            <a:ext cx="3079689" cy="1040285"/>
          </a:xfrm>
          <a:prstGeom prst="rect">
            <a:avLst/>
          </a:prstGeom>
        </p:spPr>
        <p:txBody>
          <a:bodyPr wrap="none">
            <a:spAutoFit/>
          </a:bodyPr>
          <a:lstStyle/>
          <a:p>
            <a:pPr marL="342900" lvl="0" indent="-342900" algn="ctr">
              <a:spcBef>
                <a:spcPct val="20000"/>
              </a:spcBef>
              <a:defRPr/>
            </a:pPr>
            <a:r>
              <a:rPr lang="ru-RU" sz="2800" i="1" dirty="0" smtClean="0">
                <a:ln>
                  <a:solidFill>
                    <a:schemeClr val="accent2">
                      <a:lumMod val="50000"/>
                    </a:schemeClr>
                  </a:solidFill>
                </a:ln>
                <a:latin typeface="Comic Sans MS" pitchFamily="66" charset="0"/>
              </a:rPr>
              <a:t>(Анна Павловна </a:t>
            </a:r>
          </a:p>
          <a:p>
            <a:pPr marL="342900" lvl="0" indent="-342900" algn="ctr">
              <a:spcBef>
                <a:spcPct val="20000"/>
              </a:spcBef>
              <a:defRPr/>
            </a:pPr>
            <a:r>
              <a:rPr lang="ru-RU" sz="2800" i="1" dirty="0" smtClean="0">
                <a:ln>
                  <a:solidFill>
                    <a:schemeClr val="accent2">
                      <a:lumMod val="50000"/>
                    </a:schemeClr>
                  </a:solidFill>
                </a:ln>
                <a:latin typeface="Comic Sans MS" pitchFamily="66" charset="0"/>
              </a:rPr>
              <a:t>Шерер)</a:t>
            </a:r>
            <a:endParaRPr lang="ru-RU" sz="2800" i="1" dirty="0">
              <a:ln>
                <a:solidFill>
                  <a:schemeClr val="accent2">
                    <a:lumMod val="50000"/>
                  </a:schemeClr>
                </a:solidFill>
              </a:ln>
              <a:latin typeface="Comic Sans MS" pitchFamily="66" charset="0"/>
            </a:endParaRPr>
          </a:p>
        </p:txBody>
      </p:sp>
      <p:pic>
        <p:nvPicPr>
          <p:cNvPr id="32770" name="Picture 2" descr="Посетители салона А.П. Шерер. Представители придворной аристократической среды: фрейлина Анна Павловна Шерер, министр князь Василий Курагин, его дети – бездушная красавица Элен, «беспокойный дурак» Анатоль и «спокойный дурак» Ипполит, княгиня Лиза Болконская др."/>
          <p:cNvPicPr>
            <a:picLocks noChangeAspect="1" noChangeArrowheads="1"/>
          </p:cNvPicPr>
          <p:nvPr/>
        </p:nvPicPr>
        <p:blipFill>
          <a:blip r:embed="rId2" cstate="print"/>
          <a:srcRect/>
          <a:stretch>
            <a:fillRect/>
          </a:stretch>
        </p:blipFill>
        <p:spPr bwMode="auto">
          <a:xfrm>
            <a:off x="5286380" y="2071678"/>
            <a:ext cx="3661177" cy="292894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0"/>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build="p"/>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00034" y="0"/>
            <a:ext cx="8229600" cy="1143000"/>
          </a:xfrm>
        </p:spPr>
        <p:txBody>
          <a:bodyPr>
            <a:normAutofit/>
          </a:bodyPr>
          <a:lstStyle/>
          <a:p>
            <a:r>
              <a:rPr lang="ru-RU" b="1" dirty="0">
                <a:ln>
                  <a:solidFill>
                    <a:schemeClr val="tx1">
                      <a:lumMod val="65000"/>
                      <a:lumOff val="35000"/>
                    </a:schemeClr>
                  </a:solidFill>
                </a:ln>
                <a:solidFill>
                  <a:schemeClr val="accent2">
                    <a:lumMod val="50000"/>
                  </a:schemeClr>
                </a:solidFill>
              </a:rPr>
              <a:t>Задание команде №2</a:t>
            </a:r>
          </a:p>
        </p:txBody>
      </p:sp>
      <p:sp>
        <p:nvSpPr>
          <p:cNvPr id="7" name="Содержимое 2"/>
          <p:cNvSpPr>
            <a:spLocks noGrp="1"/>
          </p:cNvSpPr>
          <p:nvPr>
            <p:ph idx="1"/>
          </p:nvPr>
        </p:nvSpPr>
        <p:spPr>
          <a:xfrm>
            <a:off x="0" y="2786058"/>
            <a:ext cx="4614866" cy="1828799"/>
          </a:xfrm>
        </p:spPr>
        <p:txBody>
          <a:bodyPr>
            <a:noAutofit/>
          </a:bodyPr>
          <a:lstStyle/>
          <a:p>
            <a:pPr algn="ctr">
              <a:buFont typeface="Wingdings" pitchFamily="2" charset="2"/>
              <a:buChar char="ü"/>
              <a:defRPr/>
            </a:pPr>
            <a:r>
              <a:rPr lang="ru-RU" sz="2200" dirty="0">
                <a:ln>
                  <a:solidFill>
                    <a:schemeClr val="accent2">
                      <a:lumMod val="50000"/>
                    </a:schemeClr>
                  </a:solidFill>
                </a:ln>
              </a:rPr>
              <a:t>Был отдан в солдаты за воровство, однако в глазах главного героя романа, всегда оставался «вечным олицетворением духа простоты и правды».</a:t>
            </a:r>
          </a:p>
        </p:txBody>
      </p:sp>
      <p:sp>
        <p:nvSpPr>
          <p:cNvPr id="6" name="Заголовок 1"/>
          <p:cNvSpPr txBox="1">
            <a:spLocks/>
          </p:cNvSpPr>
          <p:nvPr/>
        </p:nvSpPr>
        <p:spPr>
          <a:xfrm>
            <a:off x="0" y="857232"/>
            <a:ext cx="5214942" cy="1143000"/>
          </a:xfrm>
          <a:prstGeom prst="rect">
            <a:avLst/>
          </a:prstGeom>
        </p:spPr>
        <p:txBody>
          <a:bodyPr vert="horz" lIns="91440" tIns="45720" rIns="91440" bIns="45720" rtlCol="0" anchor="ctr">
            <a:normAutofit/>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lang="ru-RU" sz="3000" i="1" dirty="0" smtClean="0">
                <a:solidFill>
                  <a:schemeClr val="accent2">
                    <a:lumMod val="50000"/>
                  </a:schemeClr>
                </a:solidFill>
              </a:rPr>
              <a:t>Этот герой…</a:t>
            </a:r>
          </a:p>
        </p:txBody>
      </p:sp>
      <p:sp>
        <p:nvSpPr>
          <p:cNvPr id="8" name="Содержимое 2"/>
          <p:cNvSpPr txBox="1">
            <a:spLocks/>
          </p:cNvSpPr>
          <p:nvPr/>
        </p:nvSpPr>
        <p:spPr>
          <a:xfrm>
            <a:off x="0" y="1714488"/>
            <a:ext cx="4614866" cy="1828799"/>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Char char="ü"/>
              <a:tabLst/>
              <a:defRPr/>
            </a:pPr>
            <a:r>
              <a:rPr lang="ru-RU" sz="2200" dirty="0" smtClean="0">
                <a:ln>
                  <a:solidFill>
                    <a:schemeClr val="accent2">
                      <a:lumMod val="50000"/>
                    </a:schemeClr>
                  </a:solidFill>
                </a:ln>
              </a:rPr>
              <a:t>Обладал феноменальной способностью петь песни, «как поют птицы».</a:t>
            </a:r>
            <a:endParaRPr lang="ru-RU" sz="2200" dirty="0">
              <a:ln>
                <a:solidFill>
                  <a:schemeClr val="accent2">
                    <a:lumMod val="50000"/>
                  </a:schemeClr>
                </a:solidFill>
              </a:ln>
            </a:endParaRPr>
          </a:p>
        </p:txBody>
      </p:sp>
      <p:sp>
        <p:nvSpPr>
          <p:cNvPr id="9" name="Содержимое 2"/>
          <p:cNvSpPr txBox="1">
            <a:spLocks/>
          </p:cNvSpPr>
          <p:nvPr/>
        </p:nvSpPr>
        <p:spPr>
          <a:xfrm>
            <a:off x="0" y="5029201"/>
            <a:ext cx="4614866" cy="1828799"/>
          </a:xfrm>
          <a:prstGeom prst="rect">
            <a:avLst/>
          </a:prstGeom>
        </p:spPr>
        <p:txBody>
          <a:bodyPr vert="horz" lIns="91440" tIns="45720" rIns="91440" bIns="45720" rtlCol="0">
            <a:normAutofit/>
          </a:bodyPr>
          <a:lstStyle/>
          <a:p>
            <a:pPr marL="342900" marR="0" lvl="0" indent="-342900" algn="ctr" fontAlgn="auto">
              <a:lnSpc>
                <a:spcPct val="100000"/>
              </a:lnSpc>
              <a:spcBef>
                <a:spcPct val="20000"/>
              </a:spcBef>
              <a:spcAft>
                <a:spcPts val="0"/>
              </a:spcAft>
              <a:buClrTx/>
              <a:buSzTx/>
              <a:buFont typeface="Wingdings" pitchFamily="2" charset="2"/>
              <a:buChar char="ü"/>
              <a:tabLst/>
              <a:defRPr/>
            </a:pPr>
            <a:r>
              <a:rPr lang="ru-RU" sz="2200" dirty="0" smtClean="0">
                <a:ln>
                  <a:solidFill>
                    <a:schemeClr val="accent2">
                      <a:lumMod val="50000"/>
                    </a:schemeClr>
                  </a:solidFill>
                </a:ln>
              </a:rPr>
              <a:t>«Любил и любовно жил со всем, с чем его сводила жизнь», не исключая французских завоевателей.</a:t>
            </a:r>
            <a:endParaRPr lang="ru-RU" sz="2200" dirty="0">
              <a:ln>
                <a:solidFill>
                  <a:schemeClr val="accent2">
                    <a:lumMod val="50000"/>
                  </a:schemeClr>
                </a:solidFill>
              </a:ln>
            </a:endParaRPr>
          </a:p>
        </p:txBody>
      </p:sp>
      <p:sp>
        <p:nvSpPr>
          <p:cNvPr id="10" name="Прямоугольник 9"/>
          <p:cNvSpPr/>
          <p:nvPr/>
        </p:nvSpPr>
        <p:spPr>
          <a:xfrm>
            <a:off x="5357818" y="5857892"/>
            <a:ext cx="3400291" cy="523220"/>
          </a:xfrm>
          <a:prstGeom prst="rect">
            <a:avLst/>
          </a:prstGeom>
        </p:spPr>
        <p:txBody>
          <a:bodyPr wrap="none">
            <a:spAutoFit/>
          </a:bodyPr>
          <a:lstStyle/>
          <a:p>
            <a:pPr marL="342900" lvl="0" indent="-342900" algn="ctr">
              <a:spcBef>
                <a:spcPct val="20000"/>
              </a:spcBef>
              <a:defRPr/>
            </a:pPr>
            <a:r>
              <a:rPr lang="ru-RU" sz="2800" i="1" dirty="0" smtClean="0">
                <a:ln>
                  <a:solidFill>
                    <a:schemeClr val="accent2">
                      <a:lumMod val="50000"/>
                    </a:schemeClr>
                  </a:solidFill>
                </a:ln>
                <a:latin typeface="Comic Sans MS" pitchFamily="66" charset="0"/>
              </a:rPr>
              <a:t>(Платон Каратаев)</a:t>
            </a:r>
            <a:endParaRPr lang="ru-RU" sz="2800" i="1" dirty="0">
              <a:ln>
                <a:solidFill>
                  <a:schemeClr val="accent2">
                    <a:lumMod val="50000"/>
                  </a:schemeClr>
                </a:solidFill>
              </a:ln>
              <a:latin typeface="Comic Sans MS" pitchFamily="66" charset="0"/>
            </a:endParaRPr>
          </a:p>
        </p:txBody>
      </p:sp>
      <p:pic>
        <p:nvPicPr>
          <p:cNvPr id="44034" name="Picture 2" descr="http://russian7.ru/wp-content/uploads/2012/03/memoirs1.jpg"/>
          <p:cNvPicPr>
            <a:picLocks noChangeAspect="1" noChangeArrowheads="1"/>
          </p:cNvPicPr>
          <p:nvPr/>
        </p:nvPicPr>
        <p:blipFill>
          <a:blip r:embed="rId2" cstate="print"/>
          <a:srcRect/>
          <a:stretch>
            <a:fillRect/>
          </a:stretch>
        </p:blipFill>
        <p:spPr bwMode="auto">
          <a:xfrm>
            <a:off x="5357818" y="1500174"/>
            <a:ext cx="3333750" cy="41814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34"/>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a:xfrm>
            <a:off x="0" y="1071546"/>
            <a:ext cx="4614866" cy="1828799"/>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Char char="ü"/>
              <a:tabLst/>
              <a:defRPr/>
            </a:pPr>
            <a:r>
              <a:rPr lang="ru-RU" sz="2200" dirty="0" smtClean="0">
                <a:ln>
                  <a:solidFill>
                    <a:schemeClr val="accent2">
                      <a:lumMod val="50000"/>
                    </a:schemeClr>
                  </a:solidFill>
                </a:ln>
              </a:rPr>
              <a:t>В процессе повествования сменила вероисповедание с православного на католическое.</a:t>
            </a:r>
            <a:endParaRPr lang="ru-RU" sz="2200" dirty="0">
              <a:ln>
                <a:solidFill>
                  <a:schemeClr val="accent2">
                    <a:lumMod val="50000"/>
                  </a:schemeClr>
                </a:solidFill>
              </a:ln>
            </a:endParaRPr>
          </a:p>
        </p:txBody>
      </p:sp>
      <p:sp>
        <p:nvSpPr>
          <p:cNvPr id="5" name="Содержимое 2"/>
          <p:cNvSpPr txBox="1">
            <a:spLocks/>
          </p:cNvSpPr>
          <p:nvPr/>
        </p:nvSpPr>
        <p:spPr>
          <a:xfrm>
            <a:off x="0" y="2428868"/>
            <a:ext cx="4614866" cy="1828799"/>
          </a:xfrm>
          <a:prstGeom prst="rect">
            <a:avLst/>
          </a:prstGeom>
        </p:spPr>
        <p:txBody>
          <a:bodyPr vert="horz" lIns="91440" tIns="45720" rIns="91440" bIns="45720" rtlCol="0">
            <a:noAutofit/>
          </a:bodyPr>
          <a:lstStyle/>
          <a:p>
            <a:pPr marL="342900" indent="-342900" algn="ctr">
              <a:spcBef>
                <a:spcPct val="20000"/>
              </a:spcBef>
              <a:buFont typeface="Wingdings" pitchFamily="2" charset="2"/>
              <a:buChar char="ü"/>
              <a:defRPr/>
            </a:pPr>
            <a:r>
              <a:rPr lang="ru-RU" sz="2200" dirty="0" smtClean="0">
                <a:ln>
                  <a:solidFill>
                    <a:schemeClr val="accent2">
                      <a:lumMod val="50000"/>
                    </a:schemeClr>
                  </a:solidFill>
                </a:ln>
              </a:rPr>
              <a:t>Из уст «бескорыстного друга» заслужила ироническое определение «молодец-баба» за то, что «хотела бы быть женою… троих в одно и то же время»: вельможи, принца и… собственного мужа.</a:t>
            </a:r>
            <a:endParaRPr lang="ru-RU" sz="2200" dirty="0">
              <a:ln>
                <a:solidFill>
                  <a:schemeClr val="accent2">
                    <a:lumMod val="50000"/>
                  </a:schemeClr>
                </a:solidFill>
              </a:ln>
            </a:endParaRPr>
          </a:p>
        </p:txBody>
      </p:sp>
      <p:sp>
        <p:nvSpPr>
          <p:cNvPr id="6" name="Содержимое 2"/>
          <p:cNvSpPr txBox="1">
            <a:spLocks/>
          </p:cNvSpPr>
          <p:nvPr/>
        </p:nvSpPr>
        <p:spPr>
          <a:xfrm>
            <a:off x="0" y="5029201"/>
            <a:ext cx="4614866" cy="1828799"/>
          </a:xfrm>
          <a:prstGeom prst="rect">
            <a:avLst/>
          </a:prstGeom>
        </p:spPr>
        <p:txBody>
          <a:bodyPr vert="horz" lIns="91440" tIns="45720" rIns="91440" bIns="45720" rtlCol="0">
            <a:normAutofit/>
          </a:bodyPr>
          <a:lstStyle/>
          <a:p>
            <a:pPr marL="342900" marR="0" lvl="0" indent="-342900" algn="ctr" fontAlgn="auto">
              <a:lnSpc>
                <a:spcPct val="100000"/>
              </a:lnSpc>
              <a:spcBef>
                <a:spcPct val="20000"/>
              </a:spcBef>
              <a:spcAft>
                <a:spcPts val="0"/>
              </a:spcAft>
              <a:buClrTx/>
              <a:buSzTx/>
              <a:buFont typeface="Wingdings" pitchFamily="2" charset="2"/>
              <a:buChar char="ü"/>
              <a:tabLst/>
              <a:defRPr/>
            </a:pPr>
            <a:r>
              <a:rPr lang="ru-RU" sz="2200" dirty="0" smtClean="0">
                <a:ln>
                  <a:solidFill>
                    <a:schemeClr val="accent2">
                      <a:lumMod val="50000"/>
                    </a:schemeClr>
                  </a:solidFill>
                </a:ln>
              </a:rPr>
              <a:t>«была так хороша, что» «не допускала возможности, чтобы кто-либо мог видеть её и не быть восхищённым ею». </a:t>
            </a:r>
            <a:endParaRPr lang="ru-RU" sz="2200" dirty="0">
              <a:ln>
                <a:solidFill>
                  <a:schemeClr val="accent2">
                    <a:lumMod val="50000"/>
                  </a:schemeClr>
                </a:solidFill>
              </a:ln>
            </a:endParaRPr>
          </a:p>
        </p:txBody>
      </p:sp>
      <p:sp>
        <p:nvSpPr>
          <p:cNvPr id="7" name="Содержимое 2"/>
          <p:cNvSpPr>
            <a:spLocks noGrp="1"/>
          </p:cNvSpPr>
          <p:nvPr>
            <p:ph idx="1"/>
          </p:nvPr>
        </p:nvSpPr>
        <p:spPr>
          <a:xfrm>
            <a:off x="1285852" y="357166"/>
            <a:ext cx="2686050" cy="828675"/>
          </a:xfrm>
        </p:spPr>
        <p:txBody>
          <a:bodyPr>
            <a:normAutofit/>
          </a:bodyPr>
          <a:lstStyle/>
          <a:p>
            <a:pPr algn="ctr">
              <a:buNone/>
            </a:pPr>
            <a:r>
              <a:rPr lang="ru-RU" sz="3000" i="1" dirty="0">
                <a:solidFill>
                  <a:schemeClr val="accent2">
                    <a:lumMod val="50000"/>
                  </a:schemeClr>
                </a:solidFill>
              </a:rPr>
              <a:t>Эта героиня…</a:t>
            </a:r>
          </a:p>
        </p:txBody>
      </p:sp>
      <p:sp>
        <p:nvSpPr>
          <p:cNvPr id="8" name="Прямоугольник 7"/>
          <p:cNvSpPr/>
          <p:nvPr/>
        </p:nvSpPr>
        <p:spPr>
          <a:xfrm>
            <a:off x="5643570" y="5715016"/>
            <a:ext cx="2967480" cy="523220"/>
          </a:xfrm>
          <a:prstGeom prst="rect">
            <a:avLst/>
          </a:prstGeom>
        </p:spPr>
        <p:txBody>
          <a:bodyPr wrap="none">
            <a:spAutoFit/>
          </a:bodyPr>
          <a:lstStyle/>
          <a:p>
            <a:pPr marL="342900" lvl="0" indent="-342900" algn="ctr">
              <a:spcBef>
                <a:spcPct val="20000"/>
              </a:spcBef>
              <a:defRPr/>
            </a:pPr>
            <a:r>
              <a:rPr lang="ru-RU" sz="2800" i="1" dirty="0" smtClean="0">
                <a:ln>
                  <a:solidFill>
                    <a:schemeClr val="accent2">
                      <a:lumMod val="50000"/>
                    </a:schemeClr>
                  </a:solidFill>
                </a:ln>
                <a:latin typeface="Comic Sans MS" pitchFamily="66" charset="0"/>
              </a:rPr>
              <a:t>(Элен Безухова)</a:t>
            </a:r>
            <a:endParaRPr lang="ru-RU" sz="2800" i="1" dirty="0">
              <a:ln>
                <a:solidFill>
                  <a:schemeClr val="accent2">
                    <a:lumMod val="50000"/>
                  </a:schemeClr>
                </a:solidFill>
              </a:ln>
              <a:latin typeface="Comic Sans MS" pitchFamily="66" charset="0"/>
            </a:endParaRPr>
          </a:p>
        </p:txBody>
      </p:sp>
      <p:pic>
        <p:nvPicPr>
          <p:cNvPr id="43010" name="Picture 2" descr="http://img-fotki.yandex.ru/get/5400/nat66956259.55/0_3ab82_c32a7072_L"/>
          <p:cNvPicPr>
            <a:picLocks noChangeAspect="1" noChangeArrowheads="1"/>
          </p:cNvPicPr>
          <p:nvPr/>
        </p:nvPicPr>
        <p:blipFill>
          <a:blip r:embed="rId2" cstate="print"/>
          <a:srcRect l="31818" t="9084" r="25757" b="79"/>
          <a:stretch>
            <a:fillRect/>
          </a:stretch>
        </p:blipFill>
        <p:spPr bwMode="auto">
          <a:xfrm>
            <a:off x="5786446" y="857232"/>
            <a:ext cx="2571768" cy="459244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010"/>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build="p"/>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285728"/>
            <a:ext cx="5514956" cy="1143000"/>
          </a:xfrm>
          <a:prstGeom prst="rect">
            <a:avLst/>
          </a:prstGeom>
        </p:spPr>
        <p:txBody>
          <a:bodyPr vert="horz" lIns="91440" tIns="45720" rIns="91440" bIns="45720" rtlCol="0" anchor="ctr">
            <a:normAutofit/>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lang="ru-RU" sz="3000" i="1" dirty="0" smtClean="0">
                <a:solidFill>
                  <a:schemeClr val="accent2">
                    <a:lumMod val="50000"/>
                  </a:schemeClr>
                </a:solidFill>
              </a:rPr>
              <a:t>Этот герой…</a:t>
            </a:r>
          </a:p>
        </p:txBody>
      </p:sp>
      <p:sp>
        <p:nvSpPr>
          <p:cNvPr id="5" name="Содержимое 2"/>
          <p:cNvSpPr txBox="1">
            <a:spLocks/>
          </p:cNvSpPr>
          <p:nvPr/>
        </p:nvSpPr>
        <p:spPr>
          <a:xfrm>
            <a:off x="0" y="1357298"/>
            <a:ext cx="5043462" cy="1828799"/>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Char char="ü"/>
              <a:tabLst/>
              <a:defRPr/>
            </a:pPr>
            <a:r>
              <a:rPr lang="ru-RU" sz="2200" dirty="0" smtClean="0">
                <a:ln>
                  <a:solidFill>
                    <a:schemeClr val="accent2">
                      <a:lumMod val="50000"/>
                    </a:schemeClr>
                  </a:solidFill>
                </a:ln>
              </a:rPr>
              <a:t>Зимой 1810/11 года «сделался… центром московской оппозиции правительства Александра</a:t>
            </a:r>
            <a:r>
              <a:rPr lang="en-US" sz="2200" dirty="0" smtClean="0">
                <a:ln>
                  <a:solidFill>
                    <a:schemeClr val="accent2">
                      <a:lumMod val="50000"/>
                    </a:schemeClr>
                  </a:solidFill>
                </a:ln>
              </a:rPr>
              <a:t> I</a:t>
            </a:r>
            <a:r>
              <a:rPr lang="ru-RU" sz="2200" dirty="0" smtClean="0">
                <a:ln>
                  <a:solidFill>
                    <a:schemeClr val="accent2">
                      <a:lumMod val="50000"/>
                    </a:schemeClr>
                  </a:solidFill>
                </a:ln>
              </a:rPr>
              <a:t>»</a:t>
            </a:r>
            <a:endParaRPr lang="ru-RU" sz="2200" dirty="0">
              <a:ln>
                <a:solidFill>
                  <a:schemeClr val="accent2">
                    <a:lumMod val="50000"/>
                  </a:schemeClr>
                </a:solidFill>
              </a:ln>
            </a:endParaRPr>
          </a:p>
        </p:txBody>
      </p:sp>
      <p:sp>
        <p:nvSpPr>
          <p:cNvPr id="6" name="Содержимое 2"/>
          <p:cNvSpPr txBox="1">
            <a:spLocks/>
          </p:cNvSpPr>
          <p:nvPr/>
        </p:nvSpPr>
        <p:spPr>
          <a:xfrm>
            <a:off x="0" y="2786058"/>
            <a:ext cx="5186338" cy="2071702"/>
          </a:xfrm>
          <a:prstGeom prst="rect">
            <a:avLst/>
          </a:prstGeom>
        </p:spPr>
        <p:txBody>
          <a:bodyPr vert="horz" lIns="91440" tIns="45720" rIns="91440" bIns="45720" rtlCol="0">
            <a:normAutofit/>
          </a:bodyPr>
          <a:lstStyle/>
          <a:p>
            <a:pPr marL="342900" indent="-342900" algn="ctr">
              <a:spcBef>
                <a:spcPct val="20000"/>
              </a:spcBef>
              <a:buFont typeface="Wingdings" pitchFamily="2" charset="2"/>
              <a:buChar char="ü"/>
              <a:defRPr/>
            </a:pPr>
            <a:r>
              <a:rPr lang="ru-RU" sz="2200" dirty="0" smtClean="0">
                <a:ln>
                  <a:solidFill>
                    <a:schemeClr val="accent2">
                      <a:lumMod val="50000"/>
                    </a:schemeClr>
                  </a:solidFill>
                </a:ln>
              </a:rPr>
              <a:t>Перед приездом незваных гостей в его имение распорядился вновь забросать снегом только что расчищенную дорогу.</a:t>
            </a:r>
          </a:p>
        </p:txBody>
      </p:sp>
      <p:sp>
        <p:nvSpPr>
          <p:cNvPr id="7" name="Содержимое 2"/>
          <p:cNvSpPr txBox="1">
            <a:spLocks/>
          </p:cNvSpPr>
          <p:nvPr/>
        </p:nvSpPr>
        <p:spPr>
          <a:xfrm>
            <a:off x="0" y="4429132"/>
            <a:ext cx="5186338" cy="1828799"/>
          </a:xfrm>
          <a:prstGeom prst="rect">
            <a:avLst/>
          </a:prstGeom>
        </p:spPr>
        <p:txBody>
          <a:bodyPr vert="horz" lIns="91440" tIns="45720" rIns="91440" bIns="45720" rtlCol="0">
            <a:normAutofit/>
          </a:bodyPr>
          <a:lstStyle/>
          <a:p>
            <a:pPr marL="342900" marR="0" lvl="0" indent="-342900" algn="ctr" fontAlgn="auto">
              <a:lnSpc>
                <a:spcPct val="100000"/>
              </a:lnSpc>
              <a:spcBef>
                <a:spcPct val="20000"/>
              </a:spcBef>
              <a:spcAft>
                <a:spcPts val="0"/>
              </a:spcAft>
              <a:buClrTx/>
              <a:buSzTx/>
              <a:buFont typeface="Wingdings" pitchFamily="2" charset="2"/>
              <a:buChar char="ü"/>
              <a:tabLst/>
              <a:defRPr/>
            </a:pPr>
            <a:r>
              <a:rPr lang="ru-RU" sz="2200" dirty="0" smtClean="0">
                <a:ln>
                  <a:solidFill>
                    <a:schemeClr val="accent2">
                      <a:lumMod val="50000"/>
                    </a:schemeClr>
                  </a:solidFill>
                </a:ln>
              </a:rPr>
              <a:t>Не мыслил жизни без дочери и в то же время «беспрестанно больно оскорблял» её и старался «как можно жестче нравственно мучить её»</a:t>
            </a:r>
            <a:endParaRPr lang="ru-RU" sz="2200" dirty="0">
              <a:ln>
                <a:solidFill>
                  <a:schemeClr val="accent2">
                    <a:lumMod val="50000"/>
                  </a:schemeClr>
                </a:solidFill>
              </a:ln>
            </a:endParaRPr>
          </a:p>
        </p:txBody>
      </p:sp>
      <p:sp>
        <p:nvSpPr>
          <p:cNvPr id="8" name="Прямоугольник 7"/>
          <p:cNvSpPr/>
          <p:nvPr/>
        </p:nvSpPr>
        <p:spPr>
          <a:xfrm>
            <a:off x="5113731" y="5572140"/>
            <a:ext cx="4030269" cy="1040285"/>
          </a:xfrm>
          <a:prstGeom prst="rect">
            <a:avLst/>
          </a:prstGeom>
        </p:spPr>
        <p:txBody>
          <a:bodyPr wrap="none">
            <a:spAutoFit/>
          </a:bodyPr>
          <a:lstStyle/>
          <a:p>
            <a:pPr marL="342900" indent="-342900" algn="ctr">
              <a:spcBef>
                <a:spcPct val="20000"/>
              </a:spcBef>
              <a:defRPr/>
            </a:pPr>
            <a:r>
              <a:rPr lang="ru-RU" sz="2800" i="1" dirty="0" smtClean="0">
                <a:ln>
                  <a:solidFill>
                    <a:schemeClr val="accent2">
                      <a:lumMod val="50000"/>
                    </a:schemeClr>
                  </a:solidFill>
                </a:ln>
                <a:latin typeface="Comic Sans MS" pitchFamily="66" charset="0"/>
              </a:rPr>
              <a:t>(Старый князь </a:t>
            </a:r>
          </a:p>
          <a:p>
            <a:pPr marL="342900" indent="-342900" algn="ctr">
              <a:spcBef>
                <a:spcPct val="20000"/>
              </a:spcBef>
              <a:defRPr/>
            </a:pPr>
            <a:r>
              <a:rPr lang="ru-RU" sz="2800" i="1" dirty="0" smtClean="0">
                <a:ln>
                  <a:solidFill>
                    <a:schemeClr val="accent2">
                      <a:lumMod val="50000"/>
                    </a:schemeClr>
                  </a:solidFill>
                </a:ln>
                <a:latin typeface="Comic Sans MS" pitchFamily="66" charset="0"/>
              </a:rPr>
              <a:t>Николай Болконский)</a:t>
            </a:r>
            <a:endParaRPr lang="ru-RU" sz="2800" i="1" dirty="0">
              <a:ln>
                <a:solidFill>
                  <a:schemeClr val="accent2">
                    <a:lumMod val="50000"/>
                  </a:schemeClr>
                </a:solidFill>
              </a:ln>
              <a:latin typeface="Comic Sans MS" pitchFamily="66" charset="0"/>
            </a:endParaRPr>
          </a:p>
        </p:txBody>
      </p:sp>
      <p:pic>
        <p:nvPicPr>
          <p:cNvPr id="29698" name="Picture 2" descr="http://www.peremeny.ru/UserFiles/Image/narrativ/vim2/vimKnB1.jpg"/>
          <p:cNvPicPr>
            <a:picLocks noChangeAspect="1" noChangeArrowheads="1"/>
          </p:cNvPicPr>
          <p:nvPr/>
        </p:nvPicPr>
        <p:blipFill>
          <a:blip r:embed="rId2" cstate="print"/>
          <a:srcRect/>
          <a:stretch>
            <a:fillRect/>
          </a:stretch>
        </p:blipFill>
        <p:spPr bwMode="auto">
          <a:xfrm>
            <a:off x="5786446" y="1500174"/>
            <a:ext cx="2857500" cy="34290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29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28596" y="0"/>
            <a:ext cx="8229600" cy="1143000"/>
          </a:xfrm>
        </p:spPr>
        <p:txBody>
          <a:bodyPr>
            <a:normAutofit/>
          </a:bodyPr>
          <a:lstStyle/>
          <a:p>
            <a:r>
              <a:rPr lang="ru-RU" b="1" dirty="0">
                <a:ln>
                  <a:solidFill>
                    <a:schemeClr val="tx1">
                      <a:lumMod val="65000"/>
                      <a:lumOff val="35000"/>
                    </a:schemeClr>
                  </a:solidFill>
                </a:ln>
                <a:solidFill>
                  <a:schemeClr val="accent2">
                    <a:lumMod val="50000"/>
                  </a:schemeClr>
                </a:solidFill>
              </a:rPr>
              <a:t>Вопросы команде №1</a:t>
            </a:r>
          </a:p>
        </p:txBody>
      </p:sp>
      <p:sp>
        <p:nvSpPr>
          <p:cNvPr id="5" name="Содержимое 2"/>
          <p:cNvSpPr txBox="1">
            <a:spLocks/>
          </p:cNvSpPr>
          <p:nvPr/>
        </p:nvSpPr>
        <p:spPr>
          <a:xfrm>
            <a:off x="0" y="1071546"/>
            <a:ext cx="4614866" cy="1500198"/>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Char char="ü"/>
              <a:tabLst/>
              <a:defRPr/>
            </a:pPr>
            <a:r>
              <a:rPr lang="ru-RU" sz="2200" dirty="0" smtClean="0">
                <a:ln>
                  <a:solidFill>
                    <a:schemeClr val="accent2">
                      <a:lumMod val="50000"/>
                    </a:schemeClr>
                  </a:solidFill>
                </a:ln>
              </a:rPr>
              <a:t>Какая героиня мечтала «встретить русского князя, который влюбится в неё и увезёт её»?</a:t>
            </a:r>
            <a:endParaRPr lang="ru-RU" sz="2200" dirty="0">
              <a:ln>
                <a:solidFill>
                  <a:schemeClr val="accent2">
                    <a:lumMod val="50000"/>
                  </a:schemeClr>
                </a:solidFill>
              </a:ln>
            </a:endParaRPr>
          </a:p>
        </p:txBody>
      </p:sp>
      <p:sp>
        <p:nvSpPr>
          <p:cNvPr id="6" name="Содержимое 2"/>
          <p:cNvSpPr txBox="1">
            <a:spLocks/>
          </p:cNvSpPr>
          <p:nvPr/>
        </p:nvSpPr>
        <p:spPr>
          <a:xfrm>
            <a:off x="1214414" y="2428868"/>
            <a:ext cx="3543296" cy="571503"/>
          </a:xfrm>
          <a:prstGeom prst="rect">
            <a:avLst/>
          </a:prstGeom>
        </p:spPr>
        <p:txBody>
          <a:bodyPr vert="horz" lIns="91440" tIns="45720" rIns="91440" bIns="45720" rtlCol="0">
            <a:noAutofit/>
          </a:bodyPr>
          <a:lstStyle/>
          <a:p>
            <a:pPr marL="342900" indent="-342900" algn="ctr">
              <a:spcBef>
                <a:spcPct val="20000"/>
              </a:spcBef>
              <a:defRPr/>
            </a:pPr>
            <a:r>
              <a:rPr lang="ru-RU" sz="2000" i="1" dirty="0" smtClean="0">
                <a:solidFill>
                  <a:schemeClr val="accent2">
                    <a:lumMod val="50000"/>
                  </a:schemeClr>
                </a:solidFill>
                <a:latin typeface="Comic Sans MS" pitchFamily="66" charset="0"/>
              </a:rPr>
              <a:t>Мадемуазель Бурьен</a:t>
            </a:r>
          </a:p>
        </p:txBody>
      </p:sp>
      <p:sp>
        <p:nvSpPr>
          <p:cNvPr id="9" name="Содержимое 2"/>
          <p:cNvSpPr txBox="1">
            <a:spLocks/>
          </p:cNvSpPr>
          <p:nvPr/>
        </p:nvSpPr>
        <p:spPr>
          <a:xfrm>
            <a:off x="4529134" y="1071546"/>
            <a:ext cx="4614866" cy="1500198"/>
          </a:xfrm>
          <a:prstGeom prst="rect">
            <a:avLst/>
          </a:prstGeom>
        </p:spPr>
        <p:txBody>
          <a:bodyPr vert="horz" lIns="91440" tIns="45720" rIns="91440" bIns="45720" rtlCol="0">
            <a:normAutofit/>
          </a:bodyPr>
          <a:lstStyle/>
          <a:p>
            <a:pPr marL="342900" indent="-342900" algn="ctr">
              <a:spcBef>
                <a:spcPct val="20000"/>
              </a:spcBef>
              <a:buFont typeface="Wingdings" pitchFamily="2" charset="2"/>
              <a:buChar char="ü"/>
              <a:defRPr/>
            </a:pPr>
            <a:r>
              <a:rPr lang="ru-RU" sz="2200" dirty="0" smtClean="0">
                <a:ln>
                  <a:solidFill>
                    <a:schemeClr val="accent2">
                      <a:lumMod val="50000"/>
                    </a:schemeClr>
                  </a:solidFill>
                </a:ln>
              </a:rPr>
              <a:t>Кто из героев «на всю жизнь свою смотрел как на непрерывное увеселение» и стоил своему отцу «сорок тысяч в год»?</a:t>
            </a:r>
            <a:endParaRPr lang="ru-RU" sz="2200" dirty="0">
              <a:ln>
                <a:solidFill>
                  <a:schemeClr val="accent2">
                    <a:lumMod val="50000"/>
                  </a:schemeClr>
                </a:solidFill>
              </a:ln>
            </a:endParaRPr>
          </a:p>
        </p:txBody>
      </p:sp>
      <p:sp>
        <p:nvSpPr>
          <p:cNvPr id="10" name="Содержимое 2"/>
          <p:cNvSpPr txBox="1">
            <a:spLocks/>
          </p:cNvSpPr>
          <p:nvPr/>
        </p:nvSpPr>
        <p:spPr>
          <a:xfrm>
            <a:off x="5957894" y="2500306"/>
            <a:ext cx="3186106" cy="571503"/>
          </a:xfrm>
          <a:prstGeom prst="rect">
            <a:avLst/>
          </a:prstGeom>
        </p:spPr>
        <p:txBody>
          <a:bodyPr vert="horz" lIns="91440" tIns="45720" rIns="91440" bIns="45720" rtlCol="0">
            <a:normAutofit/>
          </a:bodyPr>
          <a:lstStyle/>
          <a:p>
            <a:pPr marL="342900" marR="0" lvl="0" indent="-342900" algn="ctr" fontAlgn="auto">
              <a:lnSpc>
                <a:spcPct val="100000"/>
              </a:lnSpc>
              <a:spcBef>
                <a:spcPct val="20000"/>
              </a:spcBef>
              <a:spcAft>
                <a:spcPts val="0"/>
              </a:spcAft>
              <a:buClrTx/>
              <a:buSzTx/>
              <a:tabLst/>
              <a:defRPr/>
            </a:pPr>
            <a:r>
              <a:rPr lang="ru-RU" sz="2000" i="1" dirty="0" smtClean="0">
                <a:solidFill>
                  <a:schemeClr val="accent2">
                    <a:lumMod val="50000"/>
                  </a:schemeClr>
                </a:solidFill>
                <a:latin typeface="Comic Sans MS" pitchFamily="66" charset="0"/>
              </a:rPr>
              <a:t>Анатоль Курагин</a:t>
            </a:r>
          </a:p>
        </p:txBody>
      </p:sp>
      <p:pic>
        <p:nvPicPr>
          <p:cNvPr id="28674" name="Picture 2" descr="Портрет актрисы мадемуазель Жорж (Маргарита Жозефина Веймер; Катрин Жозефин Рафен)"/>
          <p:cNvPicPr>
            <a:picLocks noChangeAspect="1" noChangeArrowheads="1"/>
          </p:cNvPicPr>
          <p:nvPr/>
        </p:nvPicPr>
        <p:blipFill>
          <a:blip r:embed="rId2" cstate="print"/>
          <a:srcRect/>
          <a:stretch>
            <a:fillRect/>
          </a:stretch>
        </p:blipFill>
        <p:spPr bwMode="auto">
          <a:xfrm>
            <a:off x="928662" y="2928934"/>
            <a:ext cx="2707023" cy="35004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8676" name="Picture 4" descr="http://www.russlandjournal.de/uploads/tx_templavoila/anatol_kuragin.jpg"/>
          <p:cNvPicPr>
            <a:picLocks noChangeAspect="1" noChangeArrowheads="1"/>
          </p:cNvPicPr>
          <p:nvPr/>
        </p:nvPicPr>
        <p:blipFill>
          <a:blip r:embed="rId3" cstate="print"/>
          <a:srcRect/>
          <a:stretch>
            <a:fillRect/>
          </a:stretch>
        </p:blipFill>
        <p:spPr bwMode="auto">
          <a:xfrm>
            <a:off x="5786446" y="2928934"/>
            <a:ext cx="2819400" cy="37242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867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28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849</TotalTime>
  <Words>3453</Words>
  <Application>Microsoft Office PowerPoint</Application>
  <PresentationFormat>Экран (4:3)</PresentationFormat>
  <Paragraphs>317</Paragraphs>
  <Slides>46</Slides>
  <Notes>0</Notes>
  <HiddenSlides>0</HiddenSlides>
  <MMClips>3</MMClips>
  <ScaleCrop>false</ScaleCrop>
  <HeadingPairs>
    <vt:vector size="4" baseType="variant">
      <vt:variant>
        <vt:lpstr>Тема</vt:lpstr>
      </vt:variant>
      <vt:variant>
        <vt:i4>1</vt:i4>
      </vt:variant>
      <vt:variant>
        <vt:lpstr>Заголовки слайдов</vt:lpstr>
      </vt:variant>
      <vt:variant>
        <vt:i4>46</vt:i4>
      </vt:variant>
    </vt:vector>
  </HeadingPairs>
  <TitlesOfParts>
    <vt:vector size="47" baseType="lpstr">
      <vt:lpstr>Тема Office</vt:lpstr>
      <vt:lpstr>Интеллектуальная игра по роману  Л. Н. Толстого  «Война и мир»</vt:lpstr>
      <vt:lpstr>«Кто есть кто?»</vt:lpstr>
      <vt:lpstr>Задание команде №1</vt:lpstr>
      <vt:lpstr>Этот герой…</vt:lpstr>
      <vt:lpstr>Слайд 5</vt:lpstr>
      <vt:lpstr>Задание команде №2</vt:lpstr>
      <vt:lpstr>Слайд 7</vt:lpstr>
      <vt:lpstr>Слайд 8</vt:lpstr>
      <vt:lpstr>Вопросы команде №1</vt:lpstr>
      <vt:lpstr>Слайд 10</vt:lpstr>
      <vt:lpstr>Слайд 11</vt:lpstr>
      <vt:lpstr>Вопросы команде №2</vt:lpstr>
      <vt:lpstr>Слайд 13</vt:lpstr>
      <vt:lpstr>Слайд 14</vt:lpstr>
      <vt:lpstr>«Есть лица…»</vt:lpstr>
      <vt:lpstr>Слайд 16</vt:lpstr>
      <vt:lpstr>Слайд 17</vt:lpstr>
      <vt:lpstr>Слайд 18</vt:lpstr>
      <vt:lpstr>Слайд 19</vt:lpstr>
      <vt:lpstr>Слайд 20</vt:lpstr>
      <vt:lpstr>Слайд 21</vt:lpstr>
      <vt:lpstr>«Быть вполне хорошим…»</vt:lpstr>
      <vt:lpstr>Задание представителю команды №1</vt:lpstr>
      <vt:lpstr>Слайд 24</vt:lpstr>
      <vt:lpstr>Слайд 25</vt:lpstr>
      <vt:lpstr>Задание представителю команды №2</vt:lpstr>
      <vt:lpstr>Слайд 27</vt:lpstr>
      <vt:lpstr>Слайд 28</vt:lpstr>
      <vt:lpstr>«Твой милый образ незабвенный…»</vt:lpstr>
      <vt:lpstr>Вопросы игроку команды №1. Наташа Ростова.</vt:lpstr>
      <vt:lpstr>Слайд 31</vt:lpstr>
      <vt:lpstr>Вопросы игроку команды №2. Княжна Марья.</vt:lpstr>
      <vt:lpstr>Слайд 33</vt:lpstr>
      <vt:lpstr>«Что в имени тебе моем?..»</vt:lpstr>
      <vt:lpstr>Вопросы команде№1</vt:lpstr>
      <vt:lpstr>Вопросы команде№2</vt:lpstr>
      <vt:lpstr>«Каждый цвет уже намек…»</vt:lpstr>
      <vt:lpstr>Вопросы команде№1</vt:lpstr>
      <vt:lpstr>Вопросы команде№2</vt:lpstr>
      <vt:lpstr>Всякая всячина</vt:lpstr>
      <vt:lpstr>Слайд 41</vt:lpstr>
      <vt:lpstr>Слайд 42</vt:lpstr>
      <vt:lpstr>Слайд 43</vt:lpstr>
      <vt:lpstr>Слайд 44</vt:lpstr>
      <vt:lpstr>По следам литературных героев</vt:lpstr>
      <vt:lpstr>Слайд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Интеллектуальная игра по роману Л. Н. Толстого «Война и мир»</dc:title>
  <cp:lastModifiedBy>караяниди</cp:lastModifiedBy>
  <cp:revision>78</cp:revision>
  <dcterms:modified xsi:type="dcterms:W3CDTF">2012-05-08T07:52:10Z</dcterms:modified>
</cp:coreProperties>
</file>