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4" r:id="rId3"/>
    <p:sldId id="290" r:id="rId4"/>
    <p:sldId id="288" r:id="rId5"/>
    <p:sldId id="291" r:id="rId6"/>
    <p:sldId id="292" r:id="rId7"/>
    <p:sldId id="295" r:id="rId8"/>
    <p:sldId id="293" r:id="rId9"/>
    <p:sldId id="270" r:id="rId10"/>
    <p:sldId id="298" r:id="rId11"/>
    <p:sldId id="301" r:id="rId12"/>
    <p:sldId id="309" r:id="rId13"/>
    <p:sldId id="318" r:id="rId14"/>
    <p:sldId id="31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8D6FFA-C61C-451D-BC98-3B38221B1603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F84E9-79E9-4861-B7FB-ADD34D50B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139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32FC3-6081-48E6-B04B-E92BA45B7C57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0F9D46D-2945-4DFA-BE65-642C5C09A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349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9971B-6F2F-4B75-B927-F4988078F826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50A60-5970-449F-9488-E10439F78F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708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6220C-386C-4E31-AFAD-812BAE8EB2E8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9D0D-E6E9-4615-9E01-F9D3D08EA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37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C6238-537B-4131-95B7-5E8AE72AB9DA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909EE-CA11-439F-8BD1-5DD6CD1431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41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001F3-6EEB-4FE1-A1E7-9387D1E44C95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21921-3CA0-4F47-A90E-132EA6061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113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44332-7569-4578-B763-4DB48C6D4AC1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3362-80CA-4323-9FC1-42F0DD0A5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99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B33517-DACA-48EF-8E62-78624CC2A28D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E52DC5-AEC4-4379-93EF-DBEC7F494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7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897A8-12F3-4733-A0AE-A954FC1DE032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C97E7-94F5-4F36-A455-C0B8B5B58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296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C51C2-BC95-42C7-BC0F-079E63D05BBD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54710-A57F-44FC-879E-50FE1FBF1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211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33664-3DEC-466A-82F8-F7AFA4EBA644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5FCDE-D16F-49CD-BA23-FCB71153A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008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48B3E-6464-42A4-B8E5-DE717E3034BE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F880-3E21-4F1F-B721-5F751AEE4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269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B7BEE9-123F-472D-8CF9-3DA25C0B8D1C}" type="datetimeFigureOut">
              <a:rPr lang="ru-RU"/>
              <a:pPr>
                <a:defRPr/>
              </a:pPr>
              <a:t>15.05.2012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55D550-5CA0-40FF-AF9A-F1D7B3FC7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04" r:id="rId3"/>
    <p:sldLayoutId id="2147483705" r:id="rId4"/>
    <p:sldLayoutId id="2147483712" r:id="rId5"/>
    <p:sldLayoutId id="2147483713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&#1059;&#1095;&#1080;&#1090;&#1077;&#1083;&#1100;\&#1056;&#1072;&#1073;&#1086;&#1095;&#1080;&#1081;%20&#1089;&#1090;&#1086;&#1083;\&#1095;&#1090;&#1086;%20&#1075;&#1076;&#1077;%20&#1082;&#1086;&#1075;&#1076;&#1072;\FanfaryChtoGdeKogdaZastavkaKPeredache.mp3" TargetMode="External"/><Relationship Id="rId1" Type="http://schemas.openxmlformats.org/officeDocument/2006/relationships/audio" Target="file:///C:\Documents%20and%20Settings\Admin\&#1052;&#1086;&#1080;%20&#1076;&#1086;&#1082;&#1091;&#1084;&#1077;&#1085;&#1090;&#1099;\&#1082;&#1086;&#1085;&#1082;&#1091;&#1088;&#1089;%20&#1076;&#1086;%2026\&#1063;&#1090;&#1086;%20&#1075;&#1076;&#1077;%20&#1082;&#1086;&#1075;&#1076;&#1072;\26.%20&#1047;&#1072;&#1089;&#1090;&#1072;&#1074;&#1082;&#1072;%20&#1082;%20&#1090;&#1077;&#1083;&#1077;&#1087;&#1077;&#1088;&#1077;&#1076;&#1072;&#1095;&#1077;%20&#1063;&#1090;&#1086;,%20&#1075;&#1076;&#1077;,%20&#1082;&#1086;&#1075;&#1076;&#1072;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slide" Target="slide2.xml"/><Relationship Id="rId2" Type="http://schemas.openxmlformats.org/officeDocument/2006/relationships/audio" Target="file:///C:\Documents%20and%20Settings\&#1059;&#1095;&#1080;&#1090;&#1077;&#1083;&#1100;\&#1056;&#1072;&#1073;&#1086;&#1095;&#1080;&#1081;%20&#1089;&#1090;&#1086;&#1083;\&#1095;&#1090;&#1086;%20&#1075;&#1076;&#1077;%20&#1082;&#1086;&#1075;&#1076;&#1072;\&#1063;&#1090;&#1086;%20&#1043;&#1076;&#1077;%20&#1050;&#1086;&#1075;&#1076;&#1072;%20-%20&#1042;&#1099;&#1085;&#1086;&#1089;%20&#1095;&#1077;&#1088;&#1085;&#1086;&#1075;&#1086;%20&#1103;&#1097;&#1080;&#1082;&#1072;.mp3" TargetMode="External"/><Relationship Id="rId1" Type="http://schemas.openxmlformats.org/officeDocument/2006/relationships/audio" Target="file:///C:\Documents%20and%20Settings\Admin\&#1052;&#1086;&#1080;%20&#1076;&#1086;&#1082;&#1091;&#1084;&#1077;&#1085;&#1090;&#1099;\&#1082;&#1086;&#1085;&#1082;&#1091;&#1088;&#1089;%20&#1076;&#1086;%2026\&#1063;&#1090;&#1086;%20&#1075;&#1076;&#1077;%20&#1082;&#1086;&#1075;&#1076;&#1072;\petushok01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3;&#1086;&#1074;&#1072;&#1103;%20&#1087;&#1072;&#1087;&#1082;&#1072;%20(2)\&#1048;&#1075;&#1088;&#1099;%20&#1087;&#1086;%20&#1080;&#1089;&#1090;&#1086;&#1088;&#1080;&#1080;\&#1095;&#1090;&#1086;,%20&#1075;&#1076;&#1077;,%20&#1082;&#1086;&#1075;&#1076;&#1072;\Richard%20Strauss-%20Also%20sprach%20Zaratustra.mp3" TargetMode="External"/><Relationship Id="rId6" Type="http://schemas.openxmlformats.org/officeDocument/2006/relationships/hyperlink" Target="Masha.I.Medved.(23.serija).2012.XviD.HDTVRip.IronClub.avi" TargetMode="Externa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3;&#1086;&#1074;&#1072;&#1103;%20&#1087;&#1072;&#1087;&#1082;&#1072;%20(2)\&#1048;&#1075;&#1088;&#1099;%20&#1087;&#1086;%20&#1080;&#1089;&#1090;&#1086;&#1088;&#1080;&#1080;\&#1095;&#1090;&#1086;,%20&#1075;&#1076;&#1077;,%20&#1082;&#1086;&#1075;&#1076;&#1072;\Richard%20Strauss-%20Also%20sprach%20Zaratustra.mp3" TargetMode="External"/><Relationship Id="rId6" Type="http://schemas.openxmlformats.org/officeDocument/2006/relationships/hyperlink" Target="Masha.i.medved.(24.seriya).Prijatnogo.appetita.2012.XviD.SATRip.avi" TargetMode="Externa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6.xml"/><Relationship Id="rId18" Type="http://schemas.openxmlformats.org/officeDocument/2006/relationships/slide" Target="slide13.xml"/><Relationship Id="rId3" Type="http://schemas.openxmlformats.org/officeDocument/2006/relationships/slide" Target="slide2.xml"/><Relationship Id="rId21" Type="http://schemas.openxmlformats.org/officeDocument/2006/relationships/image" Target="../media/image10.png"/><Relationship Id="rId7" Type="http://schemas.openxmlformats.org/officeDocument/2006/relationships/slide" Target="slide8.xml"/><Relationship Id="rId12" Type="http://schemas.openxmlformats.org/officeDocument/2006/relationships/slide" Target="slide12.xml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png"/><Relationship Id="rId20" Type="http://schemas.openxmlformats.org/officeDocument/2006/relationships/slide" Target="slide14.xml"/><Relationship Id="rId1" Type="http://schemas.openxmlformats.org/officeDocument/2006/relationships/audio" Target="file:///C:\Documents%20and%20Settings\&#1059;&#1095;&#1080;&#1090;&#1077;&#1083;&#1100;\&#1056;&#1072;&#1073;&#1086;&#1095;&#1080;&#1081;%20&#1089;&#1090;&#1086;&#1083;\&#1095;&#1090;&#1086;%20&#1075;&#1076;&#1077;%20&#1082;&#1086;&#1075;&#1076;&#1072;\&#1063;&#1090;&#1086;%20&#1043;&#1076;&#1077;%20&#1050;&#1086;&#1075;&#1076;&#1072;%20-%20&#1042;&#1086;&#1083;&#1095;&#1086;&#1082;.mp3" TargetMode="External"/><Relationship Id="rId6" Type="http://schemas.openxmlformats.org/officeDocument/2006/relationships/slide" Target="slide5.xml"/><Relationship Id="rId11" Type="http://schemas.openxmlformats.org/officeDocument/2006/relationships/slide" Target="slide4.xml"/><Relationship Id="rId5" Type="http://schemas.openxmlformats.org/officeDocument/2006/relationships/image" Target="../media/image5.jpeg"/><Relationship Id="rId15" Type="http://schemas.openxmlformats.org/officeDocument/2006/relationships/slide" Target="slide3.xml"/><Relationship Id="rId10" Type="http://schemas.openxmlformats.org/officeDocument/2006/relationships/image" Target="../media/image6.jpeg"/><Relationship Id="rId19" Type="http://schemas.openxmlformats.org/officeDocument/2006/relationships/image" Target="../media/image9.png"/><Relationship Id="rId4" Type="http://schemas.openxmlformats.org/officeDocument/2006/relationships/slide" Target="slide10.xml"/><Relationship Id="rId9" Type="http://schemas.openxmlformats.org/officeDocument/2006/relationships/slide" Target="slide7.xml"/><Relationship Id="rId1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59;&#1095;&#1080;&#1090;&#1077;&#1083;&#1100;\&#1056;&#1072;&#1073;&#1086;&#1095;&#1080;&#1081;%20&#1089;&#1090;&#1086;&#1083;\&#1095;&#1090;&#1086;%20&#1075;&#1076;&#1077;%20&#1082;&#1086;&#1075;&#1076;&#1072;\&#1063;&#1090;&#1086;%20&#1043;&#1076;&#1077;%20&#1050;&#1086;&#1075;&#1076;&#1072;%20-%20&#1042;&#1099;&#1085;&#1086;&#1089;%20&#1095;&#1077;&#1088;&#1085;&#1086;&#1075;&#1086;%20&#1103;&#1097;&#1080;&#1082;&#1072;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500" b="7291"/>
          <a:stretch>
            <a:fillRect/>
          </a:stretch>
        </p:blipFill>
        <p:spPr bwMode="auto">
          <a:xfrm>
            <a:off x="0" y="-171450"/>
            <a:ext cx="9144000" cy="734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26. Заставка к телепередаче Что, где, ког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900" y="48688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ru-RU" dirty="0" smtClean="0"/>
          </a:p>
        </p:txBody>
      </p:sp>
      <p:pic>
        <p:nvPicPr>
          <p:cNvPr id="8" name="FanfaryChtoGdeKogdaZastavkaKPeredache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3260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1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0144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8101013" y="1357313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14282" y="2928934"/>
            <a:ext cx="1943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Вопрос: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072074"/>
            <a:ext cx="160973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Ответ:</a:t>
            </a:r>
          </a:p>
        </p:txBody>
      </p:sp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2071688" y="2928938"/>
            <a:ext cx="71897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>
                <a:latin typeface="Georgia" pitchFamily="18" charset="0"/>
              </a:rPr>
              <a:t>Этот герой, как и большинство из нас, боялся зубных врачей. Надо было</a:t>
            </a:r>
            <a:br>
              <a:rPr lang="ru-RU" sz="1600">
                <a:latin typeface="Georgia" pitchFamily="18" charset="0"/>
              </a:rPr>
            </a:br>
            <a:r>
              <a:rPr lang="ru-RU" sz="1600">
                <a:latin typeface="Georgia" pitchFamily="18" charset="0"/>
              </a:rPr>
              <a:t>сразу обращаться к дантисту, а не заниматься самолечением. Впрочем, в</a:t>
            </a:r>
            <a:br>
              <a:rPr lang="ru-RU" sz="1600">
                <a:latin typeface="Georgia" pitchFamily="18" charset="0"/>
              </a:rPr>
            </a:br>
            <a:r>
              <a:rPr lang="ru-RU" sz="1600">
                <a:latin typeface="Georgia" pitchFamily="18" charset="0"/>
              </a:rPr>
              <a:t>таком случае не было бы рассказа, название которого стало синонимом</a:t>
            </a:r>
            <a:br>
              <a:rPr lang="ru-RU" sz="1600">
                <a:latin typeface="Georgia" pitchFamily="18" charset="0"/>
              </a:rPr>
            </a:br>
            <a:r>
              <a:rPr lang="ru-RU" sz="1600">
                <a:latin typeface="Georgia" pitchFamily="18" charset="0"/>
              </a:rPr>
              <a:t>забывчивости</a:t>
            </a:r>
          </a:p>
        </p:txBody>
      </p:sp>
      <p:sp>
        <p:nvSpPr>
          <p:cNvPr id="15367" name="TextBox 10"/>
          <p:cNvSpPr txBox="1">
            <a:spLocks noChangeArrowheads="1"/>
          </p:cNvSpPr>
          <p:nvPr/>
        </p:nvSpPr>
        <p:spPr bwMode="auto">
          <a:xfrm>
            <a:off x="1928813" y="5143500"/>
            <a:ext cx="68278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latin typeface="Georgia" pitchFamily="18" charset="0"/>
              </a:rPr>
              <a:t>Рассказ А. П. Чехова «Лошадиная фамилия».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Герой-отставной генерал-майор Булдеев</a:t>
            </a: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1984375" y="4506913"/>
            <a:ext cx="6715125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8096250" y="1562100"/>
            <a:ext cx="102393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1713582"/>
            <a:ext cx="561662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Черный ящик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14282" y="2928934"/>
            <a:ext cx="1943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Вопрос: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429132"/>
            <a:ext cx="160973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Ответ:</a:t>
            </a:r>
          </a:p>
        </p:txBody>
      </p:sp>
      <p:sp>
        <p:nvSpPr>
          <p:cNvPr id="16391" name="TextBox 9"/>
          <p:cNvSpPr txBox="1">
            <a:spLocks noChangeArrowheads="1"/>
          </p:cNvSpPr>
          <p:nvPr/>
        </p:nvSpPr>
        <p:spPr bwMode="auto">
          <a:xfrm>
            <a:off x="2214563" y="2928938"/>
            <a:ext cx="58816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Georgia" pitchFamily="18" charset="0"/>
              </a:rPr>
              <a:t>Что нужно сделать с этим ножом, чтобы освободить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свободного человека? Правда при этом ему станет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трудно передвигаться</a:t>
            </a:r>
          </a:p>
        </p:txBody>
      </p:sp>
      <p:sp>
        <p:nvSpPr>
          <p:cNvPr id="16392" name="TextBox 10"/>
          <p:cNvSpPr txBox="1">
            <a:spLocks noChangeArrowheads="1"/>
          </p:cNvSpPr>
          <p:nvPr/>
        </p:nvSpPr>
        <p:spPr bwMode="auto">
          <a:xfrm>
            <a:off x="2000250" y="4500563"/>
            <a:ext cx="68897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>
                <a:latin typeface="Georgia" pitchFamily="18" charset="0"/>
              </a:rPr>
              <a:t>Том Сойер, для того чтобы освободить негра Джима, 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собирался сделать из ножа пилу, хотя настоящая</a:t>
            </a:r>
            <a:br>
              <a:rPr lang="ru-RU" sz="2000">
                <a:latin typeface="Georgia" pitchFamily="18" charset="0"/>
              </a:rPr>
            </a:br>
            <a:r>
              <a:rPr lang="ru-RU" sz="2000">
                <a:latin typeface="Georgia" pitchFamily="18" charset="0"/>
              </a:rPr>
              <a:t>пила имелась, и отпилить Джиму ногу, чтобы избавить 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его от цепи. Правда, Джим и так уже был 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свободным человеком</a:t>
            </a:r>
          </a:p>
        </p:txBody>
      </p:sp>
      <p:pic>
        <p:nvPicPr>
          <p:cNvPr id="12" name="petushok0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007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Управляющая кнопка: домой 12">
            <a:hlinkClick r:id="rId7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1925638" y="4305300"/>
            <a:ext cx="6861175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" name="Что Где Когда - Вынос черного ящи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395536" y="191683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8113713" y="1427163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14282" y="2928934"/>
            <a:ext cx="1943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Вопрос: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429132"/>
            <a:ext cx="160973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Ответ:</a:t>
            </a:r>
          </a:p>
        </p:txBody>
      </p:sp>
      <p:sp>
        <p:nvSpPr>
          <p:cNvPr id="17414" name="TextBox 9"/>
          <p:cNvSpPr txBox="1">
            <a:spLocks noChangeArrowheads="1"/>
          </p:cNvSpPr>
          <p:nvPr/>
        </p:nvSpPr>
        <p:spPr bwMode="auto">
          <a:xfrm>
            <a:off x="2178050" y="2998788"/>
            <a:ext cx="65706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>
                <a:latin typeface="Georgia" pitchFamily="18" charset="0"/>
              </a:rPr>
              <a:t>Этого человека совсем не радовало прозвище «Принц Уэльский.» </a:t>
            </a:r>
          </a:p>
          <a:p>
            <a:pPr eaLnBrk="1" hangingPunct="1"/>
            <a:r>
              <a:rPr lang="ru-RU" sz="1600">
                <a:latin typeface="Georgia" pitchFamily="18" charset="0"/>
              </a:rPr>
              <a:t>Что он должен был сделать чтобы избавиться от  </a:t>
            </a:r>
          </a:p>
          <a:p>
            <a:pPr eaLnBrk="1" hangingPunct="1"/>
            <a:r>
              <a:rPr lang="ru-RU" sz="1600">
                <a:latin typeface="Georgia" pitchFamily="18" charset="0"/>
              </a:rPr>
              <a:t>незаслуженного титула?</a:t>
            </a:r>
          </a:p>
        </p:txBody>
      </p:sp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2000250" y="4500563"/>
            <a:ext cx="71580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Georgia" pitchFamily="18" charset="0"/>
              </a:rPr>
              <a:t>Герой рассказа Ф.А.Искандера «Тринадцатый  подвиг Геракла»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должен был  не опаздывать на уроки, чтобы учитель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Харламтий Диогенович не называл его «Принцем Уэльским»,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что вызывало общий смех</a:t>
            </a: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2000250" y="4100513"/>
            <a:ext cx="6964363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500"/>
          <a:stretch>
            <a:fillRect/>
          </a:stretch>
        </p:blipFill>
        <p:spPr bwMode="auto">
          <a:xfrm>
            <a:off x="0" y="0"/>
            <a:ext cx="914400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WordArt 11">
            <a:hlinkClick r:id="" action="ppaction://hlinkshowjump?jump=endshow"/>
          </p:cNvPr>
          <p:cNvSpPr>
            <a:spLocks noChangeArrowheads="1" noChangeShapeType="1" noTextEdit="1"/>
          </p:cNvSpPr>
          <p:nvPr/>
        </p:nvSpPr>
        <p:spPr bwMode="auto">
          <a:xfrm>
            <a:off x="8235950" y="6094413"/>
            <a:ext cx="284163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52236" name="Richard Strauss- Also sprach Zaratustra.mp3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audioFile r:link="rId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324975" y="6705600"/>
            <a:ext cx="304800" cy="304800"/>
          </a:xfrm>
        </p:spPr>
      </p:pic>
      <p:sp>
        <p:nvSpPr>
          <p:cNvPr id="18437" name="Заголовок 1"/>
          <p:cNvSpPr>
            <a:spLocks noGrp="1"/>
          </p:cNvSpPr>
          <p:nvPr>
            <p:ph type="title"/>
          </p:nvPr>
        </p:nvSpPr>
        <p:spPr>
          <a:xfrm>
            <a:off x="457200" y="1412875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Рекламная пауза</a:t>
            </a:r>
          </a:p>
        </p:txBody>
      </p:sp>
      <p:sp>
        <p:nvSpPr>
          <p:cNvPr id="9" name="Управляющая кнопка: домой 8">
            <a:hlinkClick r:id="rId5" action="ppaction://hlinksldjump" highlightClick="1"/>
          </p:cNvPr>
          <p:cNvSpPr/>
          <p:nvPr/>
        </p:nvSpPr>
        <p:spPr>
          <a:xfrm>
            <a:off x="8162925" y="6061075"/>
            <a:ext cx="714375" cy="642938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6" action="ppaction://hlinkfile"/>
          </p:cNvPr>
          <p:cNvSpPr/>
          <p:nvPr/>
        </p:nvSpPr>
        <p:spPr>
          <a:xfrm>
            <a:off x="395536" y="2420888"/>
            <a:ext cx="7344816" cy="41044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audio>
              <p:cMediaNode vol="7600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500"/>
          <a:stretch>
            <a:fillRect/>
          </a:stretch>
        </p:blipFill>
        <p:spPr bwMode="auto">
          <a:xfrm>
            <a:off x="0" y="0"/>
            <a:ext cx="914400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6" name="Richard Strauss- Also sprach Zaratustra.mp3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audioFile r:link="rId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324975" y="6705600"/>
            <a:ext cx="304800" cy="304800"/>
          </a:xfrm>
        </p:spPr>
      </p:pic>
      <p:sp>
        <p:nvSpPr>
          <p:cNvPr id="19460" name="Заголовок 1"/>
          <p:cNvSpPr>
            <a:spLocks noGrp="1"/>
          </p:cNvSpPr>
          <p:nvPr>
            <p:ph type="title"/>
          </p:nvPr>
        </p:nvSpPr>
        <p:spPr>
          <a:xfrm>
            <a:off x="457200" y="1412875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mtClean="0"/>
              <a:t>Рекламная пауза</a:t>
            </a:r>
          </a:p>
        </p:txBody>
      </p:sp>
      <p:sp>
        <p:nvSpPr>
          <p:cNvPr id="10" name="Управляющая кнопка: домой 9">
            <a:hlinkClick r:id="rId5" action="ppaction://hlinksldjump" highlightClick="1"/>
          </p:cNvPr>
          <p:cNvSpPr/>
          <p:nvPr/>
        </p:nvSpPr>
        <p:spPr>
          <a:xfrm>
            <a:off x="8074025" y="57324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hlinkClick r:id="rId6" action="ppaction://hlinkfile"/>
          </p:cNvPr>
          <p:cNvSpPr/>
          <p:nvPr/>
        </p:nvSpPr>
        <p:spPr>
          <a:xfrm>
            <a:off x="395536" y="2420888"/>
            <a:ext cx="7344816" cy="41044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audio>
              <p:cMediaNode vol="7600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Блок-схема: узел суммирования 45"/>
          <p:cNvSpPr/>
          <p:nvPr/>
        </p:nvSpPr>
        <p:spPr>
          <a:xfrm>
            <a:off x="1428728" y="857232"/>
            <a:ext cx="6286544" cy="5857916"/>
          </a:xfrm>
          <a:prstGeom prst="flowChartSummingJunct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3" name="Rectangle 75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371166">
            <a:off x="3203575" y="5516563"/>
            <a:ext cx="792163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7174" name="Picture 78" descr="Рисунок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830045">
            <a:off x="4795838" y="1195388"/>
            <a:ext cx="1201737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0" descr="Рисунок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208991">
            <a:off x="5943600" y="1978025"/>
            <a:ext cx="12144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1" descr="Рисунок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666840">
            <a:off x="6423026" y="3300412"/>
            <a:ext cx="12112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82" descr="Рисунок2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402193">
            <a:off x="6149181" y="4628357"/>
            <a:ext cx="116046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84" descr="Рисунок2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990850"/>
            <a:ext cx="8699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86" descr="Рисунок2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109386">
            <a:off x="2319338" y="1917700"/>
            <a:ext cx="118745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87" descr="Рисунок2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717719">
            <a:off x="3502025" y="1195388"/>
            <a:ext cx="115411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88" descr="Рисунок2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66572">
            <a:off x="3532188" y="5416550"/>
            <a:ext cx="120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89" descr="Рисунок2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253604">
            <a:off x="2265363" y="4570413"/>
            <a:ext cx="127158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3" name="Group 90"/>
          <p:cNvGrpSpPr>
            <a:grpSpLocks/>
          </p:cNvGrpSpPr>
          <p:nvPr/>
        </p:nvGrpSpPr>
        <p:grpSpPr bwMode="auto">
          <a:xfrm>
            <a:off x="8501063" y="6215063"/>
            <a:ext cx="468312" cy="476250"/>
            <a:chOff x="1882" y="3657"/>
            <a:chExt cx="227" cy="227"/>
          </a:xfrm>
        </p:grpSpPr>
        <p:sp>
          <p:nvSpPr>
            <p:cNvPr id="7194" name="Rectangle 91">
              <a:hlinkClick r:id="" action="ppaction://hlinkshowjump?jump=endshow"/>
            </p:cNvPr>
            <p:cNvSpPr>
              <a:spLocks noChangeArrowheads="1"/>
            </p:cNvSpPr>
            <p:nvPr/>
          </p:nvSpPr>
          <p:spPr bwMode="auto">
            <a:xfrm>
              <a:off x="1882" y="3657"/>
              <a:ext cx="22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7195" name="WordArt 92">
              <a:hlinkClick r:id="" action="ppaction://hlinkshowjump?jump=endshow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7" y="3702"/>
              <a:ext cx="137" cy="1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х</a:t>
              </a:r>
            </a:p>
          </p:txBody>
        </p:sp>
      </p:grpSp>
      <p:pic>
        <p:nvPicPr>
          <p:cNvPr id="7185" name="Picture 83" descr="Рисунок2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821129">
            <a:off x="4991100" y="5453063"/>
            <a:ext cx="12033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7715250" y="357188"/>
            <a:ext cx="14287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7" name="Group 22"/>
          <p:cNvGrpSpPr>
            <a:grpSpLocks/>
          </p:cNvGrpSpPr>
          <p:nvPr/>
        </p:nvGrpSpPr>
        <p:grpSpPr bwMode="auto">
          <a:xfrm>
            <a:off x="2643188" y="3429000"/>
            <a:ext cx="3816350" cy="719138"/>
            <a:chOff x="1678" y="2228"/>
            <a:chExt cx="2404" cy="453"/>
          </a:xfrm>
        </p:grpSpPr>
        <p:pic>
          <p:nvPicPr>
            <p:cNvPr id="2066" name="Picture 18" descr="стрелка"/>
            <p:cNvPicPr>
              <a:picLocks noChangeAspect="1" noChangeArrowheads="1"/>
            </p:cNvPicPr>
            <p:nvPr/>
          </p:nvPicPr>
          <p:blipFill>
            <a:blip r:embed="rId17" cstate="print">
              <a:duotone>
                <a:prstClr val="black"/>
                <a:schemeClr val="bg2">
                  <a:lumMod val="1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78" y="2341"/>
              <a:ext cx="2404" cy="224"/>
            </a:xfrm>
            <a:prstGeom prst="rect">
              <a:avLst/>
            </a:prstGeom>
            <a:noFill/>
          </p:spPr>
        </p:pic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2653" y="2228"/>
              <a:ext cx="453" cy="45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7188" name="Picture 28" descr="C:\Users\Admin\Desktop\Безимени-1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88" y="5865813"/>
            <a:ext cx="1014412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8" descr="C:\Users\Admin\Desktop\Безимени-1.png">
            <a:hlinkClick r:id="rId20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4250" y="5876925"/>
            <a:ext cx="101441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4427984" y="2924944"/>
            <a:ext cx="304800" cy="304800"/>
          </a:xfrm>
          <a:prstGeom prst="rect">
            <a:avLst/>
          </a:prstGeom>
        </p:spPr>
      </p:pic>
      <p:pic>
        <p:nvPicPr>
          <p:cNvPr id="34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611560" y="3645024"/>
            <a:ext cx="288032" cy="288032"/>
          </a:xfrm>
          <a:prstGeom prst="rect">
            <a:avLst/>
          </a:prstGeom>
        </p:spPr>
      </p:pic>
      <p:pic>
        <p:nvPicPr>
          <p:cNvPr id="35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395536" y="2636912"/>
            <a:ext cx="304800" cy="304800"/>
          </a:xfrm>
          <a:prstGeom prst="rect">
            <a:avLst/>
          </a:prstGeom>
        </p:spPr>
      </p:pic>
      <p:pic>
        <p:nvPicPr>
          <p:cNvPr id="36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1115616" y="1196752"/>
            <a:ext cx="304800" cy="304800"/>
          </a:xfrm>
          <a:prstGeom prst="rect">
            <a:avLst/>
          </a:prstGeom>
        </p:spPr>
      </p:pic>
      <p:pic>
        <p:nvPicPr>
          <p:cNvPr id="37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1907704" y="1196752"/>
            <a:ext cx="304800" cy="304800"/>
          </a:xfrm>
          <a:prstGeom prst="rect">
            <a:avLst/>
          </a:prstGeom>
        </p:spPr>
      </p:pic>
      <p:pic>
        <p:nvPicPr>
          <p:cNvPr id="38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683568" y="1916832"/>
            <a:ext cx="304800" cy="304800"/>
          </a:xfrm>
          <a:prstGeom prst="rect">
            <a:avLst/>
          </a:prstGeom>
        </p:spPr>
      </p:pic>
      <p:pic>
        <p:nvPicPr>
          <p:cNvPr id="39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1331640" y="620688"/>
            <a:ext cx="304800" cy="304800"/>
          </a:xfrm>
          <a:prstGeom prst="rect">
            <a:avLst/>
          </a:prstGeom>
        </p:spPr>
      </p:pic>
      <p:pic>
        <p:nvPicPr>
          <p:cNvPr id="40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899592" y="5013176"/>
            <a:ext cx="304800" cy="304800"/>
          </a:xfrm>
          <a:prstGeom prst="rect">
            <a:avLst/>
          </a:prstGeom>
        </p:spPr>
      </p:pic>
      <p:pic>
        <p:nvPicPr>
          <p:cNvPr id="41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755576" y="4293096"/>
            <a:ext cx="304800" cy="304800"/>
          </a:xfrm>
          <a:prstGeom prst="rect">
            <a:avLst/>
          </a:prstGeom>
        </p:spPr>
      </p:pic>
      <p:pic>
        <p:nvPicPr>
          <p:cNvPr id="42" name="Что Где Когда - Волчо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1" cstate="print"/>
          <a:stretch>
            <a:fillRect/>
          </a:stretch>
        </p:blipFill>
        <p:spPr>
          <a:xfrm>
            <a:off x="2267744" y="76470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3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3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3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3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3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30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3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3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3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300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3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3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3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7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80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1600000">
                                      <p:cBhvr>
                                        <p:cTn id="8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89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2" dur="3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9600000">
                                      <p:cBhvr>
                                        <p:cTn id="96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98" dur="1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7000000">
                                      <p:cBhvr>
                                        <p:cTn id="10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04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3400000">
                                      <p:cBhvr>
                                        <p:cTn id="108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10" dur="1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1500000">
                                      <p:cBhvr>
                                        <p:cTn id="114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16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1000000">
                                      <p:cBhvr>
                                        <p:cTn id="12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22" dur="1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4100000">
                                      <p:cBhvr>
                                        <p:cTn id="126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28" dur="1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8400000">
                                      <p:cBhvr>
                                        <p:cTn id="13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34" dur="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00">
                                      <p:cBhvr>
                                        <p:cTn id="138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40" dur="1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5800000">
                                      <p:cBhvr>
                                        <p:cTn id="144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46" dur="1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7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3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3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9"/>
                  </p:tgtEl>
                </p:cond>
              </p:nextCondLst>
            </p:seq>
            <p:audio>
              <p:cMediaNode showWhenStopped="0">
                <p:cTn id="15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 showWhenStopped="0">
                <p:cTn id="15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showWhenStopped="0">
                <p:cTn id="15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showWhenStopped="0">
                <p:cTn id="15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showWhenStopped="0">
                <p:cTn id="1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 showWhenStopped="0">
                <p:cTn id="16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showWhenStopped="0">
                <p:cTn id="16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audio>
              <p:cMediaNode showWhenStopped="0">
                <p:cTn id="16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showWhenStopped="0">
                <p:cTn id="16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showWhenStopped="0">
                <p:cTn id="16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0034" y="2857496"/>
            <a:ext cx="241123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Вопрос : </a:t>
            </a:r>
            <a:r>
              <a:rPr lang="ru-RU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 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14818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Ответ: </a:t>
            </a:r>
            <a:endParaRPr lang="ru-RU" sz="3200" dirty="0">
              <a:latin typeface="+mn-lt"/>
              <a:cs typeface="+mn-cs"/>
            </a:endParaRPr>
          </a:p>
        </p:txBody>
      </p:sp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7786688" y="1500188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2411413" y="2862263"/>
            <a:ext cx="62150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Georgia" pitchFamily="18" charset="0"/>
              </a:rPr>
              <a:t>Последствия одной генеральной уборки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мы можем периодически наблюдать до сих пор,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правда, в основном по телевизору. О чем идет речь? </a:t>
            </a:r>
          </a:p>
        </p:txBody>
      </p:sp>
      <p:sp>
        <p:nvSpPr>
          <p:cNvPr id="11" name="Управляющая кнопка: домой 10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2214563" y="4286250"/>
            <a:ext cx="60499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>
                <a:latin typeface="Georgia" pitchFamily="18" charset="0"/>
              </a:rPr>
              <a:t>после расчистки скотного двора Авгия и победы 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над ним Геракл принес жертвы Олимпийским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богам и учредил Олимпийские игры</a:t>
            </a: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2198688" y="4232275"/>
            <a:ext cx="6357937" cy="11430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2857496"/>
            <a:ext cx="228139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Вопрос : </a:t>
            </a:r>
            <a:r>
              <a:rPr lang="ru-RU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14818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Ответ: </a:t>
            </a:r>
            <a:endParaRPr lang="ru-RU" sz="3200" dirty="0">
              <a:latin typeface="+mn-lt"/>
              <a:cs typeface="+mn-cs"/>
            </a:endParaRP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7786688" y="1500188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2511425" y="3071813"/>
            <a:ext cx="66690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500">
                <a:latin typeface="Georgia" pitchFamily="18" charset="0"/>
              </a:rPr>
              <a:t>Используя один из нетрадиционных способов диагностики в медицине,</a:t>
            </a:r>
          </a:p>
          <a:p>
            <a:pPr eaLnBrk="1" hangingPunct="1"/>
            <a:r>
              <a:rPr lang="ru-RU" sz="1500">
                <a:latin typeface="Georgia" pitchFamily="18" charset="0"/>
              </a:rPr>
              <a:t>иридодиагностику, врачи по глазам пациента узнают о его болезнях. </a:t>
            </a:r>
          </a:p>
          <a:p>
            <a:pPr eaLnBrk="1" hangingPunct="1"/>
            <a:r>
              <a:rPr lang="ru-RU" sz="1500">
                <a:latin typeface="Georgia" pitchFamily="18" charset="0"/>
              </a:rPr>
              <a:t>Как этот способ связан с греческой мифологией?</a:t>
            </a:r>
          </a:p>
        </p:txBody>
      </p:sp>
      <p:sp>
        <p:nvSpPr>
          <p:cNvPr id="9223" name="TextBox 10"/>
          <p:cNvSpPr txBox="1">
            <a:spLocks noChangeArrowheads="1"/>
          </p:cNvSpPr>
          <p:nvPr/>
        </p:nvSpPr>
        <p:spPr bwMode="auto">
          <a:xfrm>
            <a:off x="2143125" y="4143375"/>
            <a:ext cx="68214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latin typeface="Georgia" pitchFamily="18" charset="0"/>
              </a:rPr>
              <a:t>Иридодиагностика исследует радужку глаза.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Иридой звали греческую богиню радуги</a:t>
            </a: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251075" y="4067175"/>
            <a:ext cx="6429375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2857496"/>
            <a:ext cx="228139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Вопрос : </a:t>
            </a:r>
            <a:r>
              <a:rPr lang="ru-RU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14818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Ответ: </a:t>
            </a:r>
            <a:endParaRPr lang="ru-RU" sz="3200" dirty="0">
              <a:latin typeface="+mn-lt"/>
              <a:cs typeface="+mn-cs"/>
            </a:endParaRP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7786688" y="1500188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2571750" y="3000375"/>
            <a:ext cx="6334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latin typeface="Georgia" pitchFamily="18" charset="0"/>
              </a:rPr>
              <a:t>Этот легкий западный ветер дал название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одному из любимых многими лакомств.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Какому?</a:t>
            </a:r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>
            <a:off x="2214563" y="4214813"/>
            <a:ext cx="67135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>
                <a:latin typeface="Georgia" pitchFamily="18" charset="0"/>
              </a:rPr>
              <a:t>Зефир- западный ветер в греческой мифологии</a:t>
            </a:r>
          </a:p>
        </p:txBody>
      </p:sp>
      <p:sp>
        <p:nvSpPr>
          <p:cNvPr id="11" name="Управляющая кнопка: домой 10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206625" y="4214813"/>
            <a:ext cx="6429375" cy="2500312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2857496"/>
            <a:ext cx="228139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Вопрос : </a:t>
            </a:r>
            <a:r>
              <a:rPr lang="ru-RU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86256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Ответ: </a:t>
            </a:r>
            <a:endParaRPr lang="ru-RU" sz="3200" dirty="0">
              <a:latin typeface="+mn-lt"/>
              <a:cs typeface="+mn-cs"/>
            </a:endParaRP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7786688" y="1500188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2500313" y="3071813"/>
            <a:ext cx="66436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>
                <a:latin typeface="Georgia" pitchFamily="18" charset="0"/>
              </a:rPr>
              <a:t>В гибели этого зверя виноват не только стрелявший, 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сколько тот, кто спровоцировал этот выстрел. </a:t>
            </a:r>
          </a:p>
          <a:p>
            <a:pPr eaLnBrk="1" hangingPunct="1"/>
            <a:r>
              <a:rPr lang="ru-RU" sz="2000">
                <a:latin typeface="Georgia" pitchFamily="18" charset="0"/>
              </a:rPr>
              <a:t>А оказалось,  что он  только хотел «пошутить»</a:t>
            </a:r>
          </a:p>
        </p:txBody>
      </p:sp>
      <p:sp>
        <p:nvSpPr>
          <p:cNvPr id="11271" name="TextBox 10"/>
          <p:cNvSpPr txBox="1">
            <a:spLocks noChangeArrowheads="1"/>
          </p:cNvSpPr>
          <p:nvPr/>
        </p:nvSpPr>
        <p:spPr bwMode="auto">
          <a:xfrm>
            <a:off x="2428875" y="4357688"/>
            <a:ext cx="6607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Georgia" pitchFamily="18" charset="0"/>
              </a:rPr>
              <a:t>У героя повести А.С. Пушкина «Дубровский» Троекурова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«лучшей шуткой» считалось втолкнуть нового гостя в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комнату с привязанным медведем. Дефорж-Дубровский не</a:t>
            </a:r>
            <a:br>
              <a:rPr lang="ru-RU">
                <a:latin typeface="Georgia" pitchFamily="18" charset="0"/>
              </a:rPr>
            </a:br>
            <a:r>
              <a:rPr lang="ru-RU">
                <a:latin typeface="Georgia" pitchFamily="18" charset="0"/>
              </a:rPr>
              <a:t>растерялся и выстрелил в зверя</a:t>
            </a: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455863" y="4171950"/>
            <a:ext cx="6429375" cy="1571625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641574"/>
            <a:ext cx="578647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Черный ящик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786058"/>
            <a:ext cx="1943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Вопрос: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714884"/>
            <a:ext cx="160973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Ответ:</a:t>
            </a:r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2128838" y="2857500"/>
            <a:ext cx="63611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Georgia" pitchFamily="18" charset="0"/>
              </a:rPr>
              <a:t>Здесь находится то, за что одному человеку пришлось</a:t>
            </a:r>
            <a:br>
              <a:rPr lang="ru-RU">
                <a:latin typeface="Georgia" pitchFamily="18" charset="0"/>
              </a:rPr>
            </a:br>
            <a:r>
              <a:rPr lang="ru-RU">
                <a:latin typeface="Georgia" pitchFamily="18" charset="0"/>
              </a:rPr>
              <a:t>терпеть насмешки, страдать, рисковать своей душой,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лететь в столицу, хотя потом оказалось ,что он мог этого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и не делать</a:t>
            </a:r>
          </a:p>
        </p:txBody>
      </p:sp>
      <p:sp>
        <p:nvSpPr>
          <p:cNvPr id="12294" name="TextBox 10"/>
          <p:cNvSpPr txBox="1">
            <a:spLocks noChangeArrowheads="1"/>
          </p:cNvSpPr>
          <p:nvPr/>
        </p:nvSpPr>
        <p:spPr bwMode="auto">
          <a:xfrm>
            <a:off x="2071688" y="4786313"/>
            <a:ext cx="65452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>
                <a:latin typeface="Georgia" pitchFamily="18" charset="0"/>
              </a:rPr>
              <a:t>Кузнец </a:t>
            </a:r>
            <a:r>
              <a:rPr lang="ru-RU" sz="2000" dirty="0" err="1">
                <a:latin typeface="Georgia" pitchFamily="18" charset="0"/>
              </a:rPr>
              <a:t>Вакула</a:t>
            </a:r>
            <a:r>
              <a:rPr lang="ru-RU" sz="2000" dirty="0">
                <a:latin typeface="Georgia" pitchFamily="18" charset="0"/>
              </a:rPr>
              <a:t> летал за ними в Петербург, к царице, </a:t>
            </a:r>
          </a:p>
          <a:p>
            <a:pPr eaLnBrk="1" hangingPunct="1"/>
            <a:r>
              <a:rPr lang="ru-RU" sz="2000" dirty="0">
                <a:latin typeface="Georgia" pitchFamily="18" charset="0"/>
              </a:rPr>
              <a:t>верхом на черте. Оказалось</a:t>
            </a:r>
            <a:br>
              <a:rPr lang="ru-RU" sz="2000" dirty="0">
                <a:latin typeface="Georgia" pitchFamily="18" charset="0"/>
              </a:rPr>
            </a:br>
            <a:r>
              <a:rPr lang="ru-RU" sz="2000" dirty="0">
                <a:latin typeface="Georgia" pitchFamily="18" charset="0"/>
              </a:rPr>
              <a:t>же, что Оксана готова выйти за него замуж </a:t>
            </a:r>
          </a:p>
          <a:p>
            <a:pPr eaLnBrk="1" hangingPunct="1"/>
            <a:r>
              <a:rPr lang="ru-RU" sz="2000" dirty="0">
                <a:latin typeface="Georgia" pitchFamily="18" charset="0"/>
              </a:rPr>
              <a:t>«и без </a:t>
            </a:r>
            <a:r>
              <a:rPr lang="ru-RU" sz="2000" dirty="0" smtClean="0">
                <a:latin typeface="Georgia" pitchFamily="18" charset="0"/>
              </a:rPr>
              <a:t>черевичек»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14" name="Управляющая кнопка: домой 13">
            <a:hlinkClick r:id="rId3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2051720" y="4509120"/>
            <a:ext cx="6429375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29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8101013" y="1506538"/>
            <a:ext cx="10223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Что Где Когда - Вынос черного ящи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611560" y="170080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8120063" y="1500188"/>
            <a:ext cx="102393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85720" y="2786058"/>
            <a:ext cx="1943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Вопрос: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286256"/>
            <a:ext cx="160973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Ответ: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2286000" y="2786063"/>
            <a:ext cx="56800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latin typeface="Georgia" pitchFamily="18" charset="0"/>
              </a:rPr>
              <a:t>Это стихотворение немецкого поэта о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разлученных навсегда влюбленных в</a:t>
            </a:r>
            <a:br>
              <a:rPr lang="ru-RU" sz="2400">
                <a:latin typeface="Georgia" pitchFamily="18" charset="0"/>
              </a:rPr>
            </a:br>
            <a:r>
              <a:rPr lang="ru-RU" sz="2400">
                <a:latin typeface="Georgia" pitchFamily="18" charset="0"/>
              </a:rPr>
              <a:t>русском переводе приобрело совсем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иной смысл. Почему?</a:t>
            </a:r>
          </a:p>
        </p:txBody>
      </p:sp>
      <p:sp>
        <p:nvSpPr>
          <p:cNvPr id="13319" name="TextBox 8"/>
          <p:cNvSpPr txBox="1">
            <a:spLocks noChangeArrowheads="1"/>
          </p:cNvSpPr>
          <p:nvPr/>
        </p:nvSpPr>
        <p:spPr bwMode="auto">
          <a:xfrm>
            <a:off x="2214563" y="4429125"/>
            <a:ext cx="61150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latin typeface="Georgia" pitchFamily="18" charset="0"/>
              </a:rPr>
              <a:t>В стихотворении Ю. М. Лермонтова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«На севере диком…» те же образы, что и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в стихотворении Гейне «Сосна».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Но в немецком языке слово </a:t>
            </a:r>
          </a:p>
          <a:p>
            <a:pPr eaLnBrk="1" hangingPunct="1"/>
            <a:r>
              <a:rPr lang="ru-RU" sz="2400">
                <a:latin typeface="Georgia" pitchFamily="18" charset="0"/>
              </a:rPr>
              <a:t>«сосна»-мужского  рода</a:t>
            </a:r>
          </a:p>
        </p:txBody>
      </p:sp>
      <p:sp>
        <p:nvSpPr>
          <p:cNvPr id="11" name="Управляющая кнопка: домой 10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2043113" y="4460875"/>
            <a:ext cx="6286500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137"/>
          <a:stretch>
            <a:fillRect/>
          </a:stretch>
        </p:blipFill>
        <p:spPr bwMode="auto">
          <a:xfrm>
            <a:off x="8101013" y="1428750"/>
            <a:ext cx="10223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2214563" y="4714875"/>
            <a:ext cx="67691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>
                <a:latin typeface="Georgia" pitchFamily="18" charset="0"/>
              </a:rPr>
              <a:t>Герой сказа Н. С. Лескова косой Левша</a:t>
            </a:r>
            <a:br>
              <a:rPr lang="ru-RU" sz="2800">
                <a:latin typeface="Georgia" pitchFamily="18" charset="0"/>
              </a:rPr>
            </a:br>
            <a:r>
              <a:rPr lang="ru-RU" sz="2800">
                <a:latin typeface="Georgia" pitchFamily="18" charset="0"/>
              </a:rPr>
              <a:t>подковал блоху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Блок-схема: процесс 11"/>
          <p:cNvSpPr/>
          <p:nvPr/>
        </p:nvSpPr>
        <p:spPr>
          <a:xfrm>
            <a:off x="2198688" y="4535488"/>
            <a:ext cx="6769100" cy="200025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928934"/>
            <a:ext cx="19431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Вопрос: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429132"/>
            <a:ext cx="160973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Ответ:</a:t>
            </a:r>
          </a:p>
        </p:txBody>
      </p:sp>
      <p:sp>
        <p:nvSpPr>
          <p:cNvPr id="14344" name="TextBox 9"/>
          <p:cNvSpPr txBox="1">
            <a:spLocks noChangeArrowheads="1"/>
          </p:cNvSpPr>
          <p:nvPr/>
        </p:nvSpPr>
        <p:spPr bwMode="auto">
          <a:xfrm>
            <a:off x="2143125" y="3000375"/>
            <a:ext cx="51450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latin typeface="Georgia" pitchFamily="18" charset="0"/>
              </a:rPr>
              <a:t>Самую знаменитую работу этого мастера </a:t>
            </a:r>
          </a:p>
          <a:p>
            <a:pPr eaLnBrk="1" hangingPunct="1"/>
            <a:r>
              <a:rPr lang="ru-RU">
                <a:latin typeface="Georgia" pitchFamily="18" charset="0"/>
              </a:rPr>
              <a:t>(у которого, кстати, были проблемы</a:t>
            </a:r>
            <a:br>
              <a:rPr lang="ru-RU">
                <a:latin typeface="Georgia" pitchFamily="18" charset="0"/>
              </a:rPr>
            </a:br>
            <a:r>
              <a:rPr lang="ru-RU">
                <a:latin typeface="Georgia" pitchFamily="18" charset="0"/>
              </a:rPr>
              <a:t>со зрением) мы вряд ли могли бы разглядеть.</a:t>
            </a:r>
          </a:p>
          <a:p>
            <a:pPr eaLnBrk="1" hangingPunct="1"/>
            <a:r>
              <a:rPr lang="ru-RU">
                <a:latin typeface="Georgia" pitchFamily="18" charset="0"/>
              </a:rPr>
              <a:t> А ведь она прославила его на</a:t>
            </a:r>
            <a:br>
              <a:rPr lang="ru-RU">
                <a:latin typeface="Georgia" pitchFamily="18" charset="0"/>
              </a:rPr>
            </a:br>
            <a:r>
              <a:rPr lang="ru-RU">
                <a:latin typeface="Georgia" pitchFamily="18" charset="0"/>
              </a:rPr>
              <a:t>весь мир, хоть и не сохранила имени</a:t>
            </a:r>
          </a:p>
        </p:txBody>
      </p:sp>
      <p:sp>
        <p:nvSpPr>
          <p:cNvPr id="11" name="Управляющая кнопка: домой 10">
            <a:hlinkClick r:id="rId4" action="ppaction://hlinksldjump" highlightClick="1"/>
          </p:cNvPr>
          <p:cNvSpPr/>
          <p:nvPr/>
        </p:nvSpPr>
        <p:spPr>
          <a:xfrm>
            <a:off x="8429625" y="6215063"/>
            <a:ext cx="714375" cy="642937"/>
          </a:xfrm>
          <a:prstGeom prst="actionButtonHom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408</Words>
  <Application>Microsoft Office PowerPoint</Application>
  <PresentationFormat>Экран (4:3)</PresentationFormat>
  <Paragraphs>81</Paragraphs>
  <Slides>14</Slides>
  <Notes>0</Notes>
  <HiddenSlides>10</HiddenSlides>
  <MMClips>17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Рекламная пауза</vt:lpstr>
      <vt:lpstr>Рекламная пауза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караяниди</cp:lastModifiedBy>
  <cp:revision>69</cp:revision>
  <dcterms:created xsi:type="dcterms:W3CDTF">2011-06-08T13:59:13Z</dcterms:created>
  <dcterms:modified xsi:type="dcterms:W3CDTF">2012-05-15T08:23:15Z</dcterms:modified>
</cp:coreProperties>
</file>