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4"/>
  </p:notesMasterIdLst>
  <p:sldIdLst>
    <p:sldId id="257" r:id="rId3"/>
    <p:sldId id="263" r:id="rId4"/>
    <p:sldId id="264" r:id="rId5"/>
    <p:sldId id="270" r:id="rId6"/>
    <p:sldId id="265" r:id="rId7"/>
    <p:sldId id="267" r:id="rId8"/>
    <p:sldId id="269" r:id="rId9"/>
    <p:sldId id="271" r:id="rId10"/>
    <p:sldId id="258" r:id="rId11"/>
    <p:sldId id="268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B1E0-E651-4C43-A664-0FD07C51E67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CBC55-A692-4C34-9F53-00B44255D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D9E8A-D87C-49E2-9CA9-8DC580DB0D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43B49-2A1D-45EA-81E1-8222ECAA2A7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8730A2-0C0F-4CA2-A051-2076EC271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1.xml"/><Relationship Id="rId7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.xml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476673"/>
            <a:ext cx="7886700" cy="216023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C00000"/>
                </a:solidFill>
                <a:latin typeface="Book Antiqua" pitchFamily="18" charset="0"/>
              </a:rPr>
              <a:t>Мастер – класс </a:t>
            </a:r>
            <a:br>
              <a:rPr lang="ru-RU" sz="40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ook Antiqua" pitchFamily="18" charset="0"/>
              </a:rPr>
              <a:t>«</a:t>
            </a:r>
            <a:r>
              <a:rPr lang="ru-RU" sz="4000" b="1" dirty="0">
                <a:solidFill>
                  <a:srgbClr val="C00000"/>
                </a:solidFill>
                <a:latin typeface="Book Antiqua" pitchFamily="18" charset="0"/>
              </a:rPr>
              <a:t>Ф</a:t>
            </a:r>
            <a:r>
              <a:rPr lang="ru-RU" sz="4000" b="1" dirty="0" smtClean="0">
                <a:solidFill>
                  <a:srgbClr val="C00000"/>
                </a:solidFill>
                <a:latin typeface="Book Antiqua" pitchFamily="18" charset="0"/>
              </a:rPr>
              <a:t>ормирование духовно-нравственных ценностей средствами технологии РКМЧП»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3501009"/>
            <a:ext cx="6400800" cy="1296144"/>
          </a:xfrm>
        </p:spPr>
        <p:txBody>
          <a:bodyPr>
            <a:normAutofit fontScale="92500" lnSpcReduction="10000"/>
          </a:bodyPr>
          <a:lstStyle/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</a:rPr>
              <a:t>Бокова Наталья Владимировна </a:t>
            </a: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</a:rPr>
              <a:t>Учитель русского языка и литературы МАОУ </a:t>
            </a: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</a:rPr>
              <a:t>«Петропавловская районная гимназия»</a:t>
            </a:r>
          </a:p>
          <a:p>
            <a:pPr algn="r" eaLnBrk="1" hangingPunct="1"/>
            <a:r>
              <a:rPr lang="ru-RU" sz="2000" dirty="0" err="1" smtClean="0">
                <a:solidFill>
                  <a:srgbClr val="002060"/>
                </a:solidFill>
              </a:rPr>
              <a:t>Джидинского</a:t>
            </a:r>
            <a:r>
              <a:rPr lang="ru-RU" sz="2000" dirty="0" smtClean="0">
                <a:solidFill>
                  <a:srgbClr val="002060"/>
                </a:solidFill>
              </a:rPr>
              <a:t> района 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0" y="3714750"/>
            <a:ext cx="4000500" cy="3143250"/>
          </a:xfrm>
          <a:prstGeom prst="cloudCallout">
            <a:avLst>
              <a:gd name="adj1" fmla="val -22853"/>
              <a:gd name="adj2" fmla="val -11974"/>
            </a:avLst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3" name="Picture 3" descr="D:\маме\school252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65104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Есть только одна раса –</a:t>
            </a:r>
          </a:p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 раса человечества</a:t>
            </a:r>
          </a:p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 Есть только один язык – </a:t>
            </a:r>
          </a:p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язык сердца</a:t>
            </a:r>
          </a:p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Есть только одна религия –</a:t>
            </a:r>
          </a:p>
          <a:p>
            <a:pPr>
              <a:buNone/>
            </a:pPr>
            <a:r>
              <a:rPr lang="ru-RU" sz="4400" b="1" dirty="0" smtClean="0">
                <a:latin typeface="Monotype Corsiva" pitchFamily="66" charset="0"/>
                <a:cs typeface="Times New Roman" pitchFamily="18" charset="0"/>
              </a:rPr>
              <a:t> религия любви 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1124744"/>
            <a:ext cx="4402832" cy="360040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Monotype Corsiva" pitchFamily="66" charset="0"/>
              </a:rPr>
              <a:t>Спасибо за внимание!</a:t>
            </a:r>
            <a:br>
              <a:rPr lang="ru-RU" sz="7200" dirty="0" smtClean="0">
                <a:latin typeface="Monotype Corsiva" pitchFamily="66" charset="0"/>
              </a:rPr>
            </a:br>
            <a:endParaRPr lang="ru-RU" sz="7200" dirty="0">
              <a:latin typeface="Monotype Corsiva" pitchFamily="66" charset="0"/>
            </a:endParaRPr>
          </a:p>
        </p:txBody>
      </p:sp>
      <p:pic>
        <p:nvPicPr>
          <p:cNvPr id="3074" name="Picture 2" descr="C:\Users\89\AppData\Local\Temp\metkop0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3240361" cy="388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 Сухомлинский. Именинный пирог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Нины большая семья: мать, отец, два брата, две сестры, бабушка. Нина самая маленькая: ей девять лет. Бабушка самая старшая: ей восемьдесят два года. Когда семья обедает, у бабушки дрожит рука. Все к этому привыкли и стараются не замечать. Если же кто-нибудь посмотрит на бабушкину руку и подумает: почему она дрожит? – рука дрожит еще сильнее. Несет ложку бабушка – ложка дрожит, капельки на стол капают. Скоро день рождения Нины. Мать сказала, что на ее именины будет обед. Она с бабушкой испечет большой сладкий пирог. Пусть Нина пригласит своих подруг.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Пришли гости. Мама накрывает стол белой скатертью. Нина подумала: и бабушка за стол сядет, а у нее рука дрожит. Подруги смеяться будут, расскажут всем в школе.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Нина сказала тихонько маме: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Мама, пусть бабушка сегодня за стол не садится…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Почему? – удивилась мама.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 нее рука дрожит… Капает на стол…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Мама побледнела. Не сказав ни слова, она сняла со стола белую скатерть и спрятала в шкаф.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Мама долго сидела молча, потом сказала: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… ….. …… …… ……. …….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ru-RU" b="1" dirty="0" smtClean="0"/>
              <a:t>Прием "Дерево предсказаний» </a:t>
            </a:r>
            <a:r>
              <a:rPr lang="ru-RU" dirty="0" smtClean="0"/>
              <a:t>помогает строить предположения по поводу развития сюжетной линии в рассказе, повести.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b="1" dirty="0" smtClean="0"/>
              <a:t>Правила работы с данным приемом таковы: </a:t>
            </a:r>
            <a:r>
              <a:rPr lang="ru-RU" dirty="0" smtClean="0"/>
              <a:t>ствол дерева - </a:t>
            </a:r>
            <a:r>
              <a:rPr lang="ru-RU" b="1" dirty="0" smtClean="0"/>
              <a:t>тема</a:t>
            </a:r>
            <a:r>
              <a:rPr lang="ru-RU" dirty="0" smtClean="0"/>
              <a:t>, ветви - </a:t>
            </a:r>
            <a:r>
              <a:rPr lang="ru-RU" b="1" dirty="0" smtClean="0"/>
              <a:t>предположения, </a:t>
            </a:r>
            <a:r>
              <a:rPr lang="ru-RU" dirty="0" smtClean="0"/>
              <a:t>которые ведутся по двум основным направлениям - "возможно" и "вероятно" </a:t>
            </a:r>
          </a:p>
          <a:p>
            <a:pPr algn="just">
              <a:buNone/>
            </a:pPr>
            <a:r>
              <a:rPr lang="ru-RU" dirty="0" smtClean="0"/>
              <a:t>(количество "ветвей" не ограничено), и, наконец, "листья" - </a:t>
            </a:r>
            <a:r>
              <a:rPr lang="ru-RU" b="1" dirty="0" smtClean="0"/>
              <a:t>обоснование</a:t>
            </a:r>
            <a:r>
              <a:rPr lang="ru-RU" dirty="0" smtClean="0"/>
              <a:t> этих предположений, аргументы в пользу того или иного мнения.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"Дерево предсказаний"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mashk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568"/>
          <a:stretch>
            <a:fillRect/>
          </a:stretch>
        </p:blipFill>
        <p:spPr bwMode="auto">
          <a:xfrm>
            <a:off x="3347864" y="1124744"/>
            <a:ext cx="4797657" cy="4801441"/>
          </a:xfrm>
          <a:prstGeom prst="rect">
            <a:avLst/>
          </a:prstGeom>
          <a:noFill/>
        </p:spPr>
      </p:pic>
      <p:pic>
        <p:nvPicPr>
          <p:cNvPr id="36868" name="Picture 4" descr="http://img-fotki.yandex.ru/get/4307/annaze63.9f/0_3a885_5ada0b0e_L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76600" y="1412776"/>
            <a:ext cx="1066800" cy="936104"/>
          </a:xfrm>
          <a:prstGeom prst="rect">
            <a:avLst/>
          </a:prstGeom>
          <a:noFill/>
        </p:spPr>
      </p:pic>
      <p:pic>
        <p:nvPicPr>
          <p:cNvPr id="11" name="Picture 4" descr="http://img-fotki.yandex.ru/get/4307/annaze63.9f/0_3a885_5ada0b0e_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36296" y="980728"/>
            <a:ext cx="1224136" cy="1080120"/>
          </a:xfrm>
          <a:prstGeom prst="rect">
            <a:avLst/>
          </a:prstGeom>
          <a:noFill/>
        </p:spPr>
      </p:pic>
      <p:pic>
        <p:nvPicPr>
          <p:cNvPr id="12" name="Picture 4" descr="http://img-fotki.yandex.ru/get/4307/annaze63.9f/0_3a885_5ada0b0e_L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96200" y="3124200"/>
            <a:ext cx="1066800" cy="1066800"/>
          </a:xfrm>
          <a:prstGeom prst="rect">
            <a:avLst/>
          </a:prstGeom>
          <a:noFill/>
        </p:spPr>
      </p:pic>
      <p:pic>
        <p:nvPicPr>
          <p:cNvPr id="13" name="Picture 4" descr="http://img-fotki.yandex.ru/get/4307/annaze63.9f/0_3a885_5ada0b0e_L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33600" y="2895600"/>
            <a:ext cx="1066800" cy="1066800"/>
          </a:xfrm>
          <a:prstGeom prst="rect">
            <a:avLst/>
          </a:prstGeom>
          <a:noFill/>
        </p:spPr>
      </p:pic>
      <p:pic>
        <p:nvPicPr>
          <p:cNvPr id="14" name="Picture 4" descr="http://img-fotki.yandex.ru/get/4307/annaze63.9f/0_3a885_5ada0b0e_L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2800" y="5105400"/>
            <a:ext cx="1066800" cy="1066800"/>
          </a:xfrm>
          <a:prstGeom prst="rect">
            <a:avLst/>
          </a:prstGeom>
          <a:noFill/>
        </p:spPr>
      </p:pic>
      <p:pic>
        <p:nvPicPr>
          <p:cNvPr id="15" name="Picture 4" descr="http://img-fotki.yandex.ru/get/4307/annaze63.9f/0_3a885_5ada0b0e_L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5105400"/>
            <a:ext cx="1066800" cy="1066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59632" y="260648"/>
            <a:ext cx="6624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Ромашка вопросов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ВИКТОРИНЫ и КОНКУРСЫ мои\картинки\flovin424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1268760"/>
            <a:ext cx="3047999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(мозговой штурм, мозговая атака, англ. </a:t>
            </a:r>
            <a:r>
              <a:rPr lang="ru-RU" i="1" dirty="0" err="1" smtClean="0"/>
              <a:t>brainstorming</a:t>
            </a:r>
            <a:r>
              <a:rPr lang="ru-RU" dirty="0" smtClean="0"/>
              <a:t>) — оперативный метод решения проблемы на основе стимулирования творческой активности, при котором участникам обсуждения предлагают высказывать возможно большее количество вариантов решения, в том числе самых фантастических. Затем из общего числа высказанных идей отбирают наиболее удачные, которые могут быть использованы на практике.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мозгового штурма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предлагает ученикам подобрать в тексте </a:t>
            </a:r>
            <a:r>
              <a:rPr lang="ru-RU" b="1" i="1" dirty="0" smtClean="0"/>
              <a:t>«ключевые слова»</a:t>
            </a:r>
            <a:r>
              <a:rPr lang="ru-RU" dirty="0" smtClean="0"/>
              <a:t>, которые являются наиболее важными или запоминающимися в изученном материале. </a:t>
            </a:r>
          </a:p>
          <a:p>
            <a:r>
              <a:rPr lang="ru-RU" dirty="0" smtClean="0"/>
              <a:t>Ученики должны обосновать свой выбор: в связи с чем они выбрали эти слова. Учитель организует </a:t>
            </a:r>
            <a:r>
              <a:rPr lang="ru-RU" b="1" i="1" dirty="0" smtClean="0"/>
              <a:t>обсуждение</a:t>
            </a:r>
            <a:r>
              <a:rPr lang="ru-RU" dirty="0" smtClean="0"/>
              <a:t>. Очень важно, чтобы оно было. В ходе дискуссии идёт не только многократное оперативное повторение данного блока информации, но и рефлексия учащихся, их осмысление значения выдвинутых слов.</a:t>
            </a:r>
          </a:p>
          <a:p>
            <a:r>
              <a:rPr lang="ru-RU" dirty="0" smtClean="0"/>
              <a:t>В результате обсуждения на доске или в тетради фиксируются «ключевые слова»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слова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Мама долго сидела молча, потом сказала: </a:t>
            </a:r>
          </a:p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-У нас сегодня бабушка больна. Именинного обеда не будет. Поздравляю тебя, Нина, с днем рождения. Мое тебе пожелание: будь настоящим человеком.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3204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«Нам следует развивать в себе </a:t>
            </a:r>
            <a:r>
              <a:rPr lang="ru-RU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 и сострадание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ведь они способны наполнить нашу жизнь подлинным смыслом. Это религия, которую я проповедую, пожалуй, даже в большей степени, чем буддизм. В ней все просто и понятно: ее храм – сердце, ее заповедь – </a:t>
            </a:r>
            <a:r>
              <a:rPr lang="ru-RU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любящая доброта и сострадание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ее этические нормы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 и уважение к ближним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кем бы они ни были. Миряне мы или обладатели монашеского сана – у нас просто нет другого пути, если мы хотим и дальше жить в этом мире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».    </a:t>
            </a:r>
          </a:p>
          <a:p>
            <a:pPr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89\Desktop\Dalai-Lama-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696" y="908721"/>
            <a:ext cx="659168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554</Words>
  <Application>Microsoft Office PowerPoint</Application>
  <PresentationFormat>Экран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Справедливость</vt:lpstr>
      <vt:lpstr>Мастер – класс  «Формирование духовно-нравственных ценностей средствами технологии РКМЧП»</vt:lpstr>
      <vt:lpstr>В.А. Сухомлинский. Именинный пирог </vt:lpstr>
      <vt:lpstr>"Дерево предсказаний"</vt:lpstr>
      <vt:lpstr>Слайд 4</vt:lpstr>
      <vt:lpstr>Метод мозгового штурма</vt:lpstr>
      <vt:lpstr>Ключевые слова </vt:lpstr>
      <vt:lpstr>Слайд 7</vt:lpstr>
      <vt:lpstr>Слайд 8</vt:lpstr>
      <vt:lpstr>Слайд 9</vt:lpstr>
      <vt:lpstr>Слайд 10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 «Формирование ценностных ориентаций средствами технологии РКМЧП»</dc:title>
  <dc:creator>89</dc:creator>
  <cp:lastModifiedBy>89</cp:lastModifiedBy>
  <cp:revision>18</cp:revision>
  <dcterms:created xsi:type="dcterms:W3CDTF">2013-04-23T16:31:18Z</dcterms:created>
  <dcterms:modified xsi:type="dcterms:W3CDTF">2013-04-23T22:50:39Z</dcterms:modified>
</cp:coreProperties>
</file>