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4" r:id="rId1"/>
  </p:sldMasterIdLst>
  <p:sldIdLst>
    <p:sldId id="260" r:id="rId2"/>
    <p:sldId id="341" r:id="rId3"/>
    <p:sldId id="357" r:id="rId4"/>
    <p:sldId id="344" r:id="rId5"/>
    <p:sldId id="339" r:id="rId6"/>
    <p:sldId id="343" r:id="rId7"/>
    <p:sldId id="325" r:id="rId8"/>
    <p:sldId id="261" r:id="rId9"/>
    <p:sldId id="301" r:id="rId10"/>
    <p:sldId id="303" r:id="rId11"/>
    <p:sldId id="348" r:id="rId12"/>
    <p:sldId id="307" r:id="rId13"/>
    <p:sldId id="308" r:id="rId14"/>
    <p:sldId id="319" r:id="rId15"/>
    <p:sldId id="309" r:id="rId16"/>
    <p:sldId id="310" r:id="rId17"/>
    <p:sldId id="320" r:id="rId18"/>
    <p:sldId id="311" r:id="rId19"/>
    <p:sldId id="312" r:id="rId20"/>
    <p:sldId id="313" r:id="rId21"/>
    <p:sldId id="314" r:id="rId22"/>
    <p:sldId id="315" r:id="rId23"/>
    <p:sldId id="318" r:id="rId24"/>
    <p:sldId id="316" r:id="rId25"/>
    <p:sldId id="270" r:id="rId26"/>
    <p:sldId id="280" r:id="rId27"/>
    <p:sldId id="284" r:id="rId28"/>
    <p:sldId id="288" r:id="rId29"/>
    <p:sldId id="349" r:id="rId30"/>
    <p:sldId id="350" r:id="rId31"/>
    <p:sldId id="347" r:id="rId32"/>
    <p:sldId id="332" r:id="rId33"/>
    <p:sldId id="331" r:id="rId34"/>
    <p:sldId id="360" r:id="rId35"/>
    <p:sldId id="298" r:id="rId36"/>
    <p:sldId id="352" r:id="rId3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A63FC-8DE0-4B6E-8A90-0FAC118088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8D4EC-0AE7-4775-8F15-02489EDD10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5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H:\&#1052;&#1040;&#1057;&#1058;&#1045;&#1056;%20&#1050;&#1051;&#1040;&#1057;&#1057;\&#1091;&#1095;&#1080;&#1090;&#1077;&#1083;&#1100;\+%20GARAVELLI%20ORO_COME%20TOI.mp3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smiline.ru/uploads/posts/2011-10/1317498833_10_75x56.jpg" TargetMode="Externa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H:\&#1052;&#1040;&#1057;&#1058;&#1045;&#1056;%20&#1050;&#1051;&#1040;&#1057;&#1057;\&#1091;&#1095;&#1080;&#1090;&#1077;&#1083;&#1100;\+%20GARAVELLI%20ORO_COME%20TOI.mp3" TargetMode="Externa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hyperlink" Target="http://ct-net.net/ru/ct_about_ru" TargetMode="Externa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lib.1september.ru/2003/16/1.htm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47&amp;text=%D0%BA%D0%B0%D1%80%D1%82%D0%B8%D0%BD%D0%BA%D0%B8%20%D0%B4%D0%BB%D1%8F%20%D0%BF%D1%80%D0%B5%D0%B7%D0%B5%D0%BD%D1%82%D0%B0%D1%86%D0%B8%D0%B8&amp;noreask=1&amp;img_url=www.ljplus.ru/img4/t/e/teh_nomad/questions.jpg&amp;rpt=simage&amp;lr=6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488" y="620712"/>
            <a:ext cx="5530862" cy="3379791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b="1" dirty="0" smtClean="0"/>
              <a:t> </a:t>
            </a:r>
            <a:r>
              <a:rPr lang="ru-RU" sz="3600" b="1" dirty="0" smtClean="0"/>
              <a:t>Развитие критического мышления через чтение и письмо</a:t>
            </a:r>
          </a:p>
          <a:p>
            <a:pPr algn="ctr" eaLnBrk="1" hangingPunct="1"/>
            <a:r>
              <a:rPr lang="ru-RU" sz="3600" b="1" dirty="0" smtClean="0"/>
              <a:t>на уроках русского языка и литературы</a:t>
            </a:r>
            <a:r>
              <a:rPr lang="ru-RU" b="1" dirty="0" smtClean="0"/>
              <a:t>.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3857621" y="4365625"/>
            <a:ext cx="496253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У</a:t>
            </a:r>
            <a:r>
              <a:rPr lang="ru-RU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читель русского языка и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литературы</a:t>
            </a:r>
            <a:r>
              <a:rPr lang="en-US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 </a:t>
            </a: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МАОУ «Петропавловская районная гимназия»</a:t>
            </a:r>
          </a:p>
          <a:p>
            <a:pPr algn="ctr">
              <a:defRPr/>
            </a:pPr>
            <a:r>
              <a:rPr lang="ru-RU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Garamond" pitchFamily="18" charset="0"/>
              </a:rPr>
              <a:t>Бокова Н.В.</a:t>
            </a:r>
            <a:endParaRPr lang="ru-RU" sz="2400" dirty="0">
              <a:effectLst>
                <a:outerShdw blurRad="38100" dist="38100" dir="2700000" algn="tl">
                  <a:srgbClr val="C0C0C0"/>
                </a:outerShdw>
              </a:effectLst>
              <a:latin typeface="Garamond" pitchFamily="18" charset="0"/>
            </a:endParaRPr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9" y="2428868"/>
            <a:ext cx="2571768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Базовая модель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200" dirty="0" smtClean="0"/>
              <a:t>Учебное занятие, проводимое по этой технологии, строится в соответствии с технологической цепочкой: </a:t>
            </a:r>
            <a:r>
              <a:rPr lang="ru-RU" sz="3200" b="1" dirty="0" smtClean="0"/>
              <a:t>вызов - осмысление - рефлексия. </a:t>
            </a:r>
          </a:p>
          <a:p>
            <a:r>
              <a:rPr lang="ru-RU" sz="2800" dirty="0" smtClean="0">
                <a:solidFill>
                  <a:srgbClr val="FF0000"/>
                </a:solidFill>
              </a:rPr>
              <a:t>Технология РКМЧП - </a:t>
            </a:r>
            <a:r>
              <a:rPr lang="ru-RU" sz="2800" dirty="0" err="1" smtClean="0">
                <a:solidFill>
                  <a:srgbClr val="FF0000"/>
                </a:solidFill>
              </a:rPr>
              <a:t>надпредметная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3200" dirty="0" smtClean="0"/>
              <a:t>Практически на любом уроке можно обращаться к РКМЧП и работать с учениками любого возраста.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2843808" cy="98189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ТРКМЧП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00108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ru-RU" b="1" i="1" dirty="0" smtClean="0">
                <a:solidFill>
                  <a:srgbClr val="002060"/>
                </a:solidFill>
              </a:rPr>
              <a:t>              Технологические этапы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57158" y="1571612"/>
          <a:ext cx="8429685" cy="47334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44648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стадия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 стадия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 стадия</a:t>
                      </a:r>
                      <a:endParaRPr lang="ru-RU" dirty="0"/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Вызов </a:t>
                      </a:r>
                      <a:endParaRPr lang="ru-RU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Осмысление </a:t>
                      </a:r>
                      <a:endParaRPr lang="ru-RU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Рефлексия </a:t>
                      </a:r>
                      <a:endParaRPr lang="ru-RU" b="1" i="1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Актуализация</a:t>
                      </a:r>
                      <a:r>
                        <a:rPr lang="ru-RU" b="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 имеющихся знаний.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Получение новой информации, </a:t>
                      </a:r>
                      <a:r>
                        <a:rPr kumimoji="0" lang="ru-RU" sz="18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</a:t>
                      </a:r>
                      <a:r>
                        <a:rPr kumimoji="0" lang="ru-RU" sz="18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смысление</a:t>
                      </a:r>
                      <a:r>
                        <a:rPr kumimoji="0" lang="ru-RU" sz="18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её.</a:t>
                      </a:r>
                      <a:endParaRPr lang="ru-RU" b="0" dirty="0" smtClean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Целостное осмысление, обобщение полученной информации.</a:t>
                      </a:r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Пробуждение интереса к получению информации.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kumimoji="0" lang="ru-RU" sz="18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Соотнесение</a:t>
                      </a:r>
                      <a:r>
                        <a:rPr kumimoji="0" lang="ru-RU" sz="1800" b="0" kern="1200" baseline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с уже имеющимися знаниями.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Размышление, рождение нового знания.</a:t>
                      </a:r>
                    </a:p>
                  </a:txBody>
                  <a:tcPr/>
                </a:tc>
              </a:tr>
              <a:tr h="446488"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Постановка учеником собственных целей обучения.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buFont typeface="Wingdings" pitchFamily="2" charset="2"/>
                        <a:buChar char="§"/>
                      </a:pPr>
                      <a:r>
                        <a:rPr lang="ru-RU" b="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</a:rPr>
                        <a:t>Корректировка учеником поставленных целей обучения.</a:t>
                      </a: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ru-RU" sz="1800" b="0" kern="1200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Формирование у каждого из учащихся собственного отношения к изучаемому материалу.</a:t>
                      </a:r>
                    </a:p>
                    <a:p>
                      <a:pPr algn="just">
                        <a:buFont typeface="Arial" pitchFamily="34" charset="0"/>
                        <a:buChar char="•"/>
                      </a:pPr>
                      <a:endParaRPr lang="ru-RU" b="0" dirty="0">
                        <a:solidFill>
                          <a:schemeClr val="accent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приемы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i="1" dirty="0" smtClean="0">
                <a:solidFill>
                  <a:srgbClr val="FF0000"/>
                </a:solidFill>
              </a:rPr>
              <a:t>Прием “Корзина идей”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Это прием организации индивидуальной и групповой работы на начальной стадии урока, когда идет актуализация знаний и опыта. Этот прием позволяет выяснить все, что знают учащиеся по обсуждаемой теме урока. На доске прикрепляется значок корзины, в которую условно собирается то, что ученики знают об изучаемой теме.</a:t>
            </a:r>
          </a:p>
          <a:p>
            <a:r>
              <a:rPr lang="ru-RU" dirty="0" smtClean="0"/>
              <a:t>Алгоритм работы:</a:t>
            </a:r>
          </a:p>
          <a:p>
            <a:r>
              <a:rPr lang="ru-RU" dirty="0" smtClean="0"/>
              <a:t>1. Каждый ученик вспоминает и записывает в тетради все, что знает по теме (индивидуальная работа продолжается 1-2 минуты).</a:t>
            </a:r>
          </a:p>
          <a:p>
            <a:r>
              <a:rPr lang="ru-RU" dirty="0" smtClean="0"/>
              <a:t>2. Обмен информацией в парах или группах.</a:t>
            </a:r>
          </a:p>
          <a:p>
            <a:r>
              <a:rPr lang="ru-RU" dirty="0" smtClean="0"/>
              <a:t>3. Далее каждая группа называет какое-то одно сведение или факт, не повторяя ранее сказанного.</a:t>
            </a:r>
          </a:p>
          <a:p>
            <a:r>
              <a:rPr lang="ru-RU" dirty="0" smtClean="0"/>
              <a:t>4. Все сведения кратко записываются в “корзине идей”, даже если они ошибочны.</a:t>
            </a:r>
          </a:p>
          <a:p>
            <a:r>
              <a:rPr lang="ru-RU" dirty="0" smtClean="0"/>
              <a:t>5. Все ошибки исправляются по мере освоения новой информации.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Прием “Составление кластера”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Смысл приема заключается в попытке систематизировать имеющиеся знания. Он связан с приемом “Корзина идей”.</a:t>
            </a:r>
            <a:endParaRPr lang="ru-RU" dirty="0" smtClean="0"/>
          </a:p>
          <a:p>
            <a:r>
              <a:rPr lang="ru-RU" dirty="0" smtClean="0"/>
              <a:t>Правила построения кластера очень простые. Рисуем модель Солнечной системы: звезду, планеты и их спутники. В центре располагается звезда – это наша тема. Вокруг нее планеты – крупные смысловые единицы. Соединяем их прямой линией со звездой. У каждой планеты свои спутники, у спутников свои. Система кластеров охватывает большее количество информации. Кластеры можно использовать на различных стадиях урока.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333375"/>
            <a:ext cx="7885112" cy="62642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3600" u="sng" dirty="0" smtClean="0"/>
              <a:t>Составление кластера</a:t>
            </a:r>
          </a:p>
          <a:p>
            <a:pPr eaLnBrk="1" hangingPunct="1">
              <a:buFontTx/>
              <a:buNone/>
            </a:pPr>
            <a:r>
              <a:rPr lang="ru-RU" sz="2000" dirty="0" smtClean="0"/>
              <a:t>Например, при изучении творчества И.А.Бунина :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3851275" y="4149725"/>
            <a:ext cx="1944688" cy="431800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 b="1"/>
              <a:t>И.А.Бунин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23850" y="2060575"/>
            <a:ext cx="4248150" cy="1150938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«Я происхожу из старинного</a:t>
            </a:r>
          </a:p>
          <a:p>
            <a:pPr algn="ctr"/>
            <a:r>
              <a:rPr lang="ru-RU" sz="2000" b="1"/>
              <a:t>дворянского рода...», из него</a:t>
            </a:r>
          </a:p>
          <a:p>
            <a:pPr algn="ctr"/>
            <a:r>
              <a:rPr lang="ru-RU" sz="2000" b="1"/>
              <a:t>же В.А.Жуковский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859338" y="1989138"/>
            <a:ext cx="3960812" cy="1295400"/>
          </a:xfrm>
          <a:prstGeom prst="rect">
            <a:avLst/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«Тут, в глубочайшей полевой </a:t>
            </a:r>
          </a:p>
          <a:p>
            <a:pPr algn="ctr"/>
            <a:r>
              <a:rPr lang="ru-RU" sz="2000" b="1"/>
              <a:t>тишине, среди...богатейшей </a:t>
            </a:r>
          </a:p>
          <a:p>
            <a:pPr algn="ctr"/>
            <a:r>
              <a:rPr lang="ru-RU" sz="2000" b="1"/>
              <a:t>природы, и прошло все мое</a:t>
            </a:r>
          </a:p>
          <a:p>
            <a:pPr algn="ctr"/>
            <a:r>
              <a:rPr lang="ru-RU" sz="2000" b="1"/>
              <a:t>детство»- И.А.Бунин</a:t>
            </a: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23850" y="3860800"/>
            <a:ext cx="3168650" cy="863600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Много странствует </a:t>
            </a:r>
          </a:p>
          <a:p>
            <a:pPr algn="ctr"/>
            <a:r>
              <a:rPr lang="ru-RU" sz="2000" b="1"/>
              <a:t>по Европе и Азии</a:t>
            </a: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6227763" y="3933825"/>
            <a:ext cx="2736850" cy="720725"/>
          </a:xfrm>
          <a:prstGeom prst="rect">
            <a:avLst/>
          </a:prstGeom>
          <a:solidFill>
            <a:srgbClr val="66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Брат Юлий пробудил</a:t>
            </a:r>
          </a:p>
          <a:p>
            <a:pPr algn="ctr"/>
            <a:r>
              <a:rPr lang="ru-RU" sz="2000" b="1"/>
              <a:t>любовь к книгам</a:t>
            </a:r>
          </a:p>
        </p:txBody>
      </p:sp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323850" y="5373688"/>
            <a:ext cx="3887788" cy="1295400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В 1905 поселяется </a:t>
            </a:r>
          </a:p>
          <a:p>
            <a:pPr algn="ctr"/>
            <a:r>
              <a:rPr lang="ru-RU" sz="2000" b="1"/>
              <a:t>в Москве, дружит </a:t>
            </a:r>
          </a:p>
          <a:p>
            <a:pPr algn="ctr"/>
            <a:r>
              <a:rPr lang="ru-RU" sz="2000" b="1"/>
              <a:t>с М.Горьким, </a:t>
            </a:r>
          </a:p>
          <a:p>
            <a:pPr algn="ctr"/>
            <a:r>
              <a:rPr lang="ru-RU" sz="2000" b="1"/>
              <a:t>А.П.Чеховым</a:t>
            </a:r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4859338" y="5229225"/>
            <a:ext cx="4105275" cy="151288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000" b="1"/>
              <a:t>Литературная судьба </a:t>
            </a:r>
          </a:p>
          <a:p>
            <a:pPr algn="ctr"/>
            <a:r>
              <a:rPr lang="ru-RU" sz="2000" b="1"/>
              <a:t>складывалась счастливо, </a:t>
            </a:r>
          </a:p>
          <a:p>
            <a:pPr algn="ctr"/>
            <a:r>
              <a:rPr lang="ru-RU" sz="2000" b="1"/>
              <a:t>его именовали «певцом осени, </a:t>
            </a:r>
          </a:p>
          <a:p>
            <a:pPr algn="ctr"/>
            <a:r>
              <a:rPr lang="ru-RU" sz="2000" b="1"/>
              <a:t>грусти и дворянских гнезд»</a:t>
            </a:r>
          </a:p>
        </p:txBody>
      </p:sp>
      <p:sp>
        <p:nvSpPr>
          <p:cNvPr id="34827" name="AutoShape 11"/>
          <p:cNvSpPr>
            <a:spLocks noChangeArrowheads="1"/>
          </p:cNvSpPr>
          <p:nvPr/>
        </p:nvSpPr>
        <p:spPr bwMode="auto">
          <a:xfrm>
            <a:off x="4572000" y="2636838"/>
            <a:ext cx="287338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A1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8" name="AutoShape 12"/>
          <p:cNvSpPr>
            <a:spLocks noChangeArrowheads="1"/>
          </p:cNvSpPr>
          <p:nvPr/>
        </p:nvSpPr>
        <p:spPr bwMode="auto">
          <a:xfrm>
            <a:off x="7524750" y="3284538"/>
            <a:ext cx="431800" cy="649287"/>
          </a:xfrm>
          <a:prstGeom prst="downArrow">
            <a:avLst>
              <a:gd name="adj1" fmla="val 50000"/>
              <a:gd name="adj2" fmla="val 37592"/>
            </a:avLst>
          </a:prstGeom>
          <a:solidFill>
            <a:srgbClr val="FA1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9" name="AutoShape 13"/>
          <p:cNvSpPr>
            <a:spLocks noChangeArrowheads="1"/>
          </p:cNvSpPr>
          <p:nvPr/>
        </p:nvSpPr>
        <p:spPr bwMode="auto">
          <a:xfrm>
            <a:off x="7451725" y="4652963"/>
            <a:ext cx="576263" cy="576262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A1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0" name="AutoShape 14"/>
          <p:cNvSpPr>
            <a:spLocks noChangeArrowheads="1"/>
          </p:cNvSpPr>
          <p:nvPr/>
        </p:nvSpPr>
        <p:spPr bwMode="auto">
          <a:xfrm>
            <a:off x="4211638" y="5732463"/>
            <a:ext cx="647700" cy="504825"/>
          </a:xfrm>
          <a:prstGeom prst="leftArrow">
            <a:avLst>
              <a:gd name="adj1" fmla="val 50000"/>
              <a:gd name="adj2" fmla="val 32075"/>
            </a:avLst>
          </a:prstGeom>
          <a:solidFill>
            <a:srgbClr val="FA1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1" name="AutoShape 15"/>
          <p:cNvSpPr>
            <a:spLocks noChangeArrowheads="1"/>
          </p:cNvSpPr>
          <p:nvPr/>
        </p:nvSpPr>
        <p:spPr bwMode="auto">
          <a:xfrm>
            <a:off x="2339975" y="4724400"/>
            <a:ext cx="503238" cy="649288"/>
          </a:xfrm>
          <a:prstGeom prst="upArrow">
            <a:avLst>
              <a:gd name="adj1" fmla="val 50000"/>
              <a:gd name="adj2" fmla="val 32291"/>
            </a:avLst>
          </a:prstGeom>
          <a:solidFill>
            <a:srgbClr val="FA1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2" name="AutoShape 16"/>
          <p:cNvSpPr>
            <a:spLocks noChangeArrowheads="1"/>
          </p:cNvSpPr>
          <p:nvPr/>
        </p:nvSpPr>
        <p:spPr bwMode="auto">
          <a:xfrm>
            <a:off x="2339975" y="3213100"/>
            <a:ext cx="503238" cy="647700"/>
          </a:xfrm>
          <a:prstGeom prst="upArrow">
            <a:avLst>
              <a:gd name="adj1" fmla="val 50000"/>
              <a:gd name="adj2" fmla="val 32177"/>
            </a:avLst>
          </a:prstGeom>
          <a:solidFill>
            <a:srgbClr val="FA16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3" name="AutoShape 17"/>
          <p:cNvSpPr>
            <a:spLocks noChangeArrowheads="1"/>
          </p:cNvSpPr>
          <p:nvPr/>
        </p:nvSpPr>
        <p:spPr bwMode="auto">
          <a:xfrm>
            <a:off x="3924300" y="3213100"/>
            <a:ext cx="360363" cy="935038"/>
          </a:xfrm>
          <a:prstGeom prst="upArrow">
            <a:avLst>
              <a:gd name="adj1" fmla="val 50000"/>
              <a:gd name="adj2" fmla="val 6486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4" name="AutoShape 18"/>
          <p:cNvSpPr>
            <a:spLocks noChangeArrowheads="1"/>
          </p:cNvSpPr>
          <p:nvPr/>
        </p:nvSpPr>
        <p:spPr bwMode="auto">
          <a:xfrm>
            <a:off x="5292725" y="3284538"/>
            <a:ext cx="358775" cy="865187"/>
          </a:xfrm>
          <a:prstGeom prst="upArrow">
            <a:avLst>
              <a:gd name="adj1" fmla="val 50000"/>
              <a:gd name="adj2" fmla="val 6028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5" name="AutoShape 19"/>
          <p:cNvSpPr>
            <a:spLocks noChangeArrowheads="1"/>
          </p:cNvSpPr>
          <p:nvPr/>
        </p:nvSpPr>
        <p:spPr bwMode="auto">
          <a:xfrm>
            <a:off x="5795963" y="4149725"/>
            <a:ext cx="431800" cy="360363"/>
          </a:xfrm>
          <a:prstGeom prst="rightArrow">
            <a:avLst>
              <a:gd name="adj1" fmla="val 50000"/>
              <a:gd name="adj2" fmla="val 3005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6" name="AutoShape 20"/>
          <p:cNvSpPr>
            <a:spLocks noChangeArrowheads="1"/>
          </p:cNvSpPr>
          <p:nvPr/>
        </p:nvSpPr>
        <p:spPr bwMode="auto">
          <a:xfrm>
            <a:off x="3492500" y="4149725"/>
            <a:ext cx="358775" cy="431800"/>
          </a:xfrm>
          <a:prstGeom prst="lef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7" name="AutoShape 21"/>
          <p:cNvSpPr>
            <a:spLocks noChangeArrowheads="1"/>
          </p:cNvSpPr>
          <p:nvPr/>
        </p:nvSpPr>
        <p:spPr bwMode="auto">
          <a:xfrm>
            <a:off x="5292725" y="4581525"/>
            <a:ext cx="360363" cy="647700"/>
          </a:xfrm>
          <a:prstGeom prst="downArrow">
            <a:avLst>
              <a:gd name="adj1" fmla="val 50000"/>
              <a:gd name="adj2" fmla="val 4493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38" name="AutoShape 22"/>
          <p:cNvSpPr>
            <a:spLocks noChangeArrowheads="1"/>
          </p:cNvSpPr>
          <p:nvPr/>
        </p:nvSpPr>
        <p:spPr bwMode="auto">
          <a:xfrm>
            <a:off x="3924300" y="4581525"/>
            <a:ext cx="361950" cy="792163"/>
          </a:xfrm>
          <a:prstGeom prst="downArrow">
            <a:avLst>
              <a:gd name="adj1" fmla="val 55880"/>
              <a:gd name="adj2" fmla="val 7456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29718" name="Picture 23" descr="H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08850" y="0"/>
            <a:ext cx="1835150" cy="112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4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4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4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4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4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4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4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348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2" dur="500"/>
                                        <p:tgtEl>
                                          <p:spTgt spid="34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7" dur="500"/>
                                        <p:tgtEl>
                                          <p:spTgt spid="34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 animBg="1"/>
      <p:bldP spid="34822" grpId="0" animBg="1"/>
      <p:bldP spid="34823" grpId="0" animBg="1"/>
      <p:bldP spid="34824" grpId="0" animBg="1"/>
      <p:bldP spid="34825" grpId="0" animBg="1"/>
      <p:bldP spid="34826" grpId="0" animBg="1"/>
      <p:bldP spid="34827" grpId="0" animBg="1"/>
      <p:bldP spid="34828" grpId="0" animBg="1"/>
      <p:bldP spid="34829" grpId="0" animBg="1"/>
      <p:bldP spid="34830" grpId="0" animBg="1"/>
      <p:bldP spid="34831" grpId="0" animBg="1"/>
      <p:bldP spid="34832" grpId="0" animBg="1"/>
      <p:bldP spid="34833" grpId="0" animBg="1"/>
      <p:bldP spid="34834" grpId="0" animBg="1"/>
      <p:bldP spid="34835" grpId="0" animBg="1"/>
      <p:bldP spid="34836" grpId="0" animBg="1"/>
      <p:bldP spid="34837" grpId="0" animBg="1"/>
      <p:bldP spid="348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Прием “Верные и неверные утверждения”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Этот прием может быть началом урока. Учитель предлагает ряд утверждений по определенной теме. Учащиеся выбирают “верные” утверждения, полагаясь на собственный опыт или интуицию. В любом случае они настраиваются на изучение темы, выделяют ключевые моменты, а элемент соревнования позволяет удерживать внимание до конца урока. На стадии рефлексии возвращаемся к этому приему, чтобы выяснить, какие из утверждений были верными.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Прием “Написание </a:t>
            </a:r>
            <a:r>
              <a:rPr lang="ru-RU" i="1" dirty="0" err="1" smtClean="0"/>
              <a:t>синквейна</a:t>
            </a:r>
            <a:r>
              <a:rPr lang="ru-RU" i="1" dirty="0" smtClean="0"/>
              <a:t>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i="1" dirty="0" smtClean="0"/>
              <a:t> </a:t>
            </a:r>
            <a:r>
              <a:rPr lang="ru-RU" i="1" dirty="0" err="1" smtClean="0"/>
              <a:t>Синквейн</a:t>
            </a:r>
            <a:r>
              <a:rPr lang="ru-RU" i="1" dirty="0" smtClean="0"/>
              <a:t> </a:t>
            </a:r>
            <a:r>
              <a:rPr lang="ru-RU" dirty="0" smtClean="0"/>
              <a:t>- самая легкая форма стихотворений по алгоритму.</a:t>
            </a:r>
          </a:p>
          <a:p>
            <a:r>
              <a:rPr lang="ru-RU" dirty="0" smtClean="0"/>
              <a:t>В переводе “</a:t>
            </a:r>
            <a:r>
              <a:rPr lang="ru-RU" dirty="0" err="1" smtClean="0"/>
              <a:t>синквейн</a:t>
            </a:r>
            <a:r>
              <a:rPr lang="ru-RU" dirty="0" smtClean="0"/>
              <a:t>” означает стихотворение, состоящее из пяти строк, которое пишется по определенным правилам.</a:t>
            </a:r>
          </a:p>
          <a:p>
            <a:r>
              <a:rPr lang="ru-RU" dirty="0" smtClean="0"/>
              <a:t>На первой строчке записывается одно слово – существительное. Это тема </a:t>
            </a:r>
            <a:r>
              <a:rPr lang="ru-RU" dirty="0" err="1" smtClean="0"/>
              <a:t>синквейна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второй строчке надо написать два прилагательных, раскрывающих тему </a:t>
            </a:r>
            <a:r>
              <a:rPr lang="ru-RU" dirty="0" err="1" smtClean="0"/>
              <a:t>синквейна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третьей строчке записываются три глагола, описывающих действия, относящиеся к теме </a:t>
            </a:r>
            <a:r>
              <a:rPr lang="ru-RU" dirty="0" err="1" smtClean="0"/>
              <a:t>синквейна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На четвертой строчке размещается фраза, состоящая из нескольких слов, с помощью которых ученик выражает свое отношение к теме.</a:t>
            </a:r>
          </a:p>
          <a:p>
            <a:r>
              <a:rPr lang="ru-RU" dirty="0" smtClean="0"/>
              <a:t>Пятая строчка – это слово – резюме, которое позволяет выразить личное отношение к теме, дает ее новую интерпретацию.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8913"/>
            <a:ext cx="8675687" cy="6669087"/>
          </a:xfrm>
        </p:spPr>
        <p:txBody>
          <a:bodyPr/>
          <a:lstStyle/>
          <a:p>
            <a:pPr eaLnBrk="1" hangingPunct="1"/>
            <a:r>
              <a:rPr lang="ru-RU" sz="2800" u="sng" smtClean="0"/>
              <a:t>Синквейн по пьесе А.Островского « Гроза»</a:t>
            </a:r>
            <a:endParaRPr lang="ru-RU" sz="2400" u="sng" smtClean="0"/>
          </a:p>
          <a:p>
            <a:pPr eaLnBrk="1" hangingPunct="1">
              <a:buFontTx/>
              <a:buNone/>
            </a:pPr>
            <a:endParaRPr lang="ru-RU" sz="2800" smtClean="0"/>
          </a:p>
        </p:txBody>
      </p:sp>
      <p:graphicFrame>
        <p:nvGraphicFramePr>
          <p:cNvPr id="44078" name="Group 46"/>
          <p:cNvGraphicFramePr>
            <a:graphicFrameLocks noGrp="1"/>
          </p:cNvGraphicFramePr>
          <p:nvPr/>
        </p:nvGraphicFramePr>
        <p:xfrm>
          <a:off x="468313" y="765175"/>
          <a:ext cx="8424862" cy="5799901"/>
        </p:xfrm>
        <a:graphic>
          <a:graphicData uri="http://schemas.openxmlformats.org/drawingml/2006/table">
            <a:tbl>
              <a:tblPr/>
              <a:tblGrid>
                <a:gridCol w="349250"/>
                <a:gridCol w="2446337"/>
                <a:gridCol w="2847975"/>
                <a:gridCol w="2781300"/>
              </a:tblGrid>
              <a:tr h="895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Кто? Что?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существительное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Катерина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0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Какой?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прилагательных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Вольнолюбивая, протестующая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90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делает?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глагола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Любит, страдает, верует.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4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автор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думает о теме?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Фраза из 4 слов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Страшный вызов самодурной силе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00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Кто? Что?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Новое звучание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темы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существительное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Луч света в темном царстве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Прием “Ключевые слова”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Стадию вызова на уроке можно осуществить многими методами, в том числе и хорошо известными, например, "ключевые слова", по которым можно придумать рассказ или расставить их в определенной последовательности, а затем, на стадии осмысления искать подтверждение своим предположениям, расширяя материал.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Прием “Лови ошибку”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Учитель заранее подготавливает текст, содержащий ошибочную информацию, и предлагает учащимся выявить допущенные ошибки.</a:t>
            </a:r>
          </a:p>
          <a:p>
            <a:pPr>
              <a:buNone/>
            </a:pPr>
            <a:r>
              <a:rPr lang="ru-RU" dirty="0" smtClean="0"/>
              <a:t>Важно, чтобы задание содержало в себе ошибки 2 уровней:</a:t>
            </a:r>
          </a:p>
          <a:p>
            <a:pPr lvl="0"/>
            <a:r>
              <a:rPr lang="ru-RU" dirty="0" smtClean="0"/>
              <a:t>явные, которые достаточно легко выявляются учащимися, исходя из их личного опыта и знаний;</a:t>
            </a:r>
          </a:p>
          <a:p>
            <a:pPr lvl="0"/>
            <a:r>
              <a:rPr lang="ru-RU" dirty="0" smtClean="0"/>
              <a:t>скрытые, которые можно установить, только изучив новый материал.</a:t>
            </a:r>
          </a:p>
          <a:p>
            <a:pPr>
              <a:buNone/>
            </a:pPr>
            <a:r>
              <a:rPr lang="ru-RU" dirty="0" smtClean="0"/>
              <a:t>Учащиеся анализируют предложенный текст, пытаются выявить ошибки, аргументируют свои выводы. Затем изучают новый материал, после чего возвращаются к тексту и исправляют те ошибки, которые не удалось выявить в начале урока.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57158" y="428604"/>
            <a:ext cx="8286840" cy="50720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 </a:t>
            </a:r>
            <a:r>
              <a:rPr lang="ru-RU" sz="3100" i="1" dirty="0" smtClean="0"/>
              <a:t>Народ, который думает на один год вперёд - выращивает хлеб. </a:t>
            </a:r>
            <a:br>
              <a:rPr lang="ru-RU" sz="3100" i="1" dirty="0" smtClean="0"/>
            </a:br>
            <a:r>
              <a:rPr lang="ru-RU" sz="3100" i="1" dirty="0" smtClean="0"/>
              <a:t>Народ, который думает на 10 лет вперёд - выращивает сад. </a:t>
            </a:r>
            <a:br>
              <a:rPr lang="ru-RU" sz="3100" i="1" dirty="0" smtClean="0"/>
            </a:br>
            <a:r>
              <a:rPr lang="ru-RU" sz="3100" i="1" dirty="0" smtClean="0"/>
              <a:t>Народ, который думает на 100 лет вперёд - выращивает молодое поколение. </a:t>
            </a:r>
            <a:br>
              <a:rPr lang="ru-RU" sz="3100" i="1" dirty="0" smtClean="0"/>
            </a:br>
            <a:r>
              <a:rPr lang="ru-RU" sz="3100" dirty="0" smtClean="0"/>
              <a:t>    </a:t>
            </a: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428992" y="4357694"/>
            <a:ext cx="5429288" cy="1928826"/>
          </a:xfrm>
        </p:spPr>
        <p:txBody>
          <a:bodyPr>
            <a:noAutofit/>
          </a:bodyPr>
          <a:lstStyle/>
          <a:p>
            <a:pPr algn="just"/>
            <a:endParaRPr lang="ru-RU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Прием “Нарисуйте счастье”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Приемы </a:t>
            </a:r>
            <a:r>
              <a:rPr lang="ru-RU" sz="3600" dirty="0" err="1" smtClean="0"/>
              <a:t>психорисунка</a:t>
            </a:r>
            <a:r>
              <a:rPr lang="ru-RU" sz="3600" dirty="0" smtClean="0"/>
              <a:t> дают возможность выразить понимание абстрактных понятий, внутренний мир через зрительные образы. Можно дать задание нарисовать совесть, месть, добро, зло и затем объяснить свои рисунки.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Прием “Письмо по кругу”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Прием “Письмо по кругу” предполагает групповую форму работы. У каждого ученика должен быть лист бумаги. Детям нужно не только поразмышлять на заданную тему, но и согласовывать свое мнение с членами группы. Каждый член группы записывает несколько предложений на заданную тему, затем передает свой листок соседу. Получив листок, сосед продолжает его размышления. Листочки двигаются до тех пор, пока к каждому не вернется листок, в котором были написаны его первые предложения.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Прием “Пометки на полях”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Прием “Пометки на полях” работает на стадии осмысления. Во время чтения учебного текста дается целевая установка: по ходу чтения статьи делать в тексте пометки.</a:t>
            </a:r>
          </a:p>
          <a:p>
            <a:r>
              <a:rPr lang="ru-RU" dirty="0" smtClean="0"/>
              <a:t>Учителю необходимо предварительно определить текст или его фрагмент для чтения с пометками, напомнить правила расстановки маркировочных знаков, обозначить время, отведенное на работу, проверить работу.</a:t>
            </a:r>
          </a:p>
          <a:p>
            <a:pPr>
              <a:buNone/>
            </a:pPr>
            <a:r>
              <a:rPr lang="ru-RU" dirty="0" smtClean="0"/>
              <a:t>Маркировочные пометки:</a:t>
            </a:r>
          </a:p>
          <a:p>
            <a:pPr lvl="0"/>
            <a:r>
              <a:rPr lang="ru-RU" dirty="0" smtClean="0"/>
              <a:t>Знаком “галочка” отмечают информацию, которая известна ученику.</a:t>
            </a:r>
          </a:p>
          <a:p>
            <a:pPr lvl="0"/>
            <a:r>
              <a:rPr lang="ru-RU" dirty="0" smtClean="0"/>
              <a:t>Знаком “плюс” отмечают новую информацию, новые знания.</a:t>
            </a:r>
          </a:p>
          <a:p>
            <a:pPr lvl="0"/>
            <a:r>
              <a:rPr lang="ru-RU" dirty="0" smtClean="0"/>
              <a:t>Знаком “вопрос” отмечается то, что осталось непонятно и требует дополнительных сведений.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smtClean="0"/>
              <a:t>Прием</a:t>
            </a:r>
            <a:br>
              <a:rPr lang="ru-RU" sz="3600" b="1" u="sng" dirty="0" smtClean="0"/>
            </a:br>
            <a:r>
              <a:rPr lang="ru-RU" sz="3600" u="sng" dirty="0" smtClean="0"/>
              <a:t>«</a:t>
            </a:r>
            <a:r>
              <a:rPr lang="ru-RU" sz="3600" i="1" dirty="0" smtClean="0"/>
              <a:t>Пометки на полях»</a:t>
            </a:r>
            <a:endParaRPr lang="ru-RU" sz="3600" b="1" u="sng" dirty="0" smtClean="0"/>
          </a:p>
        </p:txBody>
      </p:sp>
      <p:graphicFrame>
        <p:nvGraphicFramePr>
          <p:cNvPr id="29719" name="Group 23"/>
          <p:cNvGraphicFramePr>
            <a:graphicFrameLocks noGrp="1"/>
          </p:cNvGraphicFramePr>
          <p:nvPr>
            <p:ph type="tbl" idx="1"/>
          </p:nvPr>
        </p:nvGraphicFramePr>
        <p:xfrm>
          <a:off x="684213" y="2420938"/>
          <a:ext cx="7992888" cy="3341688"/>
        </p:xfrm>
        <a:graphic>
          <a:graphicData uri="http://schemas.openxmlformats.org/drawingml/2006/table">
            <a:tbl>
              <a:tblPr/>
              <a:tblGrid>
                <a:gridCol w="2000294"/>
                <a:gridCol w="1996150"/>
                <a:gridCol w="2000294"/>
                <a:gridCol w="1996150"/>
              </a:tblGrid>
              <a:tr h="822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</a:t>
                      </a:r>
                      <a:endParaRPr kumimoji="0" lang="ru-RU" sz="4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+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19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 это знал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Новое для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меня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 думал иначе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Интересно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Непонятно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Нужно разобраться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Прием “Написание эссе”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Очень эффективная художественная форма письменной рефлексии - эссе. Это свободное письмо на заданную тему. Эссе - это произведение небольшого объема, раскрывающее конкретную тему и имеющее подчеркнуто субъективную трактовку, свободную композицию, ориентацию на разговорную речь, склонность к парадоксам.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u="sng" smtClean="0"/>
              <a:t>Прием</a:t>
            </a:r>
            <a:br>
              <a:rPr lang="ru-RU" sz="3600" b="1" u="sng" smtClean="0"/>
            </a:br>
            <a:r>
              <a:rPr lang="ru-RU" sz="3600" b="1" u="sng" smtClean="0"/>
              <a:t>«Знаю – хочу узнать - узнал»</a:t>
            </a:r>
          </a:p>
        </p:txBody>
      </p:sp>
      <p:graphicFrame>
        <p:nvGraphicFramePr>
          <p:cNvPr id="22565" name="Group 37"/>
          <p:cNvGraphicFramePr>
            <a:graphicFrameLocks noGrp="1"/>
          </p:cNvGraphicFramePr>
          <p:nvPr>
            <p:ph idx="1"/>
          </p:nvPr>
        </p:nvGraphicFramePr>
        <p:xfrm>
          <a:off x="1258888" y="2420938"/>
          <a:ext cx="6562725" cy="3250692"/>
        </p:xfrm>
        <a:graphic>
          <a:graphicData uri="http://schemas.openxmlformats.org/drawingml/2006/table">
            <a:tbl>
              <a:tblPr/>
              <a:tblGrid>
                <a:gridCol w="2187575"/>
                <a:gridCol w="2187575"/>
                <a:gridCol w="2187575"/>
              </a:tblGrid>
              <a:tr h="1562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Знаю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(вызов)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Хочу узнать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(вызов)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Узнал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(реализация смысла или рефлексия)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621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Работаю в паре: что я знаю о теме урока?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Ставлю цели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Что я знал, а что узнал?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sz="3600" b="1" u="sng" smtClean="0"/>
              <a:t>Прием «Чтение с остановками».</a:t>
            </a:r>
            <a:br>
              <a:rPr lang="ru-RU" sz="3600" b="1" u="sng" smtClean="0"/>
            </a:br>
            <a:r>
              <a:rPr lang="ru-RU" sz="3600" b="1" u="sng" smtClean="0"/>
              <a:t>Примерные вопросы: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400" smtClean="0"/>
              <a:t>По названию предположите, о чем будет рассказ?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cs typeface="Arial" charset="0"/>
              </a:rPr>
              <a:t>▪ </a:t>
            </a:r>
            <a:r>
              <a:rPr lang="ru-RU" sz="2400" smtClean="0"/>
              <a:t>Какие события могут произойти в описанной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обстановке?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cs typeface="Arial" charset="0"/>
              </a:rPr>
              <a:t>▪ </a:t>
            </a:r>
            <a:r>
              <a:rPr lang="ru-RU" sz="2400" smtClean="0"/>
              <a:t>Какие ассоциации вызывают у вас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имена, фамилии героев?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cs typeface="Arial" charset="0"/>
              </a:rPr>
              <a:t>▪ </a:t>
            </a:r>
            <a:r>
              <a:rPr lang="ru-RU" sz="2400" smtClean="0"/>
              <a:t>Что вы почувствовали, прочитав эту часть, какие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ощущения у вас возникли?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cs typeface="Arial" charset="0"/>
              </a:rPr>
              <a:t>▪ </a:t>
            </a:r>
            <a:r>
              <a:rPr lang="ru-RU" sz="2400" smtClean="0"/>
              <a:t>Какие ваши ожидания подтвердились? Что было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неожиданным?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cs typeface="Arial" charset="0"/>
              </a:rPr>
              <a:t>▪ </a:t>
            </a:r>
            <a:r>
              <a:rPr lang="ru-RU" sz="2400" smtClean="0"/>
              <a:t>Как вы думаете, чем закончится рассказ? Как вы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/>
              <a:t>бы закончили его?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400" smtClean="0">
                <a:cs typeface="Arial" charset="0"/>
              </a:rPr>
              <a:t>▪ </a:t>
            </a:r>
            <a:r>
              <a:rPr lang="ru-RU" sz="2400" smtClean="0"/>
              <a:t>Что будет с героем после событий рассказа?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2400" smtClean="0"/>
          </a:p>
          <a:p>
            <a:pPr eaLnBrk="1" hangingPunct="1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u="sng" smtClean="0"/>
              <a:t>Прием «Двойной дневник»</a:t>
            </a:r>
          </a:p>
        </p:txBody>
      </p:sp>
      <p:graphicFrame>
        <p:nvGraphicFramePr>
          <p:cNvPr id="31748" name="Group 4"/>
          <p:cNvGraphicFramePr>
            <a:graphicFrameLocks noGrp="1"/>
          </p:cNvGraphicFramePr>
          <p:nvPr>
            <p:ph type="tbl"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table">
            <a:tbl>
              <a:tblPr/>
              <a:tblGrid>
                <a:gridCol w="4116388"/>
                <a:gridCol w="4113212"/>
              </a:tblGrid>
              <a:tr h="32639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Фразы из текста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которые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произвели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наибольшее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впечатление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(согласие, протест или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непонимание)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Комментарий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: что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заставило записать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именно эту фразу?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Какие мысли,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вопросы, ассоциации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 воспоминания она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вызвала?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62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Текст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Текст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66" name="Group 26"/>
          <p:cNvGraphicFramePr>
            <a:graphicFrameLocks noGrp="1"/>
          </p:cNvGraphicFramePr>
          <p:nvPr>
            <p:ph type="tbl" idx="1"/>
          </p:nvPr>
        </p:nvGraphicFramePr>
        <p:xfrm>
          <a:off x="1116013" y="1700213"/>
          <a:ext cx="7313612" cy="5059680"/>
        </p:xfrm>
        <a:graphic>
          <a:graphicData uri="http://schemas.openxmlformats.org/drawingml/2006/table">
            <a:tbl>
              <a:tblPr/>
              <a:tblGrid>
                <a:gridCol w="3657600"/>
                <a:gridCol w="3656012"/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Тонкие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вопросы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Толстые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вопросы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Кто...?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Что...?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Когда...?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Как звать...?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Было ли...?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Дайте три объяснения, почему...?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Объясните, почему...?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Почему, вы думаете...?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 чём различие ...?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Предположите, что будет, если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Согласны ли вы ...?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Верно ли ...?</a:t>
                      </a:r>
                      <a:r>
                        <a:rPr kumimoji="0" lang="ru-R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757" name="Rectangle 27"/>
          <p:cNvSpPr>
            <a:spLocks noChangeArrowheads="1"/>
          </p:cNvSpPr>
          <p:nvPr/>
        </p:nvSpPr>
        <p:spPr bwMode="auto">
          <a:xfrm>
            <a:off x="1763713" y="981075"/>
            <a:ext cx="58340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kumimoji="1" lang="ru-RU" sz="3200" b="1" dirty="0" smtClean="0"/>
              <a:t>Прием «ЗАДАЕМ ВОПРОСЫ»</a:t>
            </a:r>
            <a:endParaRPr kumimoji="1" lang="ru-RU" sz="3200" b="1" dirty="0"/>
          </a:p>
        </p:txBody>
      </p:sp>
      <p:pic>
        <p:nvPicPr>
          <p:cNvPr id="31758" name="Picture 17" descr="15 024"/>
          <p:cNvPicPr>
            <a:picLocks noChangeAspect="1" noChangeArrowheads="1"/>
          </p:cNvPicPr>
          <p:nvPr/>
        </p:nvPicPr>
        <p:blipFill>
          <a:blip r:embed="rId2" cstate="print"/>
          <a:srcRect t="2893"/>
          <a:stretch>
            <a:fillRect/>
          </a:stretch>
        </p:blipFill>
        <p:spPr bwMode="auto">
          <a:xfrm>
            <a:off x="250825" y="188913"/>
            <a:ext cx="2136775" cy="1336675"/>
          </a:xfrm>
          <a:prstGeom prst="rect">
            <a:avLst/>
          </a:prstGeom>
          <a:noFill/>
          <a:ln w="317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548680"/>
            <a:ext cx="6286544" cy="2933711"/>
          </a:xfrm>
        </p:spPr>
        <p:txBody>
          <a:bodyPr/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Что даёт технология развития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 критического мышления ученику</a:t>
            </a:r>
            <a:b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5720" y="2143092"/>
            <a:ext cx="8858280" cy="4714908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20000"/>
              </a:lnSpc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повышение эффективности восприятия информации;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повышение интереса как к изучаемому материалу, так и к самому    процессу обучения;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умение критически мыслить;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умение ответственно относиться к собственному образованию;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умение работать в сотрудничестве с другими;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повышение качества образования учеников;</a:t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желание и умение стать человеком, который учится в течение всей жизни.</a:t>
            </a:r>
          </a:p>
          <a:p>
            <a:pPr>
              <a:lnSpc>
                <a:spcPct val="12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im6-tub-ru.yandex.net/i?id=272917718-48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14356"/>
            <a:ext cx="1428750" cy="1285876"/>
          </a:xfrm>
          <a:prstGeom prst="rect">
            <a:avLst/>
          </a:prstGeom>
          <a:noFill/>
        </p:spPr>
      </p:pic>
      <p:pic>
        <p:nvPicPr>
          <p:cNvPr id="4100" name="Picture 4" descr="http://im3-tub-ru.yandex.net/i?id=453005633-55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7444" y="214290"/>
            <a:ext cx="1456556" cy="18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600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half" idx="1"/>
          </p:nvPr>
        </p:nvSpPr>
        <p:spPr>
          <a:xfrm>
            <a:off x="0" y="2357430"/>
            <a:ext cx="3214678" cy="3768733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4" name="+ GARAVELLI ORO_COME TOI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515100" y="3709988"/>
            <a:ext cx="304800" cy="304800"/>
          </a:xfrm>
        </p:spPr>
      </p:pic>
      <p:sp>
        <p:nvSpPr>
          <p:cNvPr id="4" name="Овал 3"/>
          <p:cNvSpPr/>
          <p:nvPr/>
        </p:nvSpPr>
        <p:spPr>
          <a:xfrm>
            <a:off x="3276600" y="188640"/>
            <a:ext cx="287957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FFFF"/>
                </a:solidFill>
              </a:rPr>
              <a:t>Проблемы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51520" y="3356992"/>
            <a:ext cx="4248472" cy="2016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- Механическое заучивание (зубрежка)</a:t>
            </a:r>
          </a:p>
          <a:p>
            <a:pPr algn="ctr">
              <a:defRPr/>
            </a:pPr>
            <a:r>
              <a:rPr lang="ru-RU" dirty="0" smtClean="0"/>
              <a:t>- Использование готовых материалов  сети интернет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283968" y="3848100"/>
            <a:ext cx="3744416" cy="18131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- Отсутствие монологической речи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300192" y="2060848"/>
            <a:ext cx="2843808" cy="18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- Узкий кругозор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-180528" y="1268760"/>
            <a:ext cx="3240360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-"/>
              <a:defRPr/>
            </a:pPr>
            <a:r>
              <a:rPr lang="ru-RU" dirty="0" smtClean="0"/>
              <a:t>Снижение грамотности</a:t>
            </a:r>
          </a:p>
          <a:p>
            <a:pPr algn="ctr">
              <a:buFontTx/>
              <a:buChar char="-"/>
              <a:defRPr/>
            </a:pPr>
            <a:r>
              <a:rPr lang="ru-RU" dirty="0" smtClean="0"/>
              <a:t> Низкая культура</a:t>
            </a:r>
          </a:p>
          <a:p>
            <a:pPr algn="ctr">
              <a:buFontTx/>
              <a:buChar char="-"/>
              <a:defRPr/>
            </a:pPr>
            <a:endParaRPr lang="ru-RU" dirty="0" smtClean="0"/>
          </a:p>
        </p:txBody>
      </p:sp>
      <p:cxnSp>
        <p:nvCxnSpPr>
          <p:cNvPr id="14" name="Прямая со стрелкой 13"/>
          <p:cNvCxnSpPr>
            <a:stCxn id="4" idx="2"/>
            <a:endCxn id="12" idx="7"/>
          </p:cNvCxnSpPr>
          <p:nvPr/>
        </p:nvCxnSpPr>
        <p:spPr>
          <a:xfrm flipH="1">
            <a:off x="2585292" y="1268760"/>
            <a:ext cx="691308" cy="2319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3203848" y="2060848"/>
            <a:ext cx="1207268" cy="122413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endCxn id="6" idx="0"/>
          </p:cNvCxnSpPr>
          <p:nvPr/>
        </p:nvCxnSpPr>
        <p:spPr>
          <a:xfrm>
            <a:off x="5292080" y="2348880"/>
            <a:ext cx="864096" cy="14992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endCxn id="7" idx="1"/>
          </p:cNvCxnSpPr>
          <p:nvPr/>
        </p:nvCxnSpPr>
        <p:spPr>
          <a:xfrm>
            <a:off x="5940152" y="1844824"/>
            <a:ext cx="776506" cy="4796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357167"/>
            <a:ext cx="7245448" cy="1428760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Что даёт технология развития критического мышления учителю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428736"/>
            <a:ext cx="8136904" cy="4880584"/>
          </a:xfrm>
        </p:spPr>
        <p:txBody>
          <a:bodyPr>
            <a:norm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умение создать в классе атмосферу открытости и ответственного сотрудничества;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возможность использовать модель обучения и систему эффективных методик, которые способствуют развитию критического мышления и самостоятельности в процессе обучения;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стать практиками, которые умеют грамотно анализировать свою деятельность;</a:t>
            </a:r>
            <a:b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стать источником ценной профессиональной информации для других учителей.</a:t>
            </a:r>
          </a:p>
          <a:p>
            <a:endParaRPr lang="ru-RU" dirty="0"/>
          </a:p>
        </p:txBody>
      </p:sp>
      <p:pic>
        <p:nvPicPr>
          <p:cNvPr id="3074" name="Picture 2" descr="Картинка 30 из 157579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0694" y="1285860"/>
            <a:ext cx="2376264" cy="177885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32301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/>
              <a:t/>
            </a:r>
            <a:br>
              <a:rPr lang="ru-RU" sz="3100" b="1" dirty="0" smtClean="0"/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dirty="0" smtClean="0"/>
              <a:t>Необходимость  оценивания учебных достижений и результаты.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технологии РКМЧП различают оценку </a:t>
            </a:r>
            <a:r>
              <a:rPr lang="ru-RU" dirty="0" smtClean="0">
                <a:solidFill>
                  <a:srgbClr val="C00000"/>
                </a:solidFill>
              </a:rPr>
              <a:t>качественную  </a:t>
            </a:r>
            <a:r>
              <a:rPr lang="ru-RU" dirty="0" smtClean="0"/>
              <a:t>и </a:t>
            </a:r>
            <a:r>
              <a:rPr lang="ru-RU" dirty="0" smtClean="0">
                <a:solidFill>
                  <a:srgbClr val="C00000"/>
                </a:solidFill>
              </a:rPr>
              <a:t> количественную:</a:t>
            </a:r>
          </a:p>
          <a:p>
            <a:pPr lvl="0">
              <a:buNone/>
            </a:pPr>
            <a:r>
              <a:rPr lang="ru-RU" dirty="0" smtClean="0">
                <a:solidFill>
                  <a:srgbClr val="C00000"/>
                </a:solidFill>
              </a:rPr>
              <a:t>Качественная</a:t>
            </a:r>
          </a:p>
          <a:p>
            <a:r>
              <a:rPr lang="ru-RU" dirty="0" smtClean="0"/>
              <a:t>- вербальная оценка, выраженная в форме суждений;</a:t>
            </a:r>
          </a:p>
          <a:p>
            <a:r>
              <a:rPr lang="ru-RU" dirty="0" smtClean="0"/>
              <a:t>- невербальная – в форме мимики и жестов;</a:t>
            </a:r>
          </a:p>
          <a:p>
            <a:pPr>
              <a:buNone/>
            </a:pPr>
            <a:endParaRPr lang="ru-RU" dirty="0" smtClean="0"/>
          </a:p>
          <a:p>
            <a:pPr lvl="0">
              <a:buNone/>
            </a:pPr>
            <a:r>
              <a:rPr lang="ru-RU" dirty="0" smtClean="0">
                <a:solidFill>
                  <a:srgbClr val="C00000"/>
                </a:solidFill>
              </a:rPr>
              <a:t>Количественная:</a:t>
            </a:r>
            <a:r>
              <a:rPr lang="ru-RU" dirty="0" smtClean="0"/>
              <a:t> отметка, баллы, рейтинг.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Результаты ЕГЭ, ГИА</a:t>
            </a:r>
            <a:br>
              <a:rPr lang="ru-RU" dirty="0" smtClean="0"/>
            </a:br>
            <a:r>
              <a:rPr lang="ru-RU" dirty="0" smtClean="0"/>
              <a:t>Результаты региональных обследований качества                                                                                                                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893978971"/>
              </p:ext>
            </p:extLst>
          </p:nvPr>
        </p:nvGraphicFramePr>
        <p:xfrm>
          <a:off x="982027" y="1935004"/>
          <a:ext cx="6189345" cy="438404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5662"/>
                <a:gridCol w="1086293"/>
                <a:gridCol w="1491143"/>
                <a:gridCol w="3326247"/>
              </a:tblGrid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№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Название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Срок проведения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Итоговые результаты 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Результаты итоговой аттестации  </a:t>
                      </a: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ЕГЭ по русскому языку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ЕГЭ по литературе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00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ГИА по русскому языку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2009-2010 г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2011-2012 г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2009-2010 </a:t>
                      </a:r>
                      <a:r>
                        <a:rPr lang="ru-RU" sz="1200" dirty="0">
                          <a:effectLst/>
                        </a:rPr>
                        <a:t>г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2009-2010 г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Ср.балл</a:t>
                      </a:r>
                      <a:r>
                        <a:rPr lang="ru-RU" sz="1200" dirty="0">
                          <a:effectLst/>
                        </a:rPr>
                        <a:t>- 61 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</a:rPr>
                        <a:t>Ср.балл</a:t>
                      </a:r>
                      <a:r>
                        <a:rPr lang="ru-RU" sz="1200" dirty="0">
                          <a:effectLst/>
                        </a:rPr>
                        <a:t>- 66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Ср.балл-55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000" dirty="0">
                        <a:effectLst/>
                      </a:endParaRP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знаний – 83 %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00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Результаты региональных обследований качества </a:t>
                      </a: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(аккредитация школы)</a:t>
                      </a: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Русский язык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2010-2011 </a:t>
                      </a:r>
                      <a:r>
                        <a:rPr lang="ru-RU" sz="1200" dirty="0">
                          <a:effectLst/>
                        </a:rPr>
                        <a:t>г </a:t>
                      </a:r>
                      <a:endParaRPr lang="ru-RU" sz="1000" dirty="0">
                        <a:effectLst/>
                        <a:latin typeface="Calibri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Качество знаний </a:t>
                      </a: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9 класс - 83,3%</a:t>
                      </a:r>
                    </a:p>
                    <a:p>
                      <a:pPr>
                        <a:spcBef>
                          <a:spcPts val="150"/>
                        </a:spcBef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11 класс - 92,9%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68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201</a:t>
            </a:r>
            <a:r>
              <a:rPr lang="en-US" dirty="0" smtClean="0"/>
              <a:t>1</a:t>
            </a:r>
            <a:r>
              <a:rPr lang="ru-RU" dirty="0" smtClean="0"/>
              <a:t>-201</a:t>
            </a:r>
            <a:r>
              <a:rPr lang="en-US" dirty="0" smtClean="0"/>
              <a:t>3</a:t>
            </a:r>
            <a:r>
              <a:rPr lang="ru-RU" dirty="0" smtClean="0"/>
              <a:t> </a:t>
            </a:r>
            <a:r>
              <a:rPr lang="ru-RU" dirty="0" err="1" smtClean="0"/>
              <a:t>уч.годы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/>
              <a:t>Дуракова</a:t>
            </a:r>
            <a:r>
              <a:rPr lang="ru-RU" dirty="0"/>
              <a:t> Катя, 10 класс – 1 место в районной олимпиаде по </a:t>
            </a:r>
            <a:r>
              <a:rPr lang="ru-RU" dirty="0" smtClean="0"/>
              <a:t>литературе.</a:t>
            </a:r>
            <a:endParaRPr lang="ru-RU" dirty="0"/>
          </a:p>
          <a:p>
            <a:r>
              <a:rPr lang="ru-RU" dirty="0"/>
              <a:t>Шарин Дима, 5 класс- 4 место в республиканской олимпиаде школ развивающего обучения по литературе</a:t>
            </a:r>
          </a:p>
          <a:p>
            <a:r>
              <a:rPr lang="ru-RU" dirty="0"/>
              <a:t> </a:t>
            </a:r>
            <a:r>
              <a:rPr lang="ru-RU" dirty="0" err="1"/>
              <a:t>Радионова</a:t>
            </a:r>
            <a:r>
              <a:rPr lang="ru-RU" dirty="0"/>
              <a:t> Катя, 11 класс - 1 место в районной олимпиаде по литературе, 1 место в районной олимпиаде по  русскому </a:t>
            </a:r>
            <a:r>
              <a:rPr lang="ru-RU" dirty="0" smtClean="0"/>
              <a:t>языку, 7 </a:t>
            </a:r>
            <a:r>
              <a:rPr lang="ru-RU" dirty="0"/>
              <a:t>место в республиканской олимпиаде по литературе </a:t>
            </a:r>
            <a:r>
              <a:rPr lang="ru-RU" dirty="0" smtClean="0"/>
              <a:t>. </a:t>
            </a:r>
            <a:endParaRPr lang="ru-RU" dirty="0"/>
          </a:p>
          <a:p>
            <a:r>
              <a:rPr lang="ru-RU" dirty="0" err="1"/>
              <a:t>Раднаева</a:t>
            </a:r>
            <a:r>
              <a:rPr lang="ru-RU" dirty="0"/>
              <a:t> </a:t>
            </a:r>
            <a:r>
              <a:rPr lang="ru-RU" dirty="0" err="1"/>
              <a:t>Сэлмэг</a:t>
            </a:r>
            <a:r>
              <a:rPr lang="ru-RU" dirty="0"/>
              <a:t>, 6 класс- 2 место в республиканской олимпиаде школ развивающего обучения по литературе</a:t>
            </a:r>
          </a:p>
          <a:p>
            <a:r>
              <a:rPr lang="ru-RU" dirty="0" err="1"/>
              <a:t>Раднаева</a:t>
            </a:r>
            <a:r>
              <a:rPr lang="ru-RU" dirty="0"/>
              <a:t> </a:t>
            </a:r>
            <a:r>
              <a:rPr lang="ru-RU" dirty="0" err="1"/>
              <a:t>Сэлмэг</a:t>
            </a:r>
            <a:r>
              <a:rPr lang="ru-RU" dirty="0"/>
              <a:t>- 3 место в республиканской олимпиаде школ развивающего обучения по литературе</a:t>
            </a:r>
          </a:p>
          <a:p>
            <a:r>
              <a:rPr lang="ru-RU" dirty="0"/>
              <a:t>Бутаков Валентин, 7 класс – </a:t>
            </a:r>
            <a:r>
              <a:rPr lang="ru-RU" dirty="0" smtClean="0"/>
              <a:t>3 </a:t>
            </a:r>
            <a:r>
              <a:rPr lang="ru-RU" dirty="0"/>
              <a:t>место во Всероссийском филологическом чемпионате , районный уровень</a:t>
            </a:r>
          </a:p>
          <a:p>
            <a:r>
              <a:rPr lang="ru-RU" dirty="0" err="1"/>
              <a:t>Цыбенов</a:t>
            </a:r>
            <a:r>
              <a:rPr lang="ru-RU" dirty="0"/>
              <a:t>  </a:t>
            </a:r>
            <a:r>
              <a:rPr lang="ru-RU" dirty="0" err="1"/>
              <a:t>Амгалан</a:t>
            </a:r>
            <a:r>
              <a:rPr lang="ru-RU" dirty="0"/>
              <a:t>, 6 класс –  </a:t>
            </a:r>
            <a:r>
              <a:rPr lang="ru-RU" dirty="0" smtClean="0"/>
              <a:t>1 </a:t>
            </a:r>
            <a:r>
              <a:rPr lang="ru-RU" dirty="0"/>
              <a:t>место во Всероссийском филологическом чемпионате , районный уровень, </a:t>
            </a:r>
            <a:r>
              <a:rPr lang="ru-RU" dirty="0" smtClean="0"/>
              <a:t> </a:t>
            </a:r>
            <a:r>
              <a:rPr lang="ru-RU" dirty="0"/>
              <a:t>3 место во Всероссийском филологическом чемпионате , республиканский уровень </a:t>
            </a:r>
          </a:p>
          <a:p>
            <a:r>
              <a:rPr lang="ru-RU" dirty="0"/>
              <a:t>Лалетина Настя, 6 класс – 2 место  во Всероссийском филологическом чемпионате , районный уровень </a:t>
            </a:r>
          </a:p>
          <a:p>
            <a:r>
              <a:rPr lang="ru-RU" dirty="0"/>
              <a:t>Цыренова Юля, 11 класс – 3 место во Всероссийском филологическом чемпионате , районный уровень</a:t>
            </a:r>
          </a:p>
          <a:p>
            <a:r>
              <a:rPr lang="ru-RU" dirty="0" err="1"/>
              <a:t>Радионова</a:t>
            </a:r>
            <a:r>
              <a:rPr lang="ru-RU" dirty="0"/>
              <a:t> Катя, 11 класс  - 1 место во Всероссийском филологическом чемпионате , районный уровень </a:t>
            </a:r>
            <a:r>
              <a:rPr lang="ru-RU" dirty="0" smtClean="0"/>
              <a:t>, 1 </a:t>
            </a:r>
            <a:r>
              <a:rPr lang="ru-RU" dirty="0"/>
              <a:t>место во Всероссийском филологическом чемпионате , республиканский уровень </a:t>
            </a:r>
          </a:p>
          <a:p>
            <a:r>
              <a:rPr lang="ru-RU" dirty="0" err="1"/>
              <a:t>Любишина</a:t>
            </a:r>
            <a:r>
              <a:rPr lang="ru-RU" dirty="0"/>
              <a:t> Лена, 11 класс- 1 место  по литературе в олимпиаде </a:t>
            </a:r>
            <a:r>
              <a:rPr lang="ru-RU" dirty="0" smtClean="0"/>
              <a:t>БГУ</a:t>
            </a:r>
            <a:endParaRPr lang="en-US" dirty="0" smtClean="0"/>
          </a:p>
          <a:p>
            <a:r>
              <a:rPr lang="ru-RU" dirty="0" smtClean="0"/>
              <a:t>Бокова Лиза, 5 класс – 1 место в республиканской олимпиаде школ развивающего обучения  по русскому языку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36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Заголовок 2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6600" dirty="0"/>
          </a:p>
        </p:txBody>
      </p:sp>
      <p:sp>
        <p:nvSpPr>
          <p:cNvPr id="32" name="Текст 31"/>
          <p:cNvSpPr>
            <a:spLocks noGrp="1"/>
          </p:cNvSpPr>
          <p:nvPr>
            <p:ph type="body" sz="half" idx="1"/>
          </p:nvPr>
        </p:nvSpPr>
        <p:spPr>
          <a:xfrm>
            <a:off x="395536" y="5445224"/>
            <a:ext cx="7632848" cy="100811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4000" b="1" dirty="0" smtClean="0"/>
              <a:t>Новое качество образования</a:t>
            </a:r>
            <a:endParaRPr lang="ru-RU" sz="4000" b="1" dirty="0"/>
          </a:p>
        </p:txBody>
      </p:sp>
      <p:pic>
        <p:nvPicPr>
          <p:cNvPr id="24" name="+ GARAVELLI ORO_COME TOI.mp3">
            <a:hlinkClick r:id="" action="ppaction://media"/>
          </p:cNvPr>
          <p:cNvPicPr>
            <a:picLocks noGrp="1" noRot="1" noChangeAspect="1"/>
          </p:cNvPicPr>
          <p:nvPr>
            <p:ph sz="half" idx="2"/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515100" y="3709988"/>
            <a:ext cx="304800" cy="304800"/>
          </a:xfrm>
        </p:spPr>
      </p:pic>
      <p:sp>
        <p:nvSpPr>
          <p:cNvPr id="4" name="Овал 3"/>
          <p:cNvSpPr/>
          <p:nvPr/>
        </p:nvSpPr>
        <p:spPr>
          <a:xfrm>
            <a:off x="3275856" y="0"/>
            <a:ext cx="2590800" cy="180077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 smtClean="0">
                <a:solidFill>
                  <a:srgbClr val="FFFFFF"/>
                </a:solidFill>
              </a:rPr>
              <a:t>ТРКМЧП</a:t>
            </a:r>
            <a:endParaRPr lang="ru-RU" sz="2400" dirty="0">
              <a:solidFill>
                <a:srgbClr val="FFFFFF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043608" y="2636912"/>
            <a:ext cx="3096344" cy="15121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Развитие личности</a:t>
            </a:r>
            <a:endParaRPr lang="ru-RU" dirty="0" smtClean="0"/>
          </a:p>
        </p:txBody>
      </p:sp>
      <p:sp>
        <p:nvSpPr>
          <p:cNvPr id="6" name="Овал 5"/>
          <p:cNvSpPr/>
          <p:nvPr/>
        </p:nvSpPr>
        <p:spPr>
          <a:xfrm>
            <a:off x="4211960" y="2564904"/>
            <a:ext cx="3024336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Социальный опыт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372200" y="1268760"/>
            <a:ext cx="2771800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Духовно-нравственный опыт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0" y="1268760"/>
            <a:ext cx="2771800" cy="14401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Char char="-"/>
              <a:defRPr/>
            </a:pPr>
            <a:endParaRPr lang="ru-RU" dirty="0" smtClean="0"/>
          </a:p>
          <a:p>
            <a:pPr algn="ctr">
              <a:buFontTx/>
              <a:buChar char="-"/>
              <a:defRPr/>
            </a:pPr>
            <a:r>
              <a:rPr lang="ru-RU" dirty="0" smtClean="0"/>
              <a:t>Формирование УУД</a:t>
            </a:r>
            <a:endParaRPr lang="ru-RU" dirty="0" smtClean="0"/>
          </a:p>
        </p:txBody>
      </p:sp>
      <p:cxnSp>
        <p:nvCxnSpPr>
          <p:cNvPr id="14" name="Прямая со стрелкой 13"/>
          <p:cNvCxnSpPr/>
          <p:nvPr/>
        </p:nvCxnSpPr>
        <p:spPr>
          <a:xfrm flipH="1">
            <a:off x="2555776" y="1052736"/>
            <a:ext cx="690564" cy="6636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843808" y="1772816"/>
            <a:ext cx="1152128" cy="19442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>
            <a:off x="3848100" y="2362200"/>
            <a:ext cx="381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4932040" y="1700808"/>
            <a:ext cx="720080" cy="20162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4" idx="5"/>
          </p:cNvCxnSpPr>
          <p:nvPr/>
        </p:nvCxnSpPr>
        <p:spPr>
          <a:xfrm>
            <a:off x="5487242" y="1537054"/>
            <a:ext cx="1244998" cy="4517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трелка вниз 30"/>
          <p:cNvSpPr/>
          <p:nvPr/>
        </p:nvSpPr>
        <p:spPr>
          <a:xfrm>
            <a:off x="2123728" y="4437112"/>
            <a:ext cx="4032448" cy="834392"/>
          </a:xfrm>
          <a:prstGeom prst="downArrow">
            <a:avLst>
              <a:gd name="adj1" fmla="val 50000"/>
              <a:gd name="adj2" fmla="val 384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688" y="549275"/>
            <a:ext cx="2484437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0"/>
            <a:ext cx="6408737" cy="908050"/>
          </a:xfrm>
        </p:spPr>
        <p:txBody>
          <a:bodyPr/>
          <a:lstStyle/>
          <a:p>
            <a:pPr eaLnBrk="1" hangingPunct="1"/>
            <a:r>
              <a:rPr lang="ru-RU" sz="4000" b="1" u="sng" smtClean="0"/>
              <a:t>Ресурсы Интернета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981075"/>
            <a:ext cx="8137525" cy="5688013"/>
          </a:xfrm>
        </p:spPr>
        <p:txBody>
          <a:bodyPr>
            <a:normAutofit fontScale="6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1700" dirty="0" smtClean="0"/>
              <a:t>Сайт международного журнала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о критическом мышлении «Перемена»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http://www.ct-net.net/ru/rwct_tcp_ru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dirty="0" smtClean="0"/>
              <a:t>Фестиваль педагогических идей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http://festival.1september.ru/2004_2005/index.php?subject=9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dirty="0" smtClean="0"/>
              <a:t>Газета «Первое сентября»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http://ps.1september.ru/newspaper.php?year=2004&amp;num=70</a:t>
            </a:r>
            <a:endParaRPr lang="ru-RU" sz="1700" dirty="0" smtClean="0"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ru-RU" sz="1700" dirty="0" smtClean="0"/>
              <a:t>Учебная программа курса «Технологии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err="1" smtClean="0"/>
              <a:t>компетентностно-ориентированного</a:t>
            </a:r>
            <a:r>
              <a:rPr lang="ru-RU" sz="1700" dirty="0" smtClean="0"/>
              <a:t> образования: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«Развитие критического мышления через чтение и письмо»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dirty="0" smtClean="0"/>
              <a:t>Е.Е.Вишнякова «Не только о технологии «Развитие критического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мышления через чтение и письмо»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dirty="0" err="1" smtClean="0"/>
              <a:t>С.В.Столбунова</a:t>
            </a:r>
            <a:r>
              <a:rPr lang="ru-RU" sz="1700" dirty="0" smtClean="0"/>
              <a:t>. Лекция №1. «Технология развития критического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мышления через чтение и письмо»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dirty="0" err="1" smtClean="0"/>
              <a:t>Е.В.Зачесова</a:t>
            </a:r>
            <a:r>
              <a:rPr lang="ru-RU" sz="1700" dirty="0" smtClean="0"/>
              <a:t> «Пример использования РКМЧП, текст «Морские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черепахи»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dirty="0" err="1" smtClean="0"/>
              <a:t>А.Ковальчукова</a:t>
            </a:r>
            <a:r>
              <a:rPr lang="ru-RU" sz="1700" dirty="0" smtClean="0"/>
              <a:t> «Нарисуйте счастье»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dirty="0" err="1" smtClean="0"/>
              <a:t>И.Васюта</a:t>
            </a:r>
            <a:r>
              <a:rPr lang="ru-RU" sz="1700" dirty="0" smtClean="0"/>
              <a:t>, А.Махотина «Использование приемов развития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критического мышления на уроках литературы»</a:t>
            </a:r>
          </a:p>
          <a:p>
            <a:pPr eaLnBrk="1" hangingPunct="1">
              <a:lnSpc>
                <a:spcPct val="80000"/>
              </a:lnSpc>
            </a:pPr>
            <a:r>
              <a:rPr lang="ru-RU" sz="1700" dirty="0" smtClean="0"/>
              <a:t>Публикации С.Заир-Бека в газете «Первое сентября»: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«</a:t>
            </a:r>
            <a:r>
              <a:rPr lang="ru-RU" sz="1700" dirty="0" err="1" smtClean="0"/>
              <a:t>Хайку</a:t>
            </a:r>
            <a:r>
              <a:rPr lang="ru-RU" sz="1700" dirty="0" smtClean="0"/>
              <a:t> по биологии, </a:t>
            </a:r>
            <a:r>
              <a:rPr lang="ru-RU" sz="1700" dirty="0" err="1" smtClean="0"/>
              <a:t>синквейны</a:t>
            </a:r>
            <a:r>
              <a:rPr lang="ru-RU" sz="1700" dirty="0" smtClean="0"/>
              <a:t> по физике», «Чтобы узнать – нарисуй!»,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700" dirty="0" smtClean="0"/>
              <a:t>«Пишите письма на уроке!», «Уроки с оглядкой»</a:t>
            </a:r>
          </a:p>
          <a:p>
            <a:r>
              <a:rPr lang="ru-RU" sz="1600" dirty="0" smtClean="0"/>
              <a:t> Развитие критического мышления через чтение и письмо </a:t>
            </a:r>
          </a:p>
          <a:p>
            <a:pPr>
              <a:buNone/>
            </a:pPr>
            <a:r>
              <a:rPr lang="ru-RU" sz="1600" dirty="0" smtClean="0">
                <a:hlinkClick r:id="rId3" tooltip="http://ct-net.net/ru/ct_about_ru"/>
              </a:rPr>
              <a:t>http://ct-net.net/ru/ct_about_ru</a:t>
            </a:r>
            <a:r>
              <a:rPr lang="ru-RU" sz="1600" dirty="0" smtClean="0"/>
              <a:t> </a:t>
            </a:r>
          </a:p>
          <a:p>
            <a:r>
              <a:rPr lang="ru-RU" sz="1600" dirty="0" smtClean="0"/>
              <a:t>Развитие критического мышления через чтение и письмо </a:t>
            </a:r>
          </a:p>
          <a:p>
            <a:pPr>
              <a:buNone/>
            </a:pPr>
            <a:r>
              <a:rPr lang="ru-RU" sz="1600" dirty="0" smtClean="0"/>
              <a:t>-</a:t>
            </a:r>
            <a:r>
              <a:rPr lang="ru-RU" sz="1600" dirty="0" smtClean="0">
                <a:hlinkClick r:id="rId4" tooltip="http://lib.1september.ru/2003/16/1.htm"/>
              </a:rPr>
              <a:t>http://lib.1september.ru/2003/16/1.htm</a:t>
            </a:r>
            <a:r>
              <a:rPr lang="ru-RU" sz="1600" dirty="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7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7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700" dirty="0" smtClean="0"/>
          </a:p>
          <a:p>
            <a:pPr eaLnBrk="1" hangingPunct="1">
              <a:lnSpc>
                <a:spcPct val="80000"/>
              </a:lnSpc>
            </a:pPr>
            <a:endParaRPr lang="ru-RU" sz="1400" dirty="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1400" dirty="0" smtClean="0"/>
              <a:t>    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Заголовок 2"/>
          <p:cNvSpPr>
            <a:spLocks noGrp="1"/>
          </p:cNvSpPr>
          <p:nvPr>
            <p:ph type="ctrTitle"/>
          </p:nvPr>
        </p:nvSpPr>
        <p:spPr>
          <a:xfrm>
            <a:off x="714375" y="1143000"/>
            <a:ext cx="7772400" cy="1470025"/>
          </a:xfrm>
        </p:spPr>
        <p:txBody>
          <a:bodyPr/>
          <a:lstStyle/>
          <a:p>
            <a:r>
              <a:rPr lang="ru-RU" sz="5400" dirty="0" smtClean="0">
                <a:solidFill>
                  <a:srgbClr val="0F0FFB"/>
                </a:solidFill>
              </a:rPr>
              <a:t/>
            </a:r>
            <a:br>
              <a:rPr lang="ru-RU" sz="5400" dirty="0" smtClean="0">
                <a:solidFill>
                  <a:srgbClr val="0F0FFB"/>
                </a:solidFill>
              </a:rPr>
            </a:br>
            <a:endParaRPr lang="ru-RU" sz="6000" b="1" dirty="0" smtClean="0">
              <a:solidFill>
                <a:srgbClr val="F808D6"/>
              </a:solidFill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142976" y="1428736"/>
            <a:ext cx="6400800" cy="3181361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</a:rPr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08993" cy="1785951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Требования ФГОС: новое качество образования  </a:t>
            </a:r>
            <a:b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</a:br>
            <a:r>
              <a:rPr lang="ru-RU" sz="2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Сегодня  выпускник школы XXI века должен: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2000240"/>
            <a:ext cx="7772400" cy="4429156"/>
          </a:xfrm>
        </p:spPr>
        <p:txBody>
          <a:bodyPr>
            <a:normAutofit fontScale="62500" lnSpcReduction="20000"/>
          </a:bodyPr>
          <a:lstStyle/>
          <a:p>
            <a:pPr lvl="0" algn="just">
              <a:buFont typeface="Arial" pitchFamily="34" charset="0"/>
              <a:buChar char="•"/>
            </a:pPr>
            <a:r>
              <a:rPr lang="ru-RU" sz="3200" b="1" i="1" dirty="0" smtClean="0"/>
              <a:t>уметь самостоятельно приобретать знания; </a:t>
            </a:r>
          </a:p>
          <a:p>
            <a:pPr lvl="0" algn="just"/>
            <a:endParaRPr lang="ru-RU" sz="3200" b="1" i="1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sz="3200" b="1" i="1" dirty="0" smtClean="0"/>
              <a:t>применять их на практике для решения разнообразных проблем; </a:t>
            </a:r>
          </a:p>
          <a:p>
            <a:pPr lvl="0" algn="just">
              <a:buFont typeface="Arial" pitchFamily="34" charset="0"/>
              <a:buChar char="•"/>
            </a:pPr>
            <a:endParaRPr lang="ru-RU" sz="3200" b="1" i="1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sz="3200" b="1" i="1" dirty="0" smtClean="0"/>
              <a:t>работать с различной информацией, анализировать, обобщать, аргументировать; </a:t>
            </a:r>
          </a:p>
          <a:p>
            <a:pPr lvl="0" algn="just"/>
            <a:endParaRPr lang="ru-RU" sz="3200" b="1" i="1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sz="3200" b="1" i="1" dirty="0" smtClean="0"/>
              <a:t>самостоятельно критически мыслить, искать рациональные пути в решении проблем; </a:t>
            </a:r>
          </a:p>
          <a:p>
            <a:pPr lvl="0" algn="just"/>
            <a:endParaRPr lang="ru-RU" sz="3200" b="1" i="1" dirty="0" smtClean="0"/>
          </a:p>
          <a:p>
            <a:pPr lvl="0" algn="just">
              <a:buFont typeface="Arial" pitchFamily="34" charset="0"/>
              <a:buChar char="•"/>
            </a:pPr>
            <a:r>
              <a:rPr lang="ru-RU" sz="3200" b="1" i="1" dirty="0" smtClean="0"/>
              <a:t>быть коммуникабельным, контактным в различных социальных группах, гибким в меняющихся жизненных ситуациях.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428604"/>
            <a:ext cx="7772400" cy="13620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Вопросы: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357430"/>
            <a:ext cx="7772400" cy="3857652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1"/>
                </a:solidFill>
              </a:rPr>
              <a:t>Как учить детей без принуждения?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Как помочь им раскрыть свои возможности?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Как сделать предмет интересным для всех?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1"/>
                </a:solidFill>
              </a:rPr>
              <a:t> Как дать стимул к обучению? </a:t>
            </a:r>
          </a:p>
          <a:p>
            <a:pPr algn="just">
              <a:buFont typeface="Arial" pitchFamily="34" charset="0"/>
              <a:buChar char="•"/>
            </a:pPr>
            <a:r>
              <a:rPr lang="ru-RU" sz="2800" dirty="0" smtClean="0"/>
              <a:t> Как достичь нового качества образования? 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/>
            <a:endParaRPr lang="ru-RU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Рисунок 3" descr="http://im8-tub-ru.yandex.net/i?id=101560321-01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785926"/>
            <a:ext cx="208823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im8-tub-ru.yandex.net/i?id=101560321-01-72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285860"/>
            <a:ext cx="2448272" cy="201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Критическое </a:t>
            </a:r>
            <a:br>
              <a:rPr lang="ru-RU" dirty="0" smtClean="0"/>
            </a:br>
            <a:r>
              <a:rPr lang="ru-RU" dirty="0" smtClean="0"/>
              <a:t>мышление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/>
              <a:t>Особенности концептуальных подходов этой технологии заключаются в следующем:</a:t>
            </a:r>
          </a:p>
          <a:p>
            <a:pPr lvl="0"/>
            <a:r>
              <a:rPr lang="ru-RU" sz="2000" dirty="0" smtClean="0"/>
              <a:t> не объем знаний или количество информации является целью образования, а то, как </a:t>
            </a:r>
            <a:r>
              <a:rPr lang="ru-RU" sz="2000" dirty="0" smtClean="0">
                <a:solidFill>
                  <a:srgbClr val="FF0000"/>
                </a:solidFill>
              </a:rPr>
              <a:t>ученик умеет управлять этой информацией: искать, наилучшим способом присваивать, находить в ней смысл, применять в жизни;</a:t>
            </a:r>
          </a:p>
          <a:p>
            <a:pPr lvl="0"/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FF0000"/>
                </a:solidFill>
              </a:rPr>
              <a:t>не присвоение «готового» знания, а конструирование своего,</a:t>
            </a:r>
            <a:r>
              <a:rPr lang="ru-RU" sz="2000" dirty="0" smtClean="0"/>
              <a:t> которое рождается в процессе обучения;</a:t>
            </a:r>
          </a:p>
          <a:p>
            <a:pPr lvl="0"/>
            <a:r>
              <a:rPr lang="ru-RU" sz="2000" dirty="0" smtClean="0"/>
              <a:t>- </a:t>
            </a:r>
            <a:r>
              <a:rPr lang="ru-RU" sz="2000" dirty="0" err="1" smtClean="0">
                <a:solidFill>
                  <a:srgbClr val="FF0000"/>
                </a:solidFill>
              </a:rPr>
              <a:t>коммуникативно</a:t>
            </a:r>
            <a:r>
              <a:rPr lang="ru-RU" sz="2000" dirty="0" smtClean="0">
                <a:solidFill>
                  <a:srgbClr val="FF0000"/>
                </a:solidFill>
              </a:rPr>
              <a:t> - </a:t>
            </a:r>
            <a:r>
              <a:rPr lang="ru-RU" sz="2000" dirty="0" err="1" smtClean="0">
                <a:solidFill>
                  <a:srgbClr val="FF0000"/>
                </a:solidFill>
              </a:rPr>
              <a:t>деятельностный</a:t>
            </a:r>
            <a:r>
              <a:rPr lang="ru-RU" sz="2000" dirty="0" smtClean="0">
                <a:solidFill>
                  <a:srgbClr val="FF0000"/>
                </a:solidFill>
              </a:rPr>
              <a:t> принцип обучения, предусматривающий диалоговый режим занятий, совместный поиск решения проблем, а также «партнерские» отношения между педагогом и обучаемыми;</a:t>
            </a:r>
          </a:p>
          <a:p>
            <a:pPr lvl="0"/>
            <a:r>
              <a:rPr lang="ru-RU" sz="2000" dirty="0" smtClean="0"/>
              <a:t> объективная оценка положительных и отрицательных сторон в познаваемом объекте.</a:t>
            </a:r>
          </a:p>
          <a:p>
            <a:endParaRPr lang="ru-RU" sz="1600" dirty="0" smtClean="0"/>
          </a:p>
          <a:p>
            <a:pPr>
              <a:buNone/>
            </a:pPr>
            <a:r>
              <a:rPr lang="ru-RU" sz="1600" dirty="0" smtClean="0"/>
              <a:t> </a:t>
            </a:r>
          </a:p>
          <a:p>
            <a:pPr>
              <a:buNone/>
            </a:pP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Ценность технологии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свобода </a:t>
            </a:r>
            <a:r>
              <a:rPr lang="ru-RU" sz="2800" dirty="0"/>
              <a:t>творческой фантазии и учителя, и </a:t>
            </a:r>
            <a:r>
              <a:rPr lang="ru-RU" sz="2800" dirty="0" smtClean="0"/>
              <a:t>учащихся; </a:t>
            </a:r>
          </a:p>
          <a:p>
            <a:r>
              <a:rPr lang="ru-RU" sz="2800" dirty="0" smtClean="0"/>
              <a:t>возможность </a:t>
            </a:r>
            <a:r>
              <a:rPr lang="ru-RU" sz="2800" dirty="0"/>
              <a:t>дать детям высказывать свое личное </a:t>
            </a:r>
            <a:r>
              <a:rPr lang="ru-RU" sz="2800" dirty="0" smtClean="0"/>
              <a:t>мнение</a:t>
            </a:r>
            <a:r>
              <a:rPr lang="ru-RU" sz="2800" dirty="0" smtClean="0"/>
              <a:t>;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/>
              <a:t>возможность обсудить с одноклассниками массу интересных </a:t>
            </a:r>
            <a:r>
              <a:rPr lang="ru-RU" sz="2800" dirty="0" smtClean="0"/>
              <a:t>вопросов</a:t>
            </a:r>
            <a:r>
              <a:rPr lang="ru-RU" sz="2800" dirty="0" smtClean="0"/>
              <a:t>;</a:t>
            </a:r>
            <a:endParaRPr lang="ru-RU" sz="2800" dirty="0" smtClean="0"/>
          </a:p>
          <a:p>
            <a:r>
              <a:rPr lang="ru-RU" sz="2800" dirty="0"/>
              <a:t> </a:t>
            </a:r>
            <a:r>
              <a:rPr lang="ru-RU" sz="2800" dirty="0" smtClean="0"/>
              <a:t>общение и сотрудничество со всеми людьми, то есть подготовка  граждан открытого общества. </a:t>
            </a:r>
            <a:br>
              <a:rPr lang="ru-RU" sz="2800" dirty="0" smtClean="0"/>
            </a:b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258645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10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800" b="1" u="sng" smtClean="0"/>
              <a:t>Технология </a:t>
            </a:r>
            <a:br>
              <a:rPr lang="ru-RU" sz="2800" b="1" u="sng" smtClean="0"/>
            </a:br>
            <a:r>
              <a:rPr lang="ru-RU" sz="2800" b="1" u="sng" smtClean="0"/>
              <a:t>«Развитие критического мышления через чтение и письмо (РКМЧП)»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565400"/>
            <a:ext cx="7200900" cy="46815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800" dirty="0" smtClean="0"/>
              <a:t> </a:t>
            </a:r>
            <a:r>
              <a:rPr lang="ru-RU" sz="3200" dirty="0" smtClean="0"/>
              <a:t>Была разработана в конце XX века в США. В России активно внедряется с 2006 года.</a:t>
            </a:r>
          </a:p>
          <a:p>
            <a:pPr eaLnBrk="1" hangingPunct="1">
              <a:lnSpc>
                <a:spcPct val="80000"/>
              </a:lnSpc>
            </a:pPr>
            <a:r>
              <a:rPr lang="ru-RU" sz="3200" dirty="0" smtClean="0"/>
              <a:t>Основоположники -  американские педагоги (</a:t>
            </a:r>
            <a:r>
              <a:rPr lang="ru-RU" sz="3200" dirty="0" err="1" smtClean="0"/>
              <a:t>Куртис</a:t>
            </a:r>
            <a:r>
              <a:rPr lang="ru-RU" sz="3200" dirty="0" smtClean="0"/>
              <a:t> </a:t>
            </a:r>
            <a:r>
              <a:rPr lang="ru-RU" sz="3200" dirty="0" err="1" smtClean="0"/>
              <a:t>Мередит</a:t>
            </a:r>
            <a:r>
              <a:rPr lang="ru-RU" sz="3200" dirty="0" smtClean="0"/>
              <a:t>, Чарльз Темпл и </a:t>
            </a:r>
            <a:r>
              <a:rPr lang="ru-RU" sz="3200" dirty="0" err="1" smtClean="0"/>
              <a:t>Джинни</a:t>
            </a:r>
            <a:r>
              <a:rPr lang="ru-RU" sz="3200" dirty="0" smtClean="0"/>
              <a:t> </a:t>
            </a:r>
            <a:r>
              <a:rPr lang="ru-RU" sz="3200" dirty="0" err="1" smtClean="0"/>
              <a:t>Стилл</a:t>
            </a:r>
            <a:r>
              <a:rPr lang="ru-RU" sz="3200" dirty="0" smtClean="0"/>
              <a:t>), а также российские (М.В.Кларин, </a:t>
            </a:r>
            <a:r>
              <a:rPr lang="ru-RU" sz="3200" dirty="0" err="1" smtClean="0"/>
              <a:t>С.И.Заир-Бек</a:t>
            </a:r>
            <a:r>
              <a:rPr lang="ru-RU" sz="3200" dirty="0" smtClean="0"/>
              <a:t>, </a:t>
            </a:r>
            <a:r>
              <a:rPr lang="ru-RU" sz="3200" dirty="0" err="1" smtClean="0"/>
              <a:t>И.О.Загашев</a:t>
            </a:r>
            <a:r>
              <a:rPr lang="ru-RU" sz="3200" dirty="0" smtClean="0"/>
              <a:t>, </a:t>
            </a:r>
            <a:r>
              <a:rPr lang="ru-RU" sz="3200" dirty="0" err="1" smtClean="0"/>
              <a:t>И.В.Муштавинская</a:t>
            </a:r>
            <a:r>
              <a:rPr lang="ru-RU" sz="3200" dirty="0" smtClean="0"/>
              <a:t> и др.)</a:t>
            </a:r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  <a:p>
            <a:pPr eaLnBrk="1" hangingPunct="1">
              <a:lnSpc>
                <a:spcPct val="80000"/>
              </a:lnSpc>
            </a:pPr>
            <a:endParaRPr lang="ru-RU" sz="2800" dirty="0" smtClean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Критическое мышление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 К</a:t>
            </a:r>
            <a:r>
              <a:rPr lang="ru-RU" sz="2400" dirty="0" smtClean="0"/>
              <a:t>ритическое мышление — это </a:t>
            </a:r>
            <a:r>
              <a:rPr lang="ru-RU" sz="2400" dirty="0" smtClean="0">
                <a:solidFill>
                  <a:srgbClr val="FF0000"/>
                </a:solidFill>
              </a:rPr>
              <a:t>способность анализировать информацию</a:t>
            </a:r>
            <a:r>
              <a:rPr lang="ru-RU" sz="2400" dirty="0" smtClean="0"/>
              <a:t>, </a:t>
            </a:r>
            <a:r>
              <a:rPr lang="ru-RU" sz="2400" dirty="0" smtClean="0">
                <a:solidFill>
                  <a:srgbClr val="FF0000"/>
                </a:solidFill>
              </a:rPr>
              <a:t>делать самостоятельные выводы,  </a:t>
            </a:r>
            <a:r>
              <a:rPr lang="ru-RU" sz="2400" dirty="0" smtClean="0"/>
              <a:t>чтобы применять полученные результаты как к стандартным, так и нестандартным ситуациям, вопросам и проблемам.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Критическое мышление — способность ставить новые вопросы, вырабатывать разнообразные аргументы, принимать независимые продуманные решения.</a:t>
            </a: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907</TotalTime>
  <Words>2053</Words>
  <Application>Microsoft Office PowerPoint</Application>
  <PresentationFormat>Экран (4:3)</PresentationFormat>
  <Paragraphs>342</Paragraphs>
  <Slides>36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Изящная</vt:lpstr>
      <vt:lpstr>Слайд 1</vt:lpstr>
      <vt:lpstr> Народ, который думает на один год вперёд - выращивает хлеб.  Народ, который думает на 10 лет вперёд - выращивает сад.  Народ, который думает на 100 лет вперёд - выращивает молодое поколение.        </vt:lpstr>
      <vt:lpstr>Слайд 3</vt:lpstr>
      <vt:lpstr>Требования ФГОС: новое качество образования   Сегодня  выпускник школы XXI века должен: </vt:lpstr>
      <vt:lpstr>Вопросы:</vt:lpstr>
      <vt:lpstr>Критическое  мышление</vt:lpstr>
      <vt:lpstr>Ценность технологии</vt:lpstr>
      <vt:lpstr>Технология  «Развитие критического мышления через чтение и письмо (РКМЧП)»</vt:lpstr>
      <vt:lpstr>Критическое мышление</vt:lpstr>
      <vt:lpstr>Базовая модель технологии</vt:lpstr>
      <vt:lpstr>ТРКМЧП</vt:lpstr>
      <vt:lpstr>приемы технологии</vt:lpstr>
      <vt:lpstr>Прием “Составление кластера” </vt:lpstr>
      <vt:lpstr>Слайд 14</vt:lpstr>
      <vt:lpstr>Прием “Верные и неверные утверждения” </vt:lpstr>
      <vt:lpstr>Прием “Написание синквейна” </vt:lpstr>
      <vt:lpstr>Слайд 17</vt:lpstr>
      <vt:lpstr>Прием “Ключевые слова” </vt:lpstr>
      <vt:lpstr>Прием “Лови ошибку” </vt:lpstr>
      <vt:lpstr>Прием “Нарисуйте счастье” </vt:lpstr>
      <vt:lpstr>Прием “Письмо по кругу” </vt:lpstr>
      <vt:lpstr>Прием “Пометки на полях” </vt:lpstr>
      <vt:lpstr>Прием «Пометки на полях»</vt:lpstr>
      <vt:lpstr>Прием “Написание эссе” </vt:lpstr>
      <vt:lpstr>Прием «Знаю – хочу узнать - узнал»</vt:lpstr>
      <vt:lpstr>Прием «Чтение с остановками». Примерные вопросы:</vt:lpstr>
      <vt:lpstr>Прием «Двойной дневник»</vt:lpstr>
      <vt:lpstr>Слайд 28</vt:lpstr>
      <vt:lpstr>Что даёт технология развития  критического мышления ученику   </vt:lpstr>
      <vt:lpstr>Что даёт технология развития критического мышления учителю </vt:lpstr>
      <vt:lpstr>  Необходимость  оценивания учебных достижений и результаты. </vt:lpstr>
      <vt:lpstr>Результаты ЕГЭ, ГИА Результаты региональных обследований качества                                                                                                                 </vt:lpstr>
      <vt:lpstr>2011-2013 уч.годы</vt:lpstr>
      <vt:lpstr>Слайд 34</vt:lpstr>
      <vt:lpstr>Ресурсы Интернета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89</dc:creator>
  <cp:lastModifiedBy>89</cp:lastModifiedBy>
  <cp:revision>78</cp:revision>
  <dcterms:modified xsi:type="dcterms:W3CDTF">2013-04-20T15:58:17Z</dcterms:modified>
</cp:coreProperties>
</file>