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57" r:id="rId4"/>
    <p:sldId id="258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8313A-0712-457E-9137-3E0D2B59586C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0EB1E5-D2F3-429A-8963-D44AD2DB0AE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8313A-0712-457E-9137-3E0D2B59586C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0EB1E5-D2F3-429A-8963-D44AD2DB0A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8313A-0712-457E-9137-3E0D2B59586C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0EB1E5-D2F3-429A-8963-D44AD2DB0A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8313A-0712-457E-9137-3E0D2B59586C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0EB1E5-D2F3-429A-8963-D44AD2DB0A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8313A-0712-457E-9137-3E0D2B59586C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0EB1E5-D2F3-429A-8963-D44AD2DB0AE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8313A-0712-457E-9137-3E0D2B59586C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0EB1E5-D2F3-429A-8963-D44AD2DB0A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8313A-0712-457E-9137-3E0D2B59586C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0EB1E5-D2F3-429A-8963-D44AD2DB0A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8313A-0712-457E-9137-3E0D2B59586C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0EB1E5-D2F3-429A-8963-D44AD2DB0A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8313A-0712-457E-9137-3E0D2B59586C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0EB1E5-D2F3-429A-8963-D44AD2DB0AE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8313A-0712-457E-9137-3E0D2B59586C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0EB1E5-D2F3-429A-8963-D44AD2DB0A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8313A-0712-457E-9137-3E0D2B59586C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0EB1E5-D2F3-429A-8963-D44AD2DB0AE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038313A-0712-457E-9137-3E0D2B59586C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70EB1E5-D2F3-429A-8963-D44AD2DB0AEE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4333464"/>
              </p:ext>
            </p:extLst>
          </p:nvPr>
        </p:nvGraphicFramePr>
        <p:xfrm>
          <a:off x="1547664" y="1052736"/>
          <a:ext cx="7272808" cy="4320481"/>
        </p:xfrm>
        <a:graphic>
          <a:graphicData uri="http://schemas.openxmlformats.org/drawingml/2006/table">
            <a:tbl>
              <a:tblPr/>
              <a:tblGrid>
                <a:gridCol w="2611490"/>
                <a:gridCol w="2330659"/>
                <a:gridCol w="2330659"/>
              </a:tblGrid>
              <a:tr h="765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          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РАЗДЕЛИТЕЛЬНЫЙ Ь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РАЗДЕЛИТЕЛЬНЫЙ Ъ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8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В КАКОЙ ЧАСТИ СЛОВА ПИШЕТСЯ?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18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ПОСЛЕ  КАКИХ БУКВ ПИШЕТСЯ?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18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ПЕРЕД   КАКИМИ БУКВАМИ ПИШЕТСЯ?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 ь  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     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6156176" y="1396025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588224" y="1396025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авая круглая скобка 11"/>
          <p:cNvSpPr/>
          <p:nvPr/>
        </p:nvSpPr>
        <p:spPr>
          <a:xfrm rot="16200000">
            <a:off x="4148327" y="1243634"/>
            <a:ext cx="343289" cy="648072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7380312" y="2374953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945984" y="2374953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авая круглая скобка 18"/>
          <p:cNvSpPr/>
          <p:nvPr/>
        </p:nvSpPr>
        <p:spPr>
          <a:xfrm rot="16200000">
            <a:off x="4823594" y="2240867"/>
            <a:ext cx="343289" cy="648072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авая круглая скобка 21"/>
          <p:cNvSpPr/>
          <p:nvPr/>
        </p:nvSpPr>
        <p:spPr>
          <a:xfrm rot="16200000">
            <a:off x="4889024" y="3288430"/>
            <a:ext cx="343289" cy="648072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5192352" y="3662772"/>
            <a:ext cx="137922" cy="139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7369920" y="3522055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7956376" y="351629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7740352" y="3575479"/>
            <a:ext cx="137922" cy="139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699792" y="332656"/>
            <a:ext cx="5763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РАЗДЕЛИТЕЛЬНЫЕ    Ъ И Ь     ЗНАКИ</a:t>
            </a:r>
            <a:endParaRPr lang="ru-RU" sz="2400" b="1" dirty="0"/>
          </a:p>
        </p:txBody>
      </p:sp>
      <p:sp>
        <p:nvSpPr>
          <p:cNvPr id="28" name="Правая круглая скобка 27"/>
          <p:cNvSpPr/>
          <p:nvPr/>
        </p:nvSpPr>
        <p:spPr>
          <a:xfrm rot="16200000">
            <a:off x="4765633" y="4644759"/>
            <a:ext cx="343289" cy="648072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4973826" y="4968795"/>
            <a:ext cx="137922" cy="139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7092280" y="4796913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7675707" y="4796913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Овал 31"/>
          <p:cNvSpPr/>
          <p:nvPr/>
        </p:nvSpPr>
        <p:spPr>
          <a:xfrm>
            <a:off x="7517063" y="4879963"/>
            <a:ext cx="137922" cy="139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4319970" y="1916832"/>
            <a:ext cx="1836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корне слова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4299243" y="2998691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>
                <a:solidFill>
                  <a:srgbClr val="000000"/>
                </a:solidFill>
                <a:latin typeface="Calibri" pitchFamily="34" charset="0"/>
              </a:rPr>
              <a:t>ПОСЛЕ согласных</a:t>
            </a:r>
          </a:p>
          <a:p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4400264" y="4231835"/>
            <a:ext cx="158417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Е, Ё, Ю, Я</a:t>
            </a:r>
          </a:p>
          <a:p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5384705" y="4879963"/>
            <a:ext cx="987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err="1">
                <a:solidFill>
                  <a:srgbClr val="000000"/>
                </a:solidFill>
                <a:latin typeface="Calibri" pitchFamily="34" charset="0"/>
              </a:rPr>
              <a:t>е,ё,ю,я</a:t>
            </a:r>
            <a:endParaRPr lang="ru-RU" dirty="0">
              <a:solidFill>
                <a:srgbClr val="000000"/>
              </a:solidFill>
              <a:latin typeface="Calibri" pitchFamily="34" charset="0"/>
            </a:endParaRPr>
          </a:p>
          <a:p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6588224" y="1916832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>
                <a:solidFill>
                  <a:srgbClr val="000000"/>
                </a:solidFill>
                <a:latin typeface="Calibri" pitchFamily="34" charset="0"/>
              </a:rPr>
              <a:t>ПОСЛЕ приставки</a:t>
            </a:r>
          </a:p>
          <a:p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6732240" y="3038713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>
                <a:solidFill>
                  <a:srgbClr val="000000"/>
                </a:solidFill>
                <a:latin typeface="Calibri" pitchFamily="34" charset="0"/>
              </a:rPr>
              <a:t>ПОСЛЕ приставки</a:t>
            </a:r>
          </a:p>
          <a:p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6762907" y="4301930"/>
            <a:ext cx="165923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Е, Ё, Ю, Я</a:t>
            </a:r>
          </a:p>
          <a:p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7772252" y="4797150"/>
            <a:ext cx="1155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>
                <a:solidFill>
                  <a:srgbClr val="000000"/>
                </a:solidFill>
                <a:latin typeface="Calibri" pitchFamily="34" charset="0"/>
              </a:rPr>
              <a:t>ъ </a:t>
            </a:r>
            <a:r>
              <a:rPr lang="ru-RU" dirty="0" err="1">
                <a:solidFill>
                  <a:srgbClr val="000000"/>
                </a:solidFill>
                <a:latin typeface="Calibri" pitchFamily="34" charset="0"/>
              </a:rPr>
              <a:t>е,ё,ю,я</a:t>
            </a:r>
            <a:endParaRPr lang="ru-RU" dirty="0">
              <a:solidFill>
                <a:srgbClr val="000000"/>
              </a:solidFill>
              <a:latin typeface="Calibri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536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6" grpId="0"/>
      <p:bldP spid="37" grpId="0"/>
      <p:bldP spid="39" grpId="0"/>
      <p:bldP spid="40" grpId="0"/>
      <p:bldP spid="41" grpId="0"/>
      <p:bldP spid="42" grpId="0"/>
      <p:bldP spid="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908720"/>
            <a:ext cx="677909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/>
              <a:t>Разделительный Ь пишется</a:t>
            </a:r>
          </a:p>
          <a:p>
            <a:pPr marL="0" indent="0" algn="ctr">
              <a:buNone/>
            </a:pPr>
            <a:r>
              <a:rPr lang="ru-RU" sz="4000" b="1" dirty="0" smtClean="0"/>
              <a:t> в </a:t>
            </a:r>
            <a:r>
              <a:rPr lang="ru-RU" sz="4000" b="1" dirty="0" smtClean="0">
                <a:solidFill>
                  <a:srgbClr val="FF0000"/>
                </a:solidFill>
              </a:rPr>
              <a:t>корне</a:t>
            </a:r>
            <a:r>
              <a:rPr lang="ru-RU" sz="4000" b="1" dirty="0" smtClean="0"/>
              <a:t> слова, </a:t>
            </a:r>
          </a:p>
          <a:p>
            <a:pPr marL="0" indent="0" algn="ctr">
              <a:buNone/>
            </a:pPr>
            <a:r>
              <a:rPr lang="ru-RU" sz="4000" b="1" dirty="0" smtClean="0"/>
              <a:t>после </a:t>
            </a:r>
            <a:r>
              <a:rPr lang="ru-RU" sz="4000" b="1" dirty="0" smtClean="0">
                <a:solidFill>
                  <a:srgbClr val="FF0000"/>
                </a:solidFill>
              </a:rPr>
              <a:t>согласного</a:t>
            </a:r>
            <a:r>
              <a:rPr lang="ru-RU" sz="4000" b="1" dirty="0" smtClean="0"/>
              <a:t>,</a:t>
            </a:r>
          </a:p>
          <a:p>
            <a:pPr marL="0" indent="0" algn="ctr">
              <a:buNone/>
            </a:pPr>
            <a:r>
              <a:rPr lang="ru-RU" sz="4000" b="1" dirty="0" smtClean="0"/>
              <a:t> перед гласными </a:t>
            </a:r>
            <a:r>
              <a:rPr lang="ru-RU" sz="4000" b="1" dirty="0" smtClean="0">
                <a:solidFill>
                  <a:srgbClr val="FF0000"/>
                </a:solidFill>
              </a:rPr>
              <a:t>е, ё, ю, я</a:t>
            </a:r>
            <a:r>
              <a:rPr lang="ru-RU" sz="4000" b="1" dirty="0" smtClean="0"/>
              <a:t>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11011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1115616" y="1214438"/>
            <a:ext cx="7128792" cy="491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600" b="1" dirty="0">
                <a:latin typeface="+mn-lt"/>
              </a:rPr>
              <a:t>Разделительный Ъ пишется </a:t>
            </a:r>
            <a:endParaRPr lang="ru-RU" sz="3600" b="1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600" b="1" dirty="0" smtClean="0">
                <a:latin typeface="+mn-lt"/>
              </a:rPr>
              <a:t>после               </a:t>
            </a:r>
            <a:r>
              <a:rPr lang="ru-RU" sz="2800" b="1" dirty="0" smtClean="0">
                <a:latin typeface="+mn-lt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+mn-lt"/>
              </a:rPr>
              <a:t>ПРИСТАВКИ  </a:t>
            </a:r>
            <a:r>
              <a:rPr lang="ru-RU" sz="2800" b="1" dirty="0" smtClean="0">
                <a:latin typeface="+mn-lt"/>
              </a:rPr>
              <a:t>   </a:t>
            </a:r>
            <a:r>
              <a:rPr lang="ru-RU" sz="3600" b="1" dirty="0" smtClean="0">
                <a:latin typeface="+mn-lt"/>
              </a:rPr>
              <a:t>, </a:t>
            </a:r>
            <a:r>
              <a:rPr lang="ru-RU" sz="3600" b="1" dirty="0">
                <a:latin typeface="+mn-lt"/>
              </a:rPr>
              <a:t>оканчивающейся на </a:t>
            </a:r>
            <a:r>
              <a:rPr lang="ru-RU" sz="3600" b="1" dirty="0">
                <a:solidFill>
                  <a:srgbClr val="FF0000"/>
                </a:solidFill>
                <a:latin typeface="+mn-lt"/>
              </a:rPr>
              <a:t>согласный</a:t>
            </a:r>
            <a:r>
              <a:rPr lang="ru-RU" sz="3600" b="1" dirty="0">
                <a:latin typeface="+mn-lt"/>
              </a:rPr>
              <a:t>, </a:t>
            </a:r>
            <a:endParaRPr lang="ru-RU" sz="3600" b="1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600" b="1" dirty="0" smtClean="0">
                <a:latin typeface="+mn-lt"/>
              </a:rPr>
              <a:t>перед </a:t>
            </a:r>
            <a:r>
              <a:rPr lang="ru-RU" sz="3600" b="1" dirty="0">
                <a:latin typeface="+mn-lt"/>
              </a:rPr>
              <a:t>гласными </a:t>
            </a:r>
            <a:r>
              <a:rPr lang="ru-RU" sz="3600" b="1" dirty="0" smtClean="0">
                <a:latin typeface="+mn-lt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+mn-lt"/>
              </a:rPr>
              <a:t>е, ё</a:t>
            </a:r>
            <a:r>
              <a:rPr lang="ru-RU" sz="3600" b="1" dirty="0">
                <a:solidFill>
                  <a:srgbClr val="FF0000"/>
                </a:solidFill>
                <a:latin typeface="+mn-lt"/>
              </a:rPr>
              <a:t>, ю, я</a:t>
            </a:r>
            <a:r>
              <a:rPr lang="ru-RU" sz="3600" b="1" dirty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373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Друз.я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 </a:t>
            </a:r>
            <a:r>
              <a:rPr lang="ru-RU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об.яснил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варен.е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 </a:t>
            </a:r>
            <a:r>
              <a:rPr lang="ru-RU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с.ел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 </a:t>
            </a:r>
            <a:r>
              <a:rPr lang="ru-RU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осен.ю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в.ют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</a:t>
            </a:r>
            <a:r>
              <a:rPr lang="ru-RU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с.ёжил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</a:t>
            </a:r>
            <a:r>
              <a:rPr lang="ru-RU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от.езд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46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2968018"/>
              </p:ext>
            </p:extLst>
          </p:nvPr>
        </p:nvGraphicFramePr>
        <p:xfrm>
          <a:off x="1435100" y="1447800"/>
          <a:ext cx="7499350" cy="354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ДРУЗ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</a:rPr>
                        <a:t>Ь</a:t>
                      </a:r>
                      <a:r>
                        <a:rPr lang="ru-RU" sz="4000" dirty="0" smtClean="0"/>
                        <a:t>Я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ОБ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</a:rPr>
                        <a:t>Ъ</a:t>
                      </a:r>
                      <a:r>
                        <a:rPr lang="ru-RU" sz="4000" dirty="0" smtClean="0"/>
                        <a:t>ЯСНИЛ</a:t>
                      </a:r>
                      <a:endParaRPr lang="ru-RU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ВАРЕН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</a:rPr>
                        <a:t>Ь</a:t>
                      </a:r>
                      <a:r>
                        <a:rPr lang="ru-RU" sz="4000" dirty="0" smtClean="0"/>
                        <a:t>Е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С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</a:rPr>
                        <a:t>Ъ</a:t>
                      </a:r>
                      <a:r>
                        <a:rPr lang="ru-RU" sz="4000" dirty="0" smtClean="0"/>
                        <a:t>ЕЛ</a:t>
                      </a:r>
                      <a:endParaRPr lang="ru-RU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ОСЕН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</a:rPr>
                        <a:t>Ь</a:t>
                      </a:r>
                      <a:r>
                        <a:rPr lang="ru-RU" sz="4000" dirty="0" smtClean="0"/>
                        <a:t>Ю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С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</a:rPr>
                        <a:t>Ъ</a:t>
                      </a:r>
                      <a:r>
                        <a:rPr lang="ru-RU" sz="4000" dirty="0" smtClean="0"/>
                        <a:t>ЁЖИЛСЯ</a:t>
                      </a:r>
                      <a:endParaRPr lang="ru-RU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В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</a:rPr>
                        <a:t>Ь</a:t>
                      </a:r>
                      <a:r>
                        <a:rPr lang="ru-RU" sz="4000" dirty="0" smtClean="0"/>
                        <a:t>ЮТ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ОТ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</a:rPr>
                        <a:t>Ъ</a:t>
                      </a:r>
                      <a:r>
                        <a:rPr lang="ru-RU" sz="4000" dirty="0" smtClean="0"/>
                        <a:t>ЕЗД</a:t>
                      </a:r>
                      <a:endParaRPr lang="ru-RU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Дуга 4"/>
          <p:cNvSpPr/>
          <p:nvPr/>
        </p:nvSpPr>
        <p:spPr>
          <a:xfrm rot="19413298">
            <a:off x="1214258" y="1789926"/>
            <a:ext cx="1818938" cy="1415793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уга 5"/>
          <p:cNvSpPr/>
          <p:nvPr/>
        </p:nvSpPr>
        <p:spPr>
          <a:xfrm rot="19413298">
            <a:off x="1081088" y="2584529"/>
            <a:ext cx="2337305" cy="174418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уга 6"/>
          <p:cNvSpPr/>
          <p:nvPr/>
        </p:nvSpPr>
        <p:spPr>
          <a:xfrm rot="19413298">
            <a:off x="1222273" y="3182754"/>
            <a:ext cx="1818938" cy="1415793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уга 7"/>
          <p:cNvSpPr/>
          <p:nvPr/>
        </p:nvSpPr>
        <p:spPr>
          <a:xfrm rot="19413298">
            <a:off x="874964" y="4134992"/>
            <a:ext cx="1413625" cy="88007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364088" y="1916832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868144" y="1916832"/>
            <a:ext cx="0" cy="144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202070" y="2564904"/>
            <a:ext cx="3240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526106" y="256490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202070" y="3284984"/>
            <a:ext cx="3240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526106" y="3284984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364088" y="4005064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868144" y="400506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3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980728"/>
            <a:ext cx="7498080" cy="4800600"/>
          </a:xfrm>
        </p:spPr>
        <p:txBody>
          <a:bodyPr/>
          <a:lstStyle/>
          <a:p>
            <a:pPr marL="82296" indent="0">
              <a:buNone/>
            </a:pPr>
            <a:r>
              <a:rPr lang="ru-RU" dirty="0" smtClean="0"/>
              <a:t>      Многое </a:t>
            </a:r>
            <a:r>
              <a:rPr lang="ru-RU" dirty="0"/>
              <a:t>у неё не так, как у других птиц. Оба глаза «на лице» вместе, а не по бокам. Она может легко повернуть голову на 180 градусов. Летает  бесшумно. Видит одинаково хорошо и днём, и ночью</a:t>
            </a:r>
            <a:r>
              <a:rPr lang="ru-RU" dirty="0" smtClean="0"/>
              <a:t>.</a:t>
            </a:r>
          </a:p>
          <a:p>
            <a:pPr marL="82296" indent="0">
              <a:buNone/>
            </a:pPr>
            <a:r>
              <a:rPr lang="ru-RU" dirty="0"/>
              <a:t> </a:t>
            </a:r>
            <a:r>
              <a:rPr lang="ru-RU" dirty="0" smtClean="0"/>
              <a:t>      Сова </a:t>
            </a:r>
            <a:r>
              <a:rPr lang="ru-RU" dirty="0"/>
              <a:t>– действительно уникальная птица</a:t>
            </a:r>
            <a:r>
              <a:rPr lang="ru-RU" dirty="0" smtClean="0"/>
              <a:t>.</a:t>
            </a:r>
          </a:p>
          <a:p>
            <a:pPr marL="82296" indent="0">
              <a:buNone/>
            </a:pPr>
            <a:r>
              <a:rPr lang="ru-RU" dirty="0" smtClean="0"/>
              <a:t>       В </a:t>
            </a:r>
            <a:r>
              <a:rPr lang="ru-RU" dirty="0"/>
              <a:t>общем, не птица, а чудо!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026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124744"/>
            <a:ext cx="7498080" cy="480060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ru-RU" dirty="0" smtClean="0"/>
              <a:t>     </a:t>
            </a:r>
            <a:r>
              <a:rPr lang="ru-RU" sz="3600" dirty="0" smtClean="0"/>
              <a:t>Сова – действительно уникальная птица.</a:t>
            </a:r>
          </a:p>
          <a:p>
            <a:pPr marL="82296" indent="0">
              <a:buNone/>
            </a:pPr>
            <a:r>
              <a:rPr lang="ru-RU" sz="3600" dirty="0" smtClean="0"/>
              <a:t>     Многое у неё не так, как у других птиц. Оба глаза «на лице» вместе, а не по бокам. Она может легко повернуть голову на 180 градусов. Летает  бесшумно. Видит одинаково хорошо и днём, и ночью.</a:t>
            </a:r>
          </a:p>
          <a:p>
            <a:pPr marL="82296" indent="0">
              <a:buNone/>
            </a:pPr>
            <a:r>
              <a:rPr lang="ru-RU" sz="3600" dirty="0" smtClean="0"/>
              <a:t>    В общем, не птица, а чудо!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5805264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Почему?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3768" y="147990"/>
            <a:ext cx="5760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- рассуждение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65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85</TotalTime>
  <Words>255</Words>
  <Application>Microsoft Office PowerPoint</Application>
  <PresentationFormat>Экран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13</cp:revision>
  <dcterms:created xsi:type="dcterms:W3CDTF">2014-04-17T16:21:46Z</dcterms:created>
  <dcterms:modified xsi:type="dcterms:W3CDTF">2014-10-20T17:11:54Z</dcterms:modified>
</cp:coreProperties>
</file>