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8" r:id="rId4"/>
    <p:sldId id="291" r:id="rId5"/>
    <p:sldId id="29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84" r:id="rId24"/>
    <p:sldId id="288" r:id="rId25"/>
    <p:sldId id="287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5" autoAdjust="0"/>
    <p:restoredTop sz="94660"/>
  </p:normalViewPr>
  <p:slideViewPr>
    <p:cSldViewPr>
      <p:cViewPr varScale="1">
        <p:scale>
          <a:sx n="69" d="100"/>
          <a:sy n="69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0383-00B9-479C-99F3-6A1487AC7F73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02B7-C34F-471D-ABE3-DD6D2BC695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http://ikartinka.com/image/cache/data/141/1397943929/13979439296-max-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484784"/>
            <a:ext cx="52383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«Скажи мне, и я забуду. Покажи мне, и, может быть,  я запомню. Но  вовлеки меня, и тогда я постигну»</a:t>
            </a:r>
            <a:r>
              <a:rPr lang="ru-RU" sz="4000" dirty="0" smtClean="0"/>
              <a:t>.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8" cy="6858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sp>
        <p:nvSpPr>
          <p:cNvPr id="5" name="Прямоугольник 4"/>
          <p:cNvSpPr/>
          <p:nvPr/>
        </p:nvSpPr>
        <p:spPr>
          <a:xfrm>
            <a:off x="1619672" y="836712"/>
            <a:ext cx="5616624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Стратегия ЗХУ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лекционной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форме</a:t>
            </a:r>
          </a:p>
          <a:p>
            <a:pPr algn="ctr"/>
            <a:r>
              <a:rPr lang="ru-RU" dirty="0"/>
              <a:t> 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7624" y="2420888"/>
          <a:ext cx="7056784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542"/>
                <a:gridCol w="2280981"/>
                <a:gridCol w="2352261"/>
              </a:tblGrid>
              <a:tr h="10093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«З» знаем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«Х» хотим узнать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«У» узнали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5910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098" y="0"/>
            <a:ext cx="9182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91680" y="692696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Урок истории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классе по теме: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Причины и начало Первой мировой войны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9593" y="1704600"/>
          <a:ext cx="7632849" cy="464820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544283"/>
                <a:gridCol w="2544283"/>
                <a:gridCol w="2544283"/>
              </a:tblGrid>
              <a:tr h="716288"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«З» знаем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«Х» хотим узнать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«У» узнали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0990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Мировая война –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война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, в которой принимает участие много стран.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Первую мировую войну начала Германия.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Первая мировая война велась за колонии Россия принимала участие в первой мировой войне.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Героев Первой мировой войны. Основные события Первой мировой войны.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Какое оружие применялось в годы Первой мировой войны.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Кто победил в войне.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Антонина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Пальшина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 – одевшись в мужское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платье, воевала, была ранена, получила орден от Брусилова Летчик Нестеров – протаранил австрийский самолет и сам при этом погиб Брусиловский прорыв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Верденская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мясорубка Битва на Марне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Ютландский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морской бой В 1915 г. Германия впервые применила химическое оружие Начали применяться танки Россия вышла из войны из-за революции В войне победили страны Антанты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47664" y="674304"/>
            <a:ext cx="705678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Стадия Реализация смысла.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данной стадии применяется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 “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Инсерт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 </a:t>
            </a:r>
            <a:endParaRPr kumimoji="0" lang="ru-RU" sz="28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i="1" dirty="0">
              <a:solidFill>
                <a:srgbClr val="333333"/>
              </a:solidFill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i="1" dirty="0">
              <a:solidFill>
                <a:srgbClr val="333333"/>
              </a:solidFill>
              <a:latin typeface="Helvetic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43607" y="2492896"/>
          <a:ext cx="7344818" cy="26642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8942"/>
                <a:gridCol w="3012118"/>
                <a:gridCol w="2403758"/>
              </a:tblGrid>
              <a:tr h="266429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– interactive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– noting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 – system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 – effective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 - reading &amp;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– thinking</a:t>
                      </a:r>
                      <a:endParaRPr lang="ru-RU" sz="200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Самоактивизирующая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(диалоговая)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системная разметка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эффективного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чтения и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размышления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– уже знал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«+» – новое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«–» – думал иначе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«?» – есть вопросы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098" y="0"/>
            <a:ext cx="9182098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rot="10800000" flipV="1">
            <a:off x="1331639" y="605590"/>
            <a:ext cx="748883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истории в 7 классе по теме “Великие географические открытия и их последствия”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15616" y="1916832"/>
          <a:ext cx="7128792" cy="411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184576"/>
              </a:tblGrid>
              <a:tr h="1008112">
                <a:tc>
                  <a:txBody>
                    <a:bodyPr/>
                    <a:lstStyle/>
                    <a:p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Значки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Ключевые слова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Колумб открыл Америку, но думал, что открыл новый путь в Индию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Конкиста – завоевание Колония – территория, потерявшая независимость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Думал, что Колумб открыл всю Америку, а он доплыл только до островов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Почему после Великих географических открытий упали цены на золото и выросли цены на все товары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1052736"/>
            <a:ext cx="7200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Графические организаторы: «Кластеры»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-выделение смысловых единиц текста и их графическое оформление в определенном порядке в виде грозди.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Важно в тексте, с которым работаешь: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1. Выделить главную смысловую единицу в виде ключевого слова или словосочетания (тема).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Выделить связанные с ключевым словом смысловые единицы (категорий информации).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3. Конкретизировать категории мнениями и фактами, которые содержатся в осваиваемой информации.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8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139952" y="188640"/>
            <a:ext cx="3240360" cy="1656184"/>
          </a:xfrm>
          <a:prstGeom prst="ellipse">
            <a:avLst/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Государство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39752" y="2996952"/>
            <a:ext cx="2376264" cy="1080120"/>
          </a:xfrm>
          <a:prstGeom prst="ellipse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правления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576" y="692696"/>
            <a:ext cx="2880320" cy="1080120"/>
          </a:xfrm>
          <a:prstGeom prst="ellipse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Территориальное устройство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588224" y="1844824"/>
            <a:ext cx="2448272" cy="1008112"/>
          </a:xfrm>
          <a:prstGeom prst="ellipse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Политический режим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7" idx="3"/>
          </p:cNvCxnSpPr>
          <p:nvPr/>
        </p:nvCxnSpPr>
        <p:spPr>
          <a:xfrm flipH="1">
            <a:off x="899593" y="1614636"/>
            <a:ext cx="277796" cy="8782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4"/>
          </p:cNvCxnSpPr>
          <p:nvPr/>
        </p:nvCxnSpPr>
        <p:spPr>
          <a:xfrm>
            <a:off x="2195736" y="1772816"/>
            <a:ext cx="504056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1"/>
            <a:endCxn id="7" idx="7"/>
          </p:cNvCxnSpPr>
          <p:nvPr/>
        </p:nvCxnSpPr>
        <p:spPr>
          <a:xfrm flipH="1">
            <a:off x="3214083" y="431182"/>
            <a:ext cx="1400409" cy="419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6"/>
            <a:endCxn id="8" idx="1"/>
          </p:cNvCxnSpPr>
          <p:nvPr/>
        </p:nvCxnSpPr>
        <p:spPr>
          <a:xfrm flipH="1">
            <a:off x="6946765" y="1016732"/>
            <a:ext cx="433547" cy="97572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3"/>
            <a:endCxn id="6" idx="0"/>
          </p:cNvCxnSpPr>
          <p:nvPr/>
        </p:nvCxnSpPr>
        <p:spPr>
          <a:xfrm flipH="1">
            <a:off x="3527884" y="1602282"/>
            <a:ext cx="1086608" cy="139467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3"/>
          </p:cNvCxnSpPr>
          <p:nvPr/>
        </p:nvCxnSpPr>
        <p:spPr>
          <a:xfrm flipH="1">
            <a:off x="6588227" y="2705302"/>
            <a:ext cx="358538" cy="7236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4"/>
          </p:cNvCxnSpPr>
          <p:nvPr/>
        </p:nvCxnSpPr>
        <p:spPr>
          <a:xfrm>
            <a:off x="7812360" y="2852936"/>
            <a:ext cx="288032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5004048" y="2996952"/>
            <a:ext cx="1872208" cy="648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демократический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051720" y="2060848"/>
            <a:ext cx="1872208" cy="648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164288" y="3212976"/>
            <a:ext cx="1800200" cy="72008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Антидемо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кратическ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79512" y="2060848"/>
            <a:ext cx="1800200" cy="648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унитарное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07504" y="5445224"/>
            <a:ext cx="1584176" cy="7200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Абсолют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851920" y="4221088"/>
            <a:ext cx="1944216" cy="100811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827584" y="4077072"/>
            <a:ext cx="1872208" cy="108012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монархия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1979712" y="5301208"/>
            <a:ext cx="1800200" cy="86409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ограниченная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6228184" y="4869160"/>
            <a:ext cx="2232248" cy="10081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парламентск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067944" y="5445224"/>
            <a:ext cx="2088232" cy="9634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президентск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46"/>
          <p:cNvCxnSpPr>
            <a:stCxn id="6" idx="3"/>
          </p:cNvCxnSpPr>
          <p:nvPr/>
        </p:nvCxnSpPr>
        <p:spPr>
          <a:xfrm flipH="1">
            <a:off x="2483768" y="3918892"/>
            <a:ext cx="203980" cy="3021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6" idx="5"/>
          </p:cNvCxnSpPr>
          <p:nvPr/>
        </p:nvCxnSpPr>
        <p:spPr>
          <a:xfrm>
            <a:off x="4368020" y="3918892"/>
            <a:ext cx="275988" cy="3021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38" idx="0"/>
          </p:cNvCxnSpPr>
          <p:nvPr/>
        </p:nvCxnSpPr>
        <p:spPr>
          <a:xfrm flipH="1">
            <a:off x="899592" y="5013176"/>
            <a:ext cx="216024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40" idx="5"/>
            <a:endCxn id="41" idx="0"/>
          </p:cNvCxnSpPr>
          <p:nvPr/>
        </p:nvCxnSpPr>
        <p:spPr>
          <a:xfrm>
            <a:off x="2425613" y="4999012"/>
            <a:ext cx="454199" cy="3021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9" idx="4"/>
          </p:cNvCxnSpPr>
          <p:nvPr/>
        </p:nvCxnSpPr>
        <p:spPr>
          <a:xfrm>
            <a:off x="4824028" y="5229200"/>
            <a:ext cx="36004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9" idx="6"/>
            <a:endCxn id="42" idx="1"/>
          </p:cNvCxnSpPr>
          <p:nvPr/>
        </p:nvCxnSpPr>
        <p:spPr>
          <a:xfrm>
            <a:off x="5796136" y="4725144"/>
            <a:ext cx="758953" cy="291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8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475656" y="764704"/>
            <a:ext cx="69847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Другим графическим способом представления изученной информации является прием “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Фишбоун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” 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Следствия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704248">
            <a:off x="769784" y="2820477"/>
            <a:ext cx="1733283" cy="1406649"/>
          </a:xfrm>
          <a:prstGeom prst="triangle">
            <a:avLst>
              <a:gd name="adj" fmla="val 55252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</a:t>
            </a:r>
          </a:p>
          <a:p>
            <a:pPr algn="ctr"/>
            <a:r>
              <a:rPr lang="ru-RU" dirty="0" err="1" smtClean="0"/>
              <a:t>лема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704248">
            <a:off x="6242392" y="2892484"/>
            <a:ext cx="1733283" cy="1406649"/>
          </a:xfrm>
          <a:prstGeom prst="triangle">
            <a:avLst>
              <a:gd name="adj" fmla="val 55252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51720" y="3789040"/>
            <a:ext cx="4007299" cy="1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987824" y="2708920"/>
            <a:ext cx="864096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995936" y="2852936"/>
            <a:ext cx="720080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076056" y="2852936"/>
            <a:ext cx="648072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987824" y="3789040"/>
            <a:ext cx="1008112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995936" y="3789040"/>
            <a:ext cx="864096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076056" y="3789040"/>
            <a:ext cx="864096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3105944"/>
            <a:ext cx="4762500" cy="1514475"/>
          </a:xfrm>
        </p:spPr>
      </p:pic>
      <p:pic>
        <p:nvPicPr>
          <p:cNvPr id="18434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098" y="0"/>
            <a:ext cx="9182098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47664" y="903920"/>
            <a:ext cx="727280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истории в 6 классе по теме “Феодальная раздробленность на Руси”.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 charset="-5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656414">
            <a:off x="455642" y="3025813"/>
            <a:ext cx="2428630" cy="1788436"/>
          </a:xfrm>
          <a:prstGeom prst="triangle">
            <a:avLst>
              <a:gd name="adj" fmla="val 55234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распада Древней Руси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704248">
            <a:off x="6422384" y="3036173"/>
            <a:ext cx="2096183" cy="1649749"/>
          </a:xfrm>
          <a:prstGeom prst="triangle">
            <a:avLst>
              <a:gd name="adj" fmla="val 55252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Раздробленность на Руси была неизбежна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195736" y="4077072"/>
            <a:ext cx="3954543" cy="34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987824" y="3140968"/>
            <a:ext cx="648072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211960" y="3212976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292080" y="3212976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987824" y="4149080"/>
            <a:ext cx="79208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211960" y="4149080"/>
            <a:ext cx="792088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292080" y="4077072"/>
            <a:ext cx="864096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627784" y="5085184"/>
            <a:ext cx="16561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Междоусобные войны и борьба за киевский престол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67744" y="2132856"/>
            <a:ext cx="18722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был определен порядок наследования киевского престола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355976" y="4941168"/>
            <a:ext cx="1512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Отсутствуют тесные торговые связи между княжествами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3995936" y="2492896"/>
            <a:ext cx="1440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Натуральное хозяйство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08104" y="2060848"/>
            <a:ext cx="1944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Различия территорий по природным и хозяйственным условиям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868144" y="5013176"/>
            <a:ext cx="1800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Усиление экономической мощи отдельных земель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58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8" cy="6858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5576" y="750353"/>
            <a:ext cx="784887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старшей школе эффективным способом работы с новой информацией является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SWOT – анализ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SWOT – анализ представляет собой заполнение матрицы, состоящей из четырех блоков, в центре матрицы записываем факт, явление, проблему, требующую исследования, а по блокам матрицы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– сильные стороны изучаемого явления (англ.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strengths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сильный)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 – слабые стороны изучаемого явления (англ.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weaknesses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  слабый)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– возможности применения (англ.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opportunities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возможности)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– угрозы применения (англ.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threats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угрозы)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3" y="3244334"/>
            <a:ext cx="3082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91680" y="3501009"/>
          <a:ext cx="5616624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</a:tblGrid>
              <a:tr h="1476164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Сильные стороны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strengths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Слабые стороны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weaknesses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476164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Возможности </a:t>
                      </a:r>
                      <a:r>
                        <a:rPr lang="en-US" b="1" dirty="0" smtClean="0"/>
                        <a:t>Opportunities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Угрозы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threats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779912" y="4365104"/>
            <a:ext cx="1440160" cy="9361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Тема/ понятие/ факт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82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63688" y="692697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экономики в 9 классе по теме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Типы экономических систем”.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1547232"/>
          <a:ext cx="7704856" cy="447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194421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-эффективное распределение ресурсов; -стимулирует НТП;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-создает материальную заинтересованность производить то, в чем есть потребность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-создает социальное неравенство;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-не решает социально- экономические проблемы (инфляция, безработица)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не развиты такие отрасли, как ЖКХ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376264">
                <a:tc>
                  <a:txBody>
                    <a:bodyPr/>
                    <a:lstStyle/>
                    <a:p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свободный выбор поставщиков, сырья, товаров и т.п.;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многообразие форм собственности;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свободная конкуренция; -использование наиболее эффективных технологий;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-самостоятельность производителей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результате социального неравенства возможны социальные потрясения в обществе;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Снижение уровня обеспечения граждан общественными благами; Рыночная экономика не сможет быстро выйти из кризиса без вмешательства государства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347864" y="2996952"/>
            <a:ext cx="2520280" cy="7920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Рыночная экономика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098" y="0"/>
            <a:ext cx="9182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836712"/>
            <a:ext cx="7272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Что такое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критическое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Сегодня в различных научных источниках можно найти разные определения критического мышления. Все они сводятся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что критическое мышление означает мышление оценочное, рефлексивное. Это открытое мышление, не принимающее догм, развивающееся путем наложения новой информации на личный жизненный опыт. В этом и есть отличие критического мышления от мышления творческого, которое не предусматривает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оценочности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а предполагает продуцирование новых идей, очень часто выходящих за рамки жизненного опыта, внешних норм и правил.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06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899592" y="1039401"/>
            <a:ext cx="799288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Стадия рефлексии (размышления) позволяет учащимся закрепить новые знания и перестроить свое первичное представление об изучаемом материале. Таким образом происходит целостное осмысление и “присвоение” нового знания, формирование собственного отношения к изучаемому материалу. Этому может способствовать таблица ПМИ (Плюс – Минус – Интересно)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600" y="3212975"/>
          <a:ext cx="7128792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82048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 – «плюс», положительные черты, достоинства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168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 – «минус», отрицательные черты, недостатки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11501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– «интересно», возможности для развития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908721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Эффективными для использования на стадии рефлексии являются приемы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диаманты и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980728"/>
            <a:ext cx="727280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1 строка – тема или предмет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2 строка – два прилагательных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3 строка – три глагола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4 строка – фраза из четырех слов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5 строка – «смысловой синоним»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584" y="836712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Диаманта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1.Тема (существительное) </a:t>
            </a:r>
          </a:p>
          <a:p>
            <a:pPr marL="514350" indent="-51435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Определение (2 прилагательных) </a:t>
            </a:r>
          </a:p>
          <a:p>
            <a:pPr marL="514350" indent="-51435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Действие (3 глагола) </a:t>
            </a:r>
          </a:p>
          <a:p>
            <a:pPr marL="514350" indent="-51435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 Ассоциации (4 существительных, переход к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антонимичным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понятиям)</a:t>
            </a:r>
          </a:p>
          <a:p>
            <a:pPr marL="514350" indent="-51435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Действие (3 глагола)</a:t>
            </a:r>
          </a:p>
          <a:p>
            <a:pPr marL="514350" indent="-51435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6. Определение (2 прилагательных)</a:t>
            </a:r>
          </a:p>
          <a:p>
            <a:pPr marL="514350" indent="-514350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7. Антоним теме (существительное)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43608" y="1412776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Богатство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материальное, нематериальное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получать, выиграть, заработать богатство – вода, пришла и ушла Изобилие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99592" y="1340768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Язычество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Древнее, жестокое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Почитают, преклоняются, обожествляют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Многобожие, идол – храм, единобожие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Верят, крестятся, молятся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Православное, единое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Христианство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8" cy="68580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971600" y="14447"/>
            <a:ext cx="712879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 charset="-52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333333"/>
              </a:solidFill>
              <a:latin typeface="Helvetica" charset="-52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технологии развития критического мышления на уроках истории и обществознания позволяет сформировать следующие умения и навыки работы с информацией: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находить, осмысливать, использовать нужную информацию;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анализировать, систематизировать, представлять информацию в виде схем, таблиц, графиков;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сравнивать исторические явления и объекты, при этом самостоятельно выявлять признаки или линии сравнения; 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выявлять проблемы, содержащиеся в тексте, определять возможные пути решения, вести поиск необходимых сведений, используя различные источники информации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836712"/>
            <a:ext cx="68407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Развитие критического мышления приводит к следующим результатам: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Высокая мотивация учащихся к образовательному процессу.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Возрастание мыслительных возможностей учащихся, гибкости мышления, его переключения с одного типа на другой.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Развитие способности самостоятельно конструировать, строить понятия и оперировать ими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Развитие способности передавать другим авторскую информацию, подвергать ее коррекции, понимать и принимать точку зрения другого человека.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Развитие умения анализировать полученную информацию.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87624" y="764704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РКМ в системе ФГОС. 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Приемы ТРКМ по формированию УУД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Умение систематизировать и анализировать информацию 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кластеры, таблица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 прием «Общее – уникальное», таблицы: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концептуальные, сводные, «ПМИ» или «ПМ?», стратегия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Фишбоун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«Бортовой журнал».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Умение осознанного, «вдумчивого»чтения: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остановками,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«Ромашка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«толстые» и «тонкие» вопросы, таблицы «ПМИ» или «ПМ?», таблица «Сравнение источников».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Умение формулировать и решать проблемы: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стратегия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Фишбоун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 стратегия «Идеал».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Умение работать с понятиями: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«Выглядит, как… Звучит, как…»;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«Концептуальное колесо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87624" y="889844"/>
            <a:ext cx="66247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Умение интерпретировать, творчески перерабатывать новую информацию, давать рефлексивную оценку пройденного: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кластеры, приемы рефлексивного письма, прием «Общее – уникальное», сводная таблица, рамка,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круглый стол.</a:t>
            </a: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Умения в области само-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взаимооценки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взаимооценки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парная письменная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взаимооценка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градация, совокупная оценка.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Умение планировать собственную учебную деятельность: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«Верные – неверные утверждения», «Верите ли вы?», кластеры,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потрфолио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Коммуникативные умения: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приемы парной и групповой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различные таблицы.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8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71600" y="836712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Основа технологии – трехфазовая структура урока: вызов, осмысление,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7584" y="1977816"/>
          <a:ext cx="7488832" cy="417460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520280"/>
                <a:gridCol w="2376264"/>
                <a:gridCol w="2592288"/>
              </a:tblGrid>
              <a:tr h="43608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1– я стадия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2– я стадия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3– я стадия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7849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Вызов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>
                    <a:solidFill>
                      <a:schemeClr val="bg2">
                        <a:lumMod val="5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смысла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5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Рефлексия</a:t>
                      </a:r>
                      <a:endParaRPr lang="ru-RU" sz="2400" dirty="0"/>
                    </a:p>
                  </a:txBody>
                  <a:tcPr>
                    <a:solidFill>
                      <a:schemeClr val="bg2">
                        <a:lumMod val="50000"/>
                        <a:alpha val="40000"/>
                      </a:schemeClr>
                    </a:solidFill>
                  </a:tcPr>
                </a:tc>
              </a:tr>
              <a:tr h="2894449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актуализация имеющихся знаний;</a:t>
                      </a:r>
                      <a:r>
                        <a:rPr lang="ru-RU" b="1" dirty="0" smtClean="0"/>
                        <a:t/>
                      </a:r>
                      <a:br>
                        <a:rPr lang="ru-RU" b="1" dirty="0" smtClean="0"/>
                      </a:b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пробуждение интереса к получению новой информации; </a:t>
                      </a:r>
                      <a:r>
                        <a:rPr lang="ru-RU" b="1" dirty="0" smtClean="0"/>
                        <a:t/>
                      </a:r>
                      <a:br>
                        <a:rPr lang="ru-RU" b="1" dirty="0" smtClean="0"/>
                      </a:b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постановка учеником собственных целей обучения.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получение новой информации;</a:t>
                      </a:r>
                      <a:r>
                        <a:rPr lang="ru-RU" b="1" dirty="0" smtClean="0"/>
                        <a:t/>
                      </a:r>
                      <a:br>
                        <a:rPr lang="ru-RU" b="1" dirty="0" smtClean="0"/>
                      </a:b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учащиеся соотносят старые знания с новыми.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размышление, рождение нового знания;</a:t>
                      </a:r>
                      <a:r>
                        <a:rPr lang="ru-RU" b="1" dirty="0" smtClean="0"/>
                        <a:t/>
                      </a:r>
                      <a:br>
                        <a:rPr lang="ru-RU" b="1" dirty="0" smtClean="0"/>
                      </a:b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постановка учеником новых целей обучения.</a:t>
                      </a:r>
                      <a:endParaRPr lang="ru-RU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980728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Технология предлагает разнообразный набор приемов и методов работы с учебным текстом и рекомендации по их использованию на каждой из этих стадий.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Я хочу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показать те стратегии РКМ, которые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использую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на своих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уроках.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82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1124744"/>
            <a:ext cx="67687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Стадия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Вызова.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стадии вызова учащиеся строят прогнозы, создают свое видение изучаемого предмета или понятия, оперируют имеющимися в памяти представлениями, признаками, преобразовывают их.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Одной из технологий, используемых на стадии вызова, является технология “Понятийное колесо”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://player.myshared.ru/599099/data/images/img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09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9832" y="476672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Понятийное колесо на уроке обществознания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8 классе. Тема «Что такое общество»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707904" y="2924944"/>
            <a:ext cx="2304256" cy="216024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Общество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80112" y="1844824"/>
            <a:ext cx="1656184" cy="144016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страна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516216" y="3140968"/>
            <a:ext cx="1584176" cy="151216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Богатые и бедные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67944" y="5157192"/>
            <a:ext cx="1728192" cy="151216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феодаль-ное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796136" y="4581128"/>
            <a:ext cx="1656184" cy="144016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Дворян-ское</a:t>
            </a:r>
            <a:r>
              <a:rPr lang="ru-RU" b="1" dirty="0" smtClean="0">
                <a:solidFill>
                  <a:schemeClr val="tx1"/>
                </a:solidFill>
              </a:rPr>
              <a:t> общество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923928" y="1268760"/>
            <a:ext cx="1656184" cy="151216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класс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195736" y="1700808"/>
            <a:ext cx="1656184" cy="151216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россияне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619672" y="3212976"/>
            <a:ext cx="1656184" cy="151216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люди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339752" y="4653136"/>
            <a:ext cx="1728192" cy="158417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Общество собаководов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1251</Words>
  <Application>Microsoft Office PowerPoint</Application>
  <PresentationFormat>Экран (4:3)</PresentationFormat>
  <Paragraphs>215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</dc:creator>
  <cp:lastModifiedBy>Учитель</cp:lastModifiedBy>
  <cp:revision>26</cp:revision>
  <dcterms:created xsi:type="dcterms:W3CDTF">2015-10-13T04:52:33Z</dcterms:created>
  <dcterms:modified xsi:type="dcterms:W3CDTF">2015-10-14T09:55:00Z</dcterms:modified>
</cp:coreProperties>
</file>