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4" autoAdjust="0"/>
    <p:restoredTop sz="86420" autoAdjust="0"/>
  </p:normalViewPr>
  <p:slideViewPr>
    <p:cSldViewPr>
      <p:cViewPr varScale="1">
        <p:scale>
          <a:sx n="83" d="100"/>
          <a:sy n="83" d="100"/>
        </p:scale>
        <p:origin x="-96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500090"/>
            <a:ext cx="77724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8001056" cy="5786478"/>
          </a:xfrm>
        </p:spPr>
        <p:txBody>
          <a:bodyPr>
            <a:normAutofit/>
          </a:bodyPr>
          <a:lstStyle/>
          <a:p>
            <a:r>
              <a:rPr lang="ru-RU" sz="3100" u="sng" dirty="0" smtClean="0"/>
              <a:t> Задача Магницкого.(из «Арифметики»).</a:t>
            </a:r>
          </a:p>
          <a:p>
            <a:pPr algn="l"/>
            <a:r>
              <a:rPr lang="ru-RU" dirty="0" smtClean="0"/>
              <a:t> </a:t>
            </a:r>
            <a:r>
              <a:rPr lang="ru-RU" sz="2000" dirty="0" smtClean="0"/>
              <a:t>Некий </a:t>
            </a:r>
            <a:r>
              <a:rPr lang="ru-RU" sz="2000" dirty="0" smtClean="0"/>
              <a:t>человек продавал коня за 156 рублей . Купец покупая подумал, что конь не достоин такой высокой цены. Тогда продавец предложил </a:t>
            </a:r>
            <a:r>
              <a:rPr lang="ru-RU" sz="2000" dirty="0" smtClean="0"/>
              <a:t>ему иную </a:t>
            </a:r>
            <a:r>
              <a:rPr lang="ru-RU" sz="2000" dirty="0" smtClean="0"/>
              <a:t>«куплю». ’’Если тебе кажется, что цена этому коню велика, купи только гвозди для  подков, а коня же возьми даром. Гвоздей в каждой подкове по шесть, и за один гвоздь дашь мне одну полушку, за другой- две полушки, а за третий- копейку и так все гвозди купи’’. Купец же видя столь малую цену и, желая коня получить даром , обещал выплатить эту цену, думая заплатить не более 10 рублей за гвозди. Проторговался ли купец?</a:t>
            </a:r>
          </a:p>
          <a:p>
            <a:r>
              <a:rPr lang="ru-RU" sz="2000" dirty="0" smtClean="0"/>
              <a:t>Скупой купец действительно проторговался. Он за 24 подковных гвоздя должен был заплатить 1+2+2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+2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+2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+2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+…+2</a:t>
            </a:r>
            <a:r>
              <a:rPr lang="ru-RU" sz="2000" baseline="30000" dirty="0" smtClean="0"/>
              <a:t>23</a:t>
            </a:r>
            <a:r>
              <a:rPr lang="ru-RU" sz="2000" dirty="0" smtClean="0"/>
              <a:t> полушек, что составляет 41787 руб. 3  коп.!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001056" cy="6000792"/>
          </a:xfrm>
        </p:spPr>
        <p:txBody>
          <a:bodyPr>
            <a:noAutofit/>
          </a:bodyPr>
          <a:lstStyle/>
          <a:p>
            <a:r>
              <a:rPr lang="ru-RU" sz="2400" u="sng" dirty="0" smtClean="0"/>
              <a:t>История о награде изобретателя шахматной игры (Индия</a:t>
            </a:r>
            <a:r>
              <a:rPr lang="ru-RU" sz="2400" u="sng" dirty="0" smtClean="0"/>
              <a:t>).</a:t>
            </a:r>
          </a:p>
          <a:p>
            <a:pPr>
              <a:buNone/>
            </a:pPr>
            <a:r>
              <a:rPr lang="ru-RU" sz="2000" dirty="0" smtClean="0"/>
              <a:t>       По </a:t>
            </a:r>
            <a:r>
              <a:rPr lang="ru-RU" sz="2000" dirty="0" smtClean="0"/>
              <a:t>преданию, индийский принц </a:t>
            </a:r>
            <a:r>
              <a:rPr lang="ru-RU" sz="2000" dirty="0" err="1" smtClean="0"/>
              <a:t>Сирам</a:t>
            </a:r>
            <a:r>
              <a:rPr lang="ru-RU" sz="2000" dirty="0" smtClean="0"/>
              <a:t>, восхищенный остроумием игры и разнообразием возможных положений шахматных фигур, призвал к себе ее изобретателя, ученого Сету, и сказал ему: «Я желаю достойно вознаградить тебя за прекрасную игру, которую ты придумал. Я достаточно богат, чтобы исполнить любое твое желание». Сета попросил принца положить на первую клетку шахматной доски 1 пшеничное зерно, на вторую -2 зерна, на третью- 4 и т.д. Возникает необходимость найти </a:t>
            </a:r>
            <a:r>
              <a:rPr lang="en-US" sz="2000" dirty="0" smtClean="0"/>
              <a:t>S</a:t>
            </a:r>
            <a:r>
              <a:rPr lang="ru-RU" sz="2000" baseline="-25000" dirty="0" smtClean="0"/>
              <a:t>64</a:t>
            </a:r>
            <a:r>
              <a:rPr lang="ru-RU" sz="2000" dirty="0" smtClean="0"/>
              <a:t>, где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=1, </a:t>
            </a:r>
            <a:r>
              <a:rPr lang="en-US" sz="2000" dirty="0" smtClean="0"/>
              <a:t>q</a:t>
            </a:r>
            <a:r>
              <a:rPr lang="ru-RU" sz="2000" dirty="0" smtClean="0"/>
              <a:t>=2, </a:t>
            </a:r>
            <a:r>
              <a:rPr lang="en-US" sz="2000" dirty="0" smtClean="0"/>
              <a:t>n</a:t>
            </a:r>
            <a:r>
              <a:rPr lang="ru-RU" sz="2000" dirty="0" smtClean="0"/>
              <a:t>=64. Используем формулу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n</a:t>
            </a:r>
            <a:r>
              <a:rPr lang="ru-RU" sz="2000" dirty="0" smtClean="0"/>
              <a:t>=. Получаем 18 446 744 073 709 551615-восемнедцать квинтильонов четыреста сорок шесть квадрильонов семьсот сорок четыре триллиона семьдесят три биллиона семьсот девять миллионов пятьсот пятьдесят одна тысяча шестьсот пятнадцать. Или 18,5∙10</a:t>
            </a:r>
            <a:r>
              <a:rPr lang="ru-RU" sz="2000" baseline="30000" dirty="0" smtClean="0"/>
              <a:t>18</a:t>
            </a:r>
            <a:r>
              <a:rPr lang="ru-RU" sz="2000" dirty="0" smtClean="0"/>
              <a:t>. Если бы принцу удалось засеять пшеницей площадь всей поверхности Земли, считая и моря, и океаны, и горы, и пустыню, и Арктику с Антарктикой, и получить удовлетворительный результат, то , пожалуй, лет за пять он смог бы рассчитаться.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8577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r>
              <a:rPr lang="ru-RU" sz="2400" u="sng" dirty="0" smtClean="0"/>
              <a:t>Задача Архимеда. (Из трактата «О квадратуре параболы</a:t>
            </a:r>
            <a:r>
              <a:rPr lang="ru-RU" sz="2400" u="sng" dirty="0" smtClean="0"/>
              <a:t>».)</a:t>
            </a:r>
          </a:p>
          <a:p>
            <a:endParaRPr lang="ru-RU" sz="1800" dirty="0" smtClean="0"/>
          </a:p>
          <a:p>
            <a:r>
              <a:rPr lang="ru-RU" sz="1800" dirty="0" smtClean="0"/>
              <a:t>Найти сумму бесконечно убывающей прогрессии 1+1/4+(1/4)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+(1/4)</a:t>
            </a:r>
            <a:r>
              <a:rPr lang="ru-RU" sz="1800" baseline="30000" dirty="0" smtClean="0"/>
              <a:t>3</a:t>
            </a:r>
            <a:r>
              <a:rPr lang="ru-RU" sz="1800" dirty="0" smtClean="0"/>
              <a:t>+…</a:t>
            </a:r>
          </a:p>
          <a:p>
            <a:r>
              <a:rPr lang="ru-RU" sz="1800" dirty="0" smtClean="0"/>
              <a:t>Задача ставится так: найти сумму членов прогрессии </a:t>
            </a:r>
            <a:r>
              <a:rPr lang="ru-RU" sz="1800" dirty="0" err="1" smtClean="0"/>
              <a:t>а+в+с+</a:t>
            </a:r>
            <a:r>
              <a:rPr lang="en-US" sz="1800" dirty="0" smtClean="0"/>
              <a:t>d</a:t>
            </a:r>
            <a:r>
              <a:rPr lang="ru-RU" sz="1800" dirty="0" smtClean="0"/>
              <a:t>+…, знаменатель которой равен1/4. Из определения прогрессии со знаменателем </a:t>
            </a:r>
            <a:r>
              <a:rPr lang="en-US" sz="1800" dirty="0" smtClean="0"/>
              <a:t>q</a:t>
            </a:r>
            <a:r>
              <a:rPr lang="ru-RU" sz="1800" dirty="0" smtClean="0"/>
              <a:t>=1/4 </a:t>
            </a:r>
          </a:p>
          <a:p>
            <a:r>
              <a:rPr lang="ru-RU" sz="1800" dirty="0" smtClean="0"/>
              <a:t>имеем                                                                                                                             </a:t>
            </a:r>
            <a:r>
              <a:rPr lang="ru-RU" sz="1800" dirty="0" err="1" smtClean="0"/>
              <a:t>В=а</a:t>
            </a:r>
            <a:r>
              <a:rPr lang="ru-RU" sz="1800" dirty="0" smtClean="0"/>
              <a:t>/4;с=в/4;</a:t>
            </a:r>
            <a:r>
              <a:rPr lang="en-US" sz="1800" dirty="0" smtClean="0"/>
              <a:t>d</a:t>
            </a:r>
            <a:r>
              <a:rPr lang="ru-RU" sz="1800" dirty="0" err="1" smtClean="0"/>
              <a:t>=с</a:t>
            </a:r>
            <a:r>
              <a:rPr lang="ru-RU" sz="1800" dirty="0" smtClean="0"/>
              <a:t>/4</a:t>
            </a:r>
            <a:r>
              <a:rPr lang="en-US" sz="1800" dirty="0" smtClean="0"/>
              <a:t>b</a:t>
            </a:r>
            <a:r>
              <a:rPr lang="ru-RU" sz="1800" dirty="0" smtClean="0"/>
              <a:t>т.д.                                                                                                        Или                                                                                                                                    а=4в;в=4с;с=4</a:t>
            </a:r>
            <a:r>
              <a:rPr lang="en-US" sz="1800" dirty="0" smtClean="0"/>
              <a:t>d</a:t>
            </a:r>
            <a:r>
              <a:rPr lang="ru-RU" sz="1800" dirty="0" smtClean="0"/>
              <a:t>ит.д.                                                                                                          Далее                                                    </a:t>
            </a:r>
            <a:r>
              <a:rPr lang="ru-RU" sz="1800" dirty="0" err="1" smtClean="0"/>
              <a:t>в+с+</a:t>
            </a:r>
            <a:r>
              <a:rPr lang="en-US" sz="1800" dirty="0" smtClean="0"/>
              <a:t>d</a:t>
            </a:r>
            <a:r>
              <a:rPr lang="ru-RU" sz="1800" dirty="0" smtClean="0"/>
              <a:t>+…+1/3(</a:t>
            </a:r>
            <a:r>
              <a:rPr lang="ru-RU" sz="1800" dirty="0" err="1" smtClean="0"/>
              <a:t>в+с+</a:t>
            </a:r>
            <a:r>
              <a:rPr lang="en-US" sz="1800" dirty="0" smtClean="0"/>
              <a:t>d</a:t>
            </a:r>
            <a:r>
              <a:rPr lang="ru-RU" sz="1800" dirty="0" smtClean="0"/>
              <a:t>+…)=(</a:t>
            </a:r>
            <a:r>
              <a:rPr lang="ru-RU" sz="1800" dirty="0" err="1" smtClean="0"/>
              <a:t>в+в</a:t>
            </a:r>
            <a:r>
              <a:rPr lang="ru-RU" sz="1800" dirty="0" smtClean="0"/>
              <a:t>/3)+(</a:t>
            </a:r>
            <a:r>
              <a:rPr lang="ru-RU" sz="1800" dirty="0" err="1" smtClean="0"/>
              <a:t>с+с</a:t>
            </a:r>
            <a:r>
              <a:rPr lang="ru-RU" sz="1800" dirty="0" smtClean="0"/>
              <a:t>/3)+(</a:t>
            </a:r>
            <a:r>
              <a:rPr lang="en-US" sz="1800" dirty="0" smtClean="0"/>
              <a:t>d</a:t>
            </a:r>
            <a:r>
              <a:rPr lang="ru-RU" sz="1800" dirty="0" smtClean="0"/>
              <a:t>+</a:t>
            </a:r>
            <a:r>
              <a:rPr lang="en-US" sz="1800" dirty="0" smtClean="0"/>
              <a:t>d</a:t>
            </a:r>
            <a:r>
              <a:rPr lang="ru-RU" sz="1800" dirty="0" smtClean="0"/>
              <a:t>/3)+…=      4/3в+4/3с+4/3</a:t>
            </a:r>
            <a:r>
              <a:rPr lang="en-US" sz="1800" dirty="0" smtClean="0"/>
              <a:t>d</a:t>
            </a:r>
            <a:r>
              <a:rPr lang="ru-RU" sz="1800" dirty="0" smtClean="0"/>
              <a:t>+…=1/(4в+4с+4</a:t>
            </a:r>
            <a:r>
              <a:rPr lang="en-US" sz="1800" dirty="0" smtClean="0"/>
              <a:t>d</a:t>
            </a:r>
            <a:r>
              <a:rPr lang="ru-RU" sz="1800" dirty="0" smtClean="0"/>
              <a:t>+…)=1/(</a:t>
            </a:r>
            <a:r>
              <a:rPr lang="ru-RU" sz="1800" dirty="0" err="1" smtClean="0"/>
              <a:t>а+в+с+</a:t>
            </a:r>
            <a:r>
              <a:rPr lang="en-US" sz="1800" dirty="0" smtClean="0"/>
              <a:t>d</a:t>
            </a:r>
            <a:r>
              <a:rPr lang="ru-RU" sz="1800" dirty="0" smtClean="0"/>
              <a:t>+…) .                                              Откуда                                                                                                                    </a:t>
            </a:r>
            <a:r>
              <a:rPr lang="ru-RU" sz="1800" dirty="0" err="1" smtClean="0"/>
              <a:t>в+с+</a:t>
            </a:r>
            <a:r>
              <a:rPr lang="en-US" sz="1800" dirty="0" smtClean="0"/>
              <a:t>d</a:t>
            </a:r>
            <a:r>
              <a:rPr lang="ru-RU" sz="1800" dirty="0" smtClean="0"/>
              <a:t>+..=1/3а.                                                                                                                Прибавляя к обеим частям равенства первый член прогрессии а, будем иметь                                                                                                                                        </a:t>
            </a:r>
            <a:r>
              <a:rPr lang="ru-RU" sz="1800" dirty="0" err="1" smtClean="0"/>
              <a:t>а+в+с+</a:t>
            </a:r>
            <a:r>
              <a:rPr lang="en-US" sz="1800" dirty="0" smtClean="0"/>
              <a:t>d</a:t>
            </a:r>
            <a:r>
              <a:rPr lang="ru-RU" sz="1800" dirty="0" smtClean="0"/>
              <a:t>+…=4/3а.                                                                                             Следовательно ,                                                                                1+1/4+(1/4)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+(1/4)</a:t>
            </a:r>
            <a:r>
              <a:rPr lang="ru-RU" sz="1800" baseline="30000" dirty="0" smtClean="0"/>
              <a:t>3</a:t>
            </a:r>
            <a:r>
              <a:rPr lang="ru-RU" sz="1800" dirty="0" smtClean="0"/>
              <a:t>+…=4/3.                                                                                            Что и нужно было найти.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71660"/>
            <a:ext cx="8229600" cy="57150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Задача Пифагора</a:t>
            </a:r>
            <a:r>
              <a:rPr lang="ru-RU" u="sng" dirty="0" smtClean="0"/>
              <a:t>.</a:t>
            </a:r>
          </a:p>
          <a:p>
            <a:endParaRPr lang="ru-RU" dirty="0" smtClean="0"/>
          </a:p>
          <a:p>
            <a:r>
              <a:rPr lang="ru-RU" sz="2000" dirty="0" smtClean="0"/>
              <a:t>Сумма любого числа последовательных чисел, начиная с единицы, есть точный квадрат.</a:t>
            </a:r>
          </a:p>
          <a:p>
            <a:r>
              <a:rPr lang="ru-RU" sz="2000" dirty="0" smtClean="0"/>
              <a:t>В школе Пифагора эта задача решалась геометрически. Единица представлялась в виде квадратов, а последовательные числа-“гномонов“, т.е. фигур Г-образной формы, состоящих из нечетного числа квадратов (единиц).                                                                                                                         1+3=4=2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,     1+3+5+=4+5=3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,   1+3+5+7=9+7=16=4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и т.д.                        Алгебраически эта задача решается очень просто. Последовательность нечетных чисел, начиная с единицы, представляет собой арифметическую прогрессию                                                                                                       1,3,5,7,…,(2</a:t>
            </a:r>
            <a:r>
              <a:rPr lang="en-US" sz="2000" dirty="0" smtClean="0"/>
              <a:t>n</a:t>
            </a:r>
            <a:r>
              <a:rPr lang="ru-RU" sz="2000" dirty="0" smtClean="0"/>
              <a:t>+1).                                                                                                                  Число этой прогрессии равняется </a:t>
            </a:r>
            <a:r>
              <a:rPr lang="en-US" sz="2000" dirty="0" smtClean="0"/>
              <a:t>n</a:t>
            </a:r>
            <a:r>
              <a:rPr lang="ru-RU" sz="2000" dirty="0" smtClean="0"/>
              <a:t>+1. Сумма всех членов прогрессии будет</a:t>
            </a:r>
          </a:p>
          <a:p>
            <a:r>
              <a:rPr lang="ru-RU" sz="2000" dirty="0" smtClean="0"/>
              <a:t> </a:t>
            </a:r>
            <a:r>
              <a:rPr lang="en-US" sz="2000" dirty="0" smtClean="0"/>
              <a:t>S</a:t>
            </a:r>
            <a:r>
              <a:rPr lang="ru-RU" sz="2000" dirty="0" smtClean="0"/>
              <a:t>==(</a:t>
            </a:r>
            <a:r>
              <a:rPr lang="en-US" sz="2000" dirty="0" smtClean="0"/>
              <a:t>n</a:t>
            </a:r>
            <a:r>
              <a:rPr lang="ru-RU" sz="2000" dirty="0" smtClean="0"/>
              <a:t>+1)</a:t>
            </a:r>
            <a:r>
              <a:rPr lang="ru-RU" sz="2000" baseline="30000" dirty="0" smtClean="0"/>
              <a:t>2</a:t>
            </a:r>
            <a:endParaRPr lang="ru-RU" sz="2000" dirty="0" smtClean="0"/>
          </a:p>
          <a:p>
            <a:endParaRPr lang="ru-RU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348</Words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Виктор</cp:lastModifiedBy>
  <cp:revision>3</cp:revision>
  <dcterms:created xsi:type="dcterms:W3CDTF">2011-02-23T09:58:18Z</dcterms:created>
  <dcterms:modified xsi:type="dcterms:W3CDTF">2011-02-23T10:15:53Z</dcterms:modified>
</cp:coreProperties>
</file>