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85" r:id="rId4"/>
    <p:sldId id="273" r:id="rId5"/>
    <p:sldId id="281" r:id="rId6"/>
    <p:sldId id="286" r:id="rId7"/>
    <p:sldId id="274" r:id="rId8"/>
    <p:sldId id="275" r:id="rId9"/>
    <p:sldId id="283" r:id="rId10"/>
    <p:sldId id="284" r:id="rId11"/>
    <p:sldId id="266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32" autoAdjust="0"/>
    <p:restoredTop sz="94245" autoAdjust="0"/>
  </p:normalViewPr>
  <p:slideViewPr>
    <p:cSldViewPr showGuides="1">
      <p:cViewPr>
        <p:scale>
          <a:sx n="66" d="100"/>
          <a:sy n="66" d="100"/>
        </p:scale>
        <p:origin x="-2010" y="-8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3B77-CAE4-410B-A4EA-62FED7FC1EB0}" type="datetimeFigureOut">
              <a:rPr lang="ru-RU" smtClean="0"/>
              <a:t>29.05.2015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B147A-62CF-4C35-889C-395E6D38C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010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3B77-CAE4-410B-A4EA-62FED7FC1EB0}" type="datetimeFigureOut">
              <a:rPr lang="ru-RU" smtClean="0"/>
              <a:t>29.05.2015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B147A-62CF-4C35-889C-395E6D38C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676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3B77-CAE4-410B-A4EA-62FED7FC1EB0}" type="datetimeFigureOut">
              <a:rPr lang="ru-RU" smtClean="0"/>
              <a:t>29.05.2015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B147A-62CF-4C35-889C-395E6D38C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88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3B77-CAE4-410B-A4EA-62FED7FC1EB0}" type="datetimeFigureOut">
              <a:rPr lang="ru-RU" smtClean="0"/>
              <a:t>29.05.2015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B147A-62CF-4C35-889C-395E6D38C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427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3B77-CAE4-410B-A4EA-62FED7FC1EB0}" type="datetimeFigureOut">
              <a:rPr lang="ru-RU" smtClean="0"/>
              <a:t>29.05.2015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B147A-62CF-4C35-889C-395E6D38C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071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3B77-CAE4-410B-A4EA-62FED7FC1EB0}" type="datetimeFigureOut">
              <a:rPr lang="ru-RU" smtClean="0"/>
              <a:t>29.05.2015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B147A-62CF-4C35-889C-395E6D38C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940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3B77-CAE4-410B-A4EA-62FED7FC1EB0}" type="datetimeFigureOut">
              <a:rPr lang="ru-RU" smtClean="0"/>
              <a:t>29.05.2015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B147A-62CF-4C35-889C-395E6D38C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600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3B77-CAE4-410B-A4EA-62FED7FC1EB0}" type="datetimeFigureOut">
              <a:rPr lang="ru-RU" smtClean="0"/>
              <a:t>29.05.2015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B147A-62CF-4C35-889C-395E6D38C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940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3B77-CAE4-410B-A4EA-62FED7FC1EB0}" type="datetimeFigureOut">
              <a:rPr lang="ru-RU" smtClean="0"/>
              <a:t>29.05.2015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B147A-62CF-4C35-889C-395E6D38C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140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3B77-CAE4-410B-A4EA-62FED7FC1EB0}" type="datetimeFigureOut">
              <a:rPr lang="ru-RU" smtClean="0"/>
              <a:t>29.05.2015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B147A-62CF-4C35-889C-395E6D38C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446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3B77-CAE4-410B-A4EA-62FED7FC1EB0}" type="datetimeFigureOut">
              <a:rPr lang="ru-RU" smtClean="0"/>
              <a:t>29.05.2015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B147A-62CF-4C35-889C-395E6D38C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666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13B77-CAE4-410B-A4EA-62FED7FC1EB0}" type="datetimeFigureOut">
              <a:rPr lang="ru-RU" smtClean="0"/>
              <a:t>29.05.2015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B147A-62CF-4C35-889C-395E6D38C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748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6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7.png"/><Relationship Id="rId3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33.png"/><Relationship Id="rId2" Type="http://schemas.openxmlformats.org/officeDocument/2006/relationships/image" Target="../media/image1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9.png"/><Relationship Id="rId10" Type="http://schemas.openxmlformats.org/officeDocument/2006/relationships/image" Target="../media/image36.png"/><Relationship Id="rId4" Type="http://schemas.openxmlformats.org/officeDocument/2006/relationships/image" Target="../media/image34.png"/><Relationship Id="rId9" Type="http://schemas.openxmlformats.org/officeDocument/2006/relationships/image" Target="../media/image30.png"/><Relationship Id="rId1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3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40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8.png"/><Relationship Id="rId5" Type="http://schemas.openxmlformats.org/officeDocument/2006/relationships/image" Target="../media/image43.png"/><Relationship Id="rId10" Type="http://schemas.openxmlformats.org/officeDocument/2006/relationships/image" Target="../media/image380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Прямоугольник 4"/>
          <p:cNvSpPr/>
          <p:nvPr/>
        </p:nvSpPr>
        <p:spPr>
          <a:xfrm>
            <a:off x="2561437" y="1556270"/>
            <a:ext cx="4560673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54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Зеркальная </a:t>
            </a:r>
          </a:p>
          <a:p>
            <a:pPr algn="ctr">
              <a:lnSpc>
                <a:spcPct val="120000"/>
              </a:lnSpc>
            </a:pPr>
            <a:r>
              <a:rPr lang="ru-RU" sz="54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симметрия</a:t>
            </a:r>
            <a:endParaRPr lang="ru-RU" sz="54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15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23528" y="195486"/>
                <a:ext cx="84969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Задача.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Найти координаты точек, в которые переходят точки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𝐴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(0, 1, 2)</m:t>
                    </m:r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𝐵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(3, −1, 4)</m:t>
                    </m:r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𝐶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(1, 0, −2)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при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зеркальной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симметрии относительно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координатных осей.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95486"/>
                <a:ext cx="8496944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574" t="-4717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23528" y="85517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Решение: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2994" y="1224502"/>
                <a:ext cx="828145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Если точка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𝑀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симметрична точке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b="0" i="0" dirty="0" smtClean="0">
                    <a:latin typeface="Cambria Math"/>
                    <a:cs typeface="Times New Roman" pitchFamily="18" charset="0"/>
                  </a:rPr>
                  <a:t> </a:t>
                </a:r>
                <a:r>
                  <a:rPr lang="ru-RU" b="0" i="0" dirty="0" smtClean="0">
                    <a:latin typeface="Times New Roman" pitchFamily="18" charset="0"/>
                    <a:cs typeface="Times New Roman" pitchFamily="18" charset="0"/>
                  </a:rPr>
                  <a:t>относительно оси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𝑂𝑦𝑧</m:t>
                    </m:r>
                    <m:r>
                      <a:rPr lang="en-US" b="0" i="0" smtClean="0">
                        <a:latin typeface="Cambria Math"/>
                        <a:cs typeface="Times New Roman" pitchFamily="18" charset="0"/>
                      </a:rPr>
                      <m:t>,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то справедливы формулы: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=−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, 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, 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  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𝑧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94" y="1224502"/>
                <a:ext cx="8281453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663" t="-5660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18622" y="1894400"/>
                <a:ext cx="5616624" cy="466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Точка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𝐴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(0, 1, 2)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ru-RU" i="1">
                            <a:latin typeface="Cambria Math"/>
                            <a:cs typeface="Times New Roman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ru-RU" i="1">
                            <a:latin typeface="Cambria Math"/>
                            <a:cs typeface="Times New Roman" pitchFamily="18" charset="0"/>
                          </a:rPr>
                          <m:t>о</m:t>
                        </m:r>
                        <m:r>
                          <a:rPr lang="ru-RU" i="1">
                            <a:latin typeface="Cambria Math"/>
                            <a:cs typeface="Times New Roman" pitchFamily="18" charset="0"/>
                          </a:rPr>
                          <m:t>тносительно 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𝑂𝑦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𝑧</m:t>
                        </m:r>
                      </m:e>
                    </m:groupChr>
                    <m:sSub>
                      <m:sSubPr>
                        <m:ctrlPr>
                          <a:rPr lang="ru-RU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(0, 1, 2)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622" y="1894400"/>
                <a:ext cx="5616624" cy="466090"/>
              </a:xfrm>
              <a:prstGeom prst="rect">
                <a:avLst/>
              </a:prstGeom>
              <a:blipFill rotWithShape="1">
                <a:blip r:embed="rId5"/>
                <a:stretch>
                  <a:fillRect l="-868" b="-210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14982" y="2363526"/>
                <a:ext cx="5616624" cy="466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Точка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𝐵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(3, −1, 4)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ru-RU" i="1">
                            <a:latin typeface="Cambria Math"/>
                            <a:cs typeface="Times New Roman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ru-RU" i="1">
                            <a:latin typeface="Cambria Math"/>
                            <a:cs typeface="Times New Roman" pitchFamily="18" charset="0"/>
                          </a:rPr>
                          <m:t>о</m:t>
                        </m:r>
                        <m:r>
                          <a:rPr lang="ru-RU" i="1">
                            <a:latin typeface="Cambria Math"/>
                            <a:cs typeface="Times New Roman" pitchFamily="18" charset="0"/>
                          </a:rPr>
                          <m:t>тносительно 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𝑂𝑦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𝑧</m:t>
                        </m:r>
                      </m:e>
                    </m:groupChr>
                    <m:sSub>
                      <m:sSubPr>
                        <m:ctrlPr>
                          <a:rPr lang="ru-RU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(−3, −1, 4)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982" y="2363526"/>
                <a:ext cx="5616624" cy="466090"/>
              </a:xfrm>
              <a:prstGeom prst="rect">
                <a:avLst/>
              </a:prstGeom>
              <a:blipFill rotWithShape="1">
                <a:blip r:embed="rId6"/>
                <a:stretch>
                  <a:fillRect l="-977" b="-210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14982" y="2843210"/>
                <a:ext cx="5616624" cy="466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Точка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𝐶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(1, 0, −2)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ru-RU" i="1">
                            <a:latin typeface="Cambria Math"/>
                            <a:cs typeface="Times New Roman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ru-RU" i="1">
                            <a:latin typeface="Cambria Math"/>
                            <a:cs typeface="Times New Roman" pitchFamily="18" charset="0"/>
                          </a:rPr>
                          <m:t>о</m:t>
                        </m:r>
                        <m:r>
                          <a:rPr lang="ru-RU" i="1">
                            <a:latin typeface="Cambria Math"/>
                            <a:cs typeface="Times New Roman" pitchFamily="18" charset="0"/>
                          </a:rPr>
                          <m:t>тносительно 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𝑂𝑦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𝑧</m:t>
                        </m:r>
                      </m:e>
                    </m:groupChr>
                    <m:sSub>
                      <m:sSubPr>
                        <m:ctrlPr>
                          <a:rPr lang="ru-RU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(−1, 0, −2)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982" y="2843210"/>
                <a:ext cx="5616624" cy="466090"/>
              </a:xfrm>
              <a:prstGeom prst="rect">
                <a:avLst/>
              </a:prstGeom>
              <a:blipFill rotWithShape="1">
                <a:blip r:embed="rId7"/>
                <a:stretch>
                  <a:fillRect l="-977" b="-194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729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077419"/>
              </p:ext>
            </p:extLst>
          </p:nvPr>
        </p:nvGraphicFramePr>
        <p:xfrm>
          <a:off x="-108520" y="-92546"/>
          <a:ext cx="9361040" cy="5328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0"/>
              </a:tblGrid>
              <a:tr h="914388">
                <a:tc>
                  <a:txBody>
                    <a:bodyPr/>
                    <a:lstStyle/>
                    <a:p>
                      <a:pPr marL="179388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i="1" dirty="0" smtClean="0">
                          <a:solidFill>
                            <a:schemeClr val="bg1"/>
                          </a:solidFill>
                          <a:effectLst>
                            <a:glow rad="63500">
                              <a:schemeClr val="tx1">
                                <a:alpha val="55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Зеркальная симметрия</a:t>
                      </a:r>
                    </a:p>
                  </a:txBody>
                  <a:tcPr marL="137160" marR="137160" marT="137160" marB="13716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5CD">
                        <a:alpha val="70000"/>
                      </a:srgbClr>
                    </a:solidFill>
                  </a:tcPr>
                </a:tc>
              </a:tr>
              <a:tr h="4414204">
                <a:tc>
                  <a:txBody>
                    <a:bodyPr/>
                    <a:lstStyle/>
                    <a:p>
                      <a:pPr marL="179388" indent="0" algn="l">
                        <a:tabLst/>
                      </a:pPr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7160" marR="137160" marT="137160" marB="13716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9E9"/>
                    </a:solidFill>
                  </a:tcPr>
                </a:tc>
              </a:tr>
            </a:tbl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-252536" y="829462"/>
            <a:ext cx="9793088" cy="460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57241"/>
            <a:ext cx="3430377" cy="1929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204118"/>
            <a:ext cx="3430400" cy="192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800" y="2928120"/>
            <a:ext cx="3430400" cy="192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380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36512" y="-92546"/>
            <a:ext cx="9289032" cy="5472608"/>
          </a:xfrm>
          <a:prstGeom prst="rect">
            <a:avLst/>
          </a:prstGeom>
          <a:solidFill>
            <a:schemeClr val="accent6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\\USER-PC-15\Disk D\projects\Руслан\рисунки Png\1615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044391" y="-1861622"/>
            <a:ext cx="5127232" cy="8856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1354770" y="1797880"/>
            <a:ext cx="6155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70C0"/>
                </a:solidFill>
                <a:latin typeface="Segoe Print" pitchFamily="2" charset="0"/>
              </a:rPr>
              <a:t>Зеркальная симметрия или симметрия относительно плоскости</a:t>
            </a:r>
            <a:endParaRPr lang="ru-RU" sz="2000" dirty="0">
              <a:solidFill>
                <a:srgbClr val="0070C0"/>
              </a:solidFill>
              <a:latin typeface="Segoe Print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3608" y="588091"/>
            <a:ext cx="2981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Segoe Print" pitchFamily="2" charset="0"/>
              </a:rPr>
              <a:t>Сегодня на уроке:</a:t>
            </a:r>
            <a:endParaRPr lang="ru-RU" sz="2400" b="1" dirty="0">
              <a:solidFill>
                <a:srgbClr val="0070C0"/>
              </a:solidFill>
              <a:latin typeface="Segoe Print" pitchFamily="2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8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TextBox 20"/>
          <p:cNvSpPr txBox="1"/>
          <p:nvPr/>
        </p:nvSpPr>
        <p:spPr>
          <a:xfrm>
            <a:off x="1358016" y="3248850"/>
            <a:ext cx="6815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70C0"/>
                </a:solidFill>
                <a:latin typeface="Segoe Print" pitchFamily="2" charset="0"/>
              </a:rPr>
              <a:t>Будет ли зеркальная симметрия движением пространства?</a:t>
            </a:r>
            <a:endParaRPr lang="ru-RU" sz="2000" dirty="0">
              <a:solidFill>
                <a:srgbClr val="0070C0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73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5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4" name="Прямая соединительная линия 13"/>
          <p:cNvCxnSpPr/>
          <p:nvPr/>
        </p:nvCxnSpPr>
        <p:spPr>
          <a:xfrm>
            <a:off x="657086" y="2927261"/>
            <a:ext cx="3024096" cy="78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3913682" y="1023713"/>
                <a:ext cx="4968552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Точки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𝐴</m:t>
                    </m:r>
                  </m:oMath>
                </a14:m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называются </a:t>
                </a:r>
                <a:r>
                  <a:rPr lang="ru-RU" sz="2000" b="1" i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симметричными относительно плоскости </a:t>
                </a:r>
                <a14:m>
                  <m:oMath xmlns:m="http://schemas.openxmlformats.org/officeDocument/2006/math">
                    <m:r>
                      <a:rPr lang="ru-RU" sz="2000" b="1" i="1" dirty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𝜶</m:t>
                    </m:r>
                  </m:oMath>
                </a14:m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, если плоскость </a:t>
                </a:r>
                <a14:m>
                  <m:oMath xmlns:m="http://schemas.openxmlformats.org/officeDocument/2006/math">
                    <m:r>
                      <a:rPr lang="ru-RU" sz="2000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𝛼</m:t>
                    </m:r>
                  </m:oMath>
                </a14:m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 проходит через середину отрезка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𝐴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и перпендикулярна к этому отрезку. </a:t>
                </a:r>
                <a:endParaRPr lang="en-US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Плоскость </a:t>
                </a:r>
                <a14:m>
                  <m:oMath xmlns:m="http://schemas.openxmlformats.org/officeDocument/2006/math">
                    <m:r>
                      <a:rPr lang="ru-RU" sz="2000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𝛼</m:t>
                    </m:r>
                  </m:oMath>
                </a14:m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 называется </a:t>
                </a:r>
                <a:r>
                  <a:rPr lang="ru-RU" sz="2000" b="1" i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плоскостью симметрии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Каждая точка плоскости </a:t>
                </a:r>
                <a14:m>
                  <m:oMath xmlns:m="http://schemas.openxmlformats.org/officeDocument/2006/math">
                    <m:r>
                      <a:rPr lang="ru-RU" sz="2000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𝛼</m:t>
                    </m:r>
                  </m:oMath>
                </a14:m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 считается симметричной самой себе.</a:t>
                </a:r>
              </a:p>
              <a:p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3682" y="1023713"/>
                <a:ext cx="4968552" cy="3785652"/>
              </a:xfrm>
              <a:prstGeom prst="rect">
                <a:avLst/>
              </a:prstGeom>
              <a:blipFill rotWithShape="1">
                <a:blip r:embed="rId3"/>
                <a:stretch>
                  <a:fillRect l="-1227" t="-805" r="-1963" b="-19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Овал 9"/>
          <p:cNvSpPr/>
          <p:nvPr/>
        </p:nvSpPr>
        <p:spPr>
          <a:xfrm rot="4200000">
            <a:off x="619598" y="2891496"/>
            <a:ext cx="72000" cy="72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4200000">
            <a:off x="1135902" y="2845203"/>
            <a:ext cx="144016" cy="1440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4200000">
            <a:off x="2927769" y="2853300"/>
            <a:ext cx="144016" cy="1440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16615" y="2917735"/>
                <a:ext cx="3856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615" y="2917735"/>
                <a:ext cx="385682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333" r="-2031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825831" y="314416"/>
            <a:ext cx="7479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Симметрия относительно плоскости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 rot="4200000">
            <a:off x="3641907" y="2899069"/>
            <a:ext cx="72000" cy="72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438924" y="2925308"/>
                <a:ext cx="4854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8924" y="2925308"/>
                <a:ext cx="485454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333" r="-1625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Полилиния 16"/>
          <p:cNvSpPr/>
          <p:nvPr/>
        </p:nvSpPr>
        <p:spPr>
          <a:xfrm>
            <a:off x="1564396" y="1327024"/>
            <a:ext cx="1168400" cy="3060700"/>
          </a:xfrm>
          <a:custGeom>
            <a:avLst/>
            <a:gdLst>
              <a:gd name="connsiteX0" fmla="*/ 0 w 1168400"/>
              <a:gd name="connsiteY0" fmla="*/ 3060700 h 3060700"/>
              <a:gd name="connsiteX1" fmla="*/ 25400 w 1168400"/>
              <a:gd name="connsiteY1" fmla="*/ 552450 h 3060700"/>
              <a:gd name="connsiteX2" fmla="*/ 1168400 w 1168400"/>
              <a:gd name="connsiteY2" fmla="*/ 0 h 3060700"/>
              <a:gd name="connsiteX3" fmla="*/ 1155700 w 1168400"/>
              <a:gd name="connsiteY3" fmla="*/ 2489200 h 3060700"/>
              <a:gd name="connsiteX4" fmla="*/ 0 w 1168400"/>
              <a:gd name="connsiteY4" fmla="*/ 3060700 h 306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0" h="3060700">
                <a:moveTo>
                  <a:pt x="0" y="3060700"/>
                </a:moveTo>
                <a:lnTo>
                  <a:pt x="25400" y="552450"/>
                </a:lnTo>
                <a:lnTo>
                  <a:pt x="1168400" y="0"/>
                </a:lnTo>
                <a:cubicBezTo>
                  <a:pt x="1164167" y="829733"/>
                  <a:pt x="1159933" y="1659467"/>
                  <a:pt x="1155700" y="2489200"/>
                </a:cubicBezTo>
                <a:lnTo>
                  <a:pt x="0" y="306070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2169134" y="2933291"/>
            <a:ext cx="60266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1586720" y="2933291"/>
            <a:ext cx="602666" cy="0"/>
          </a:xfrm>
          <a:prstGeom prst="line">
            <a:avLst/>
          </a:prstGeom>
          <a:ln>
            <a:solidFill>
              <a:schemeClr val="accent1">
                <a:alpha val="53000"/>
              </a:schemeClr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Полилиния 28"/>
          <p:cNvSpPr/>
          <p:nvPr/>
        </p:nvSpPr>
        <p:spPr>
          <a:xfrm>
            <a:off x="2190750" y="2762250"/>
            <a:ext cx="152400" cy="171450"/>
          </a:xfrm>
          <a:custGeom>
            <a:avLst/>
            <a:gdLst>
              <a:gd name="connsiteX0" fmla="*/ 152400 w 152400"/>
              <a:gd name="connsiteY0" fmla="*/ 171450 h 171450"/>
              <a:gd name="connsiteX1" fmla="*/ 152400 w 152400"/>
              <a:gd name="connsiteY1" fmla="*/ 0 h 171450"/>
              <a:gd name="connsiteX2" fmla="*/ 0 w 152400"/>
              <a:gd name="connsiteY2" fmla="*/ 0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400" h="171450">
                <a:moveTo>
                  <a:pt x="152400" y="171450"/>
                </a:moveTo>
                <a:lnTo>
                  <a:pt x="152400" y="0"/>
                </a:lnTo>
                <a:lnTo>
                  <a:pt x="0" y="0"/>
                </a:ln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505641" y="3988482"/>
                <a:ext cx="382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5641" y="3988482"/>
                <a:ext cx="382412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197" r="-20635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347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3" grpId="0"/>
      <p:bldP spid="26" grpId="0"/>
      <p:bldP spid="21" grpId="0" animBg="1"/>
      <p:bldP spid="25" grpId="0"/>
      <p:bldP spid="17" grpId="0" animBg="1"/>
      <p:bldP spid="29" grpId="0" animBg="1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 стрелкой 8"/>
          <p:cNvCxnSpPr/>
          <p:nvPr/>
        </p:nvCxnSpPr>
        <p:spPr>
          <a:xfrm flipV="1">
            <a:off x="2379812" y="1340807"/>
            <a:ext cx="0" cy="22818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Полилиния 25"/>
          <p:cNvSpPr/>
          <p:nvPr/>
        </p:nvSpPr>
        <p:spPr>
          <a:xfrm>
            <a:off x="1216325" y="3010619"/>
            <a:ext cx="2976113" cy="785004"/>
          </a:xfrm>
          <a:custGeom>
            <a:avLst/>
            <a:gdLst>
              <a:gd name="connsiteX0" fmla="*/ 0 w 2976113"/>
              <a:gd name="connsiteY0" fmla="*/ 785004 h 785004"/>
              <a:gd name="connsiteX1" fmla="*/ 1155939 w 2976113"/>
              <a:gd name="connsiteY1" fmla="*/ 0 h 785004"/>
              <a:gd name="connsiteX2" fmla="*/ 2976113 w 2976113"/>
              <a:gd name="connsiteY2" fmla="*/ 0 h 785004"/>
              <a:gd name="connsiteX3" fmla="*/ 1975449 w 2976113"/>
              <a:gd name="connsiteY3" fmla="*/ 759124 h 785004"/>
              <a:gd name="connsiteX4" fmla="*/ 0 w 2976113"/>
              <a:gd name="connsiteY4" fmla="*/ 785004 h 785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6113" h="785004">
                <a:moveTo>
                  <a:pt x="0" y="785004"/>
                </a:moveTo>
                <a:lnTo>
                  <a:pt x="1155939" y="0"/>
                </a:lnTo>
                <a:lnTo>
                  <a:pt x="2976113" y="0"/>
                </a:lnTo>
                <a:lnTo>
                  <a:pt x="1975449" y="759124"/>
                </a:lnTo>
                <a:lnTo>
                  <a:pt x="0" y="78500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250402"/>
            <a:ext cx="8424936" cy="9864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359532" y="267494"/>
                <a:ext cx="8424936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b="1" i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Зеркальной симметрией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 или </a:t>
                </a:r>
                <a:r>
                  <a:rPr lang="ru-RU" b="1" i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симметрией относительно плоскости </a:t>
                </a:r>
                <a14:m>
                  <m:oMath xmlns:m="http://schemas.openxmlformats.org/officeDocument/2006/math">
                    <m:r>
                      <a:rPr lang="ru-RU" b="1" i="1" dirty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𝜶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называется такое отображение пространства на себя, при котором любая точка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𝑀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переходит в симметричную ей относительно плоскости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𝛼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точку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32" y="267494"/>
                <a:ext cx="8424936" cy="923330"/>
              </a:xfrm>
              <a:prstGeom prst="rect">
                <a:avLst/>
              </a:prstGeom>
              <a:blipFill rotWithShape="1">
                <a:blip r:embed="rId4"/>
                <a:stretch>
                  <a:fillRect l="-651" t="-3311" b="-99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Прямая со стрелкой 9"/>
          <p:cNvCxnSpPr/>
          <p:nvPr/>
        </p:nvCxnSpPr>
        <p:spPr>
          <a:xfrm>
            <a:off x="1242860" y="3008478"/>
            <a:ext cx="29691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1204760" y="2298436"/>
            <a:ext cx="2219352" cy="15088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088812" y="2717859"/>
                <a:ext cx="3986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𝑂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812" y="2717859"/>
                <a:ext cx="398699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333" r="-18462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020766" y="3403121"/>
                <a:ext cx="367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766" y="3403121"/>
                <a:ext cx="367985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197" r="-21311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902245" y="2953428"/>
                <a:ext cx="367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2245" y="2953428"/>
                <a:ext cx="367985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197" r="-23333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028430" y="1203598"/>
                <a:ext cx="3537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430" y="1203598"/>
                <a:ext cx="353751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197" r="-20690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753282" y="1622105"/>
                <a:ext cx="95782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𝑀</m:t>
                      </m:r>
                      <m:r>
                        <a:rPr lang="en-US" sz="1400" b="0" i="1" smtClean="0">
                          <a:latin typeface="Cambria Math"/>
                        </a:rPr>
                        <m:t>(</m:t>
                      </m:r>
                      <m:r>
                        <a:rPr lang="en-US" sz="1400" b="0" i="1" smtClean="0">
                          <a:latin typeface="Cambria Math"/>
                        </a:rPr>
                        <m:t>𝑥</m:t>
                      </m:r>
                      <m:r>
                        <a:rPr lang="en-US" sz="1400" b="0" i="1" smtClean="0">
                          <a:latin typeface="Cambria Math"/>
                        </a:rPr>
                        <m:t>, </m:t>
                      </m:r>
                      <m:r>
                        <a:rPr lang="en-US" sz="1400" b="0" i="1" smtClean="0">
                          <a:latin typeface="Cambria Math"/>
                        </a:rPr>
                        <m:t>𝑦</m:t>
                      </m:r>
                      <m:r>
                        <a:rPr lang="en-US" sz="1400" b="0" i="1" smtClean="0">
                          <a:latin typeface="Cambria Math"/>
                        </a:rPr>
                        <m:t>, </m:t>
                      </m:r>
                      <m:r>
                        <a:rPr lang="en-US" sz="1400" b="0" i="1" smtClean="0">
                          <a:latin typeface="Cambria Math"/>
                        </a:rPr>
                        <m:t>𝑧</m:t>
                      </m:r>
                      <m:r>
                        <a:rPr lang="en-US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282" y="1622105"/>
                <a:ext cx="957826" cy="307777"/>
              </a:xfrm>
              <a:prstGeom prst="rect">
                <a:avLst/>
              </a:prstGeom>
              <a:blipFill rotWithShape="1">
                <a:blip r:embed="rId9"/>
                <a:stretch>
                  <a:fillRect t="-1961" r="-3822" b="-176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773427" y="4689296"/>
                <a:ext cx="12342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3427" y="4689296"/>
                <a:ext cx="1234248" cy="307777"/>
              </a:xfrm>
              <a:prstGeom prst="rect">
                <a:avLst/>
              </a:prstGeom>
              <a:blipFill rotWithShape="1">
                <a:blip r:embed="rId10"/>
                <a:stretch>
                  <a:fillRect t="-1961" r="-2970" b="-176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Полилиния 46"/>
          <p:cNvSpPr/>
          <p:nvPr/>
        </p:nvSpPr>
        <p:spPr>
          <a:xfrm>
            <a:off x="2652362" y="3118188"/>
            <a:ext cx="149225" cy="269875"/>
          </a:xfrm>
          <a:custGeom>
            <a:avLst/>
            <a:gdLst>
              <a:gd name="connsiteX0" fmla="*/ 149225 w 149225"/>
              <a:gd name="connsiteY0" fmla="*/ 0 h 269875"/>
              <a:gd name="connsiteX1" fmla="*/ 0 w 149225"/>
              <a:gd name="connsiteY1" fmla="*/ 85725 h 269875"/>
              <a:gd name="connsiteX2" fmla="*/ 6350 w 149225"/>
              <a:gd name="connsiteY2" fmla="*/ 269875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225" h="269875">
                <a:moveTo>
                  <a:pt x="149225" y="0"/>
                </a:moveTo>
                <a:lnTo>
                  <a:pt x="0" y="85725"/>
                </a:lnTo>
                <a:lnTo>
                  <a:pt x="6350" y="269875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788024" y="1572930"/>
                <a:ext cx="1353319" cy="5936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1572930"/>
                <a:ext cx="1353319" cy="593689"/>
              </a:xfrm>
              <a:prstGeom prst="rect">
                <a:avLst/>
              </a:prstGeom>
              <a:blipFill rotWithShape="1">
                <a:blip r:embed="rId11"/>
                <a:stretch>
                  <a:fillRect r="-54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968704" y="1700348"/>
                <a:ext cx="6030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8704" y="1700348"/>
                <a:ext cx="603050" cy="369332"/>
              </a:xfrm>
              <a:prstGeom prst="rect">
                <a:avLst/>
              </a:prstGeom>
              <a:blipFill rotWithShape="1">
                <a:blip r:embed="rId12"/>
                <a:stretch>
                  <a:fillRect t="-8197" r="-13131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410180" y="1699496"/>
                <a:ext cx="13301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/>
                          <a:ea typeface="Cambria Math"/>
                        </a:rPr>
                        <m:t>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ru-RU" b="0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𝑧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180" y="1699496"/>
                <a:ext cx="1330172" cy="369332"/>
              </a:xfrm>
              <a:prstGeom prst="rect">
                <a:avLst/>
              </a:prstGeom>
              <a:blipFill rotWithShape="1">
                <a:blip r:embed="rId13"/>
                <a:stretch>
                  <a:fillRect t="-8333" r="-4587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824307" y="2533470"/>
                <a:ext cx="1302984" cy="5555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/>
                          <a:ea typeface="Cambria Math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 smtClean="0"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4307" y="2533470"/>
                <a:ext cx="1302984" cy="555537"/>
              </a:xfrm>
              <a:prstGeom prst="rect">
                <a:avLst/>
              </a:prstGeom>
              <a:blipFill rotWithShape="1">
                <a:blip r:embed="rId14"/>
                <a:stretch>
                  <a:fillRect r="-6075" b="-10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768473" y="3129419"/>
                <a:ext cx="12467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473" y="3129419"/>
                <a:ext cx="1246752" cy="307777"/>
              </a:xfrm>
              <a:prstGeom prst="rect">
                <a:avLst/>
              </a:prstGeom>
              <a:blipFill rotWithShape="1">
                <a:blip r:embed="rId15"/>
                <a:stretch>
                  <a:fillRect t="-1961" r="-2927" b="-176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Овал 19"/>
          <p:cNvSpPr/>
          <p:nvPr/>
        </p:nvSpPr>
        <p:spPr>
          <a:xfrm>
            <a:off x="2735882" y="1780194"/>
            <a:ext cx="72000" cy="7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H="1">
            <a:off x="2704550" y="4258932"/>
            <a:ext cx="2039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H="1">
            <a:off x="2676965" y="2410413"/>
            <a:ext cx="216507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Группа 50"/>
          <p:cNvGrpSpPr/>
          <p:nvPr/>
        </p:nvGrpSpPr>
        <p:grpSpPr>
          <a:xfrm>
            <a:off x="2776329" y="1828850"/>
            <a:ext cx="40014" cy="3035020"/>
            <a:chOff x="2776329" y="1828850"/>
            <a:chExt cx="40014" cy="3035020"/>
          </a:xfrm>
        </p:grpSpPr>
        <p:grpSp>
          <p:nvGrpSpPr>
            <p:cNvPr id="50" name="Группа 49"/>
            <p:cNvGrpSpPr/>
            <p:nvPr/>
          </p:nvGrpSpPr>
          <p:grpSpPr>
            <a:xfrm>
              <a:off x="2776329" y="1828850"/>
              <a:ext cx="24673" cy="1947721"/>
              <a:chOff x="2776329" y="1828850"/>
              <a:chExt cx="24673" cy="1947721"/>
            </a:xfrm>
          </p:grpSpPr>
          <p:cxnSp>
            <p:nvCxnSpPr>
              <p:cNvPr id="23" name="Прямая соединительная линия 22"/>
              <p:cNvCxnSpPr/>
              <p:nvPr/>
            </p:nvCxnSpPr>
            <p:spPr>
              <a:xfrm flipH="1" flipV="1">
                <a:off x="2776329" y="1828850"/>
                <a:ext cx="17780" cy="149391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единительная линия 42"/>
              <p:cNvCxnSpPr/>
              <p:nvPr/>
            </p:nvCxnSpPr>
            <p:spPr>
              <a:xfrm flipH="1" flipV="1">
                <a:off x="2795488" y="3313233"/>
                <a:ext cx="5514" cy="463338"/>
              </a:xfrm>
              <a:prstGeom prst="line">
                <a:avLst/>
              </a:prstGeom>
              <a:ln>
                <a:solidFill>
                  <a:schemeClr val="accent1">
                    <a:alpha val="77000"/>
                  </a:schemeClr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5" name="Прямая соединительная линия 44"/>
            <p:cNvCxnSpPr/>
            <p:nvPr/>
          </p:nvCxnSpPr>
          <p:spPr>
            <a:xfrm flipH="1" flipV="1">
              <a:off x="2805369" y="3776571"/>
              <a:ext cx="10974" cy="10872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Овал 23"/>
          <p:cNvSpPr/>
          <p:nvPr/>
        </p:nvSpPr>
        <p:spPr>
          <a:xfrm>
            <a:off x="2780473" y="4827870"/>
            <a:ext cx="72000" cy="7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2759386" y="3269613"/>
            <a:ext cx="72000" cy="7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735353" y="2630111"/>
                <a:ext cx="12333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𝑀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𝑂𝑧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5353" y="2630111"/>
                <a:ext cx="1233351" cy="369332"/>
              </a:xfrm>
              <a:prstGeom prst="rect">
                <a:avLst/>
              </a:prstGeom>
              <a:blipFill rotWithShape="1">
                <a:blip r:embed="rId16"/>
                <a:stretch>
                  <a:fillRect t="-8197" r="-5941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Овал 54"/>
          <p:cNvSpPr/>
          <p:nvPr/>
        </p:nvSpPr>
        <p:spPr>
          <a:xfrm>
            <a:off x="2144599" y="3472901"/>
            <a:ext cx="72000" cy="7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2121621" y="3355013"/>
                <a:ext cx="96757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𝑀</m:t>
                      </m:r>
                      <m:r>
                        <a:rPr lang="en-US" sz="1400" b="0" i="1" smtClean="0">
                          <a:latin typeface="Cambria Math"/>
                        </a:rPr>
                        <m:t>(</m:t>
                      </m:r>
                      <m:r>
                        <a:rPr lang="en-US" sz="1400" b="0" i="1" smtClean="0">
                          <a:latin typeface="Cambria Math"/>
                        </a:rPr>
                        <m:t>𝑥</m:t>
                      </m:r>
                      <m:r>
                        <a:rPr lang="en-US" sz="1400" b="0" i="1" smtClean="0">
                          <a:latin typeface="Cambria Math"/>
                        </a:rPr>
                        <m:t>, </m:t>
                      </m:r>
                      <m:r>
                        <a:rPr lang="en-US" sz="1400" b="0" i="1" smtClean="0">
                          <a:latin typeface="Cambria Math"/>
                        </a:rPr>
                        <m:t>𝑦</m:t>
                      </m:r>
                      <m:r>
                        <a:rPr lang="en-US" sz="1400" b="0" i="1" smtClean="0">
                          <a:latin typeface="Cambria Math"/>
                        </a:rPr>
                        <m:t>, 0)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1621" y="3355013"/>
                <a:ext cx="967573" cy="307777"/>
              </a:xfrm>
              <a:prstGeom prst="rect">
                <a:avLst/>
              </a:prstGeom>
              <a:blipFill rotWithShape="1">
                <a:blip r:embed="rId17"/>
                <a:stretch>
                  <a:fillRect t="-1961" r="-4403" b="-176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2916521" y="3353619"/>
                <a:ext cx="135735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,0)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6521" y="3353619"/>
                <a:ext cx="1357358" cy="307777"/>
              </a:xfrm>
              <a:prstGeom prst="rect">
                <a:avLst/>
              </a:prstGeom>
              <a:blipFill rotWithShape="1">
                <a:blip r:embed="rId18"/>
                <a:stretch>
                  <a:fillRect t="-1961" r="-2691" b="-176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1391384" y="3508901"/>
                <a:ext cx="382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384" y="3508901"/>
                <a:ext cx="382412" cy="369332"/>
              </a:xfrm>
              <a:prstGeom prst="rect">
                <a:avLst/>
              </a:prstGeom>
              <a:blipFill rotWithShape="1">
                <a:blip r:embed="rId19"/>
                <a:stretch>
                  <a:fillRect t="-8333" r="-22222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883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5" grpId="0"/>
      <p:bldP spid="13" grpId="0"/>
      <p:bldP spid="17" grpId="0"/>
      <p:bldP spid="18" grpId="0"/>
      <p:bldP spid="19" grpId="0"/>
      <p:bldP spid="21" grpId="0"/>
      <p:bldP spid="21" grpId="1"/>
      <p:bldP spid="25" grpId="0"/>
      <p:bldP spid="25" grpId="1"/>
      <p:bldP spid="47" grpId="0" animBg="1"/>
      <p:bldP spid="47" grpId="1" animBg="1"/>
      <p:bldP spid="29" grpId="0"/>
      <p:bldP spid="34" grpId="0"/>
      <p:bldP spid="37" grpId="0"/>
      <p:bldP spid="38" grpId="0"/>
      <p:bldP spid="41" grpId="0"/>
      <p:bldP spid="41" grpId="1"/>
      <p:bldP spid="20" grpId="0" animBg="1"/>
      <p:bldP spid="20" grpId="1" animBg="1"/>
      <p:bldP spid="24" grpId="0" animBg="1"/>
      <p:bldP spid="24" grpId="1" animBg="1"/>
      <p:bldP spid="53" grpId="0" animBg="1"/>
      <p:bldP spid="53" grpId="1" animBg="1"/>
      <p:bldP spid="54" grpId="0"/>
      <p:bldP spid="55" grpId="0" animBg="1"/>
      <p:bldP spid="56" grpId="0"/>
      <p:bldP spid="57" grpId="0"/>
      <p:bldP spid="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72764" y="1175080"/>
            <a:ext cx="1836910" cy="1825171"/>
          </a:xfrm>
          <a:prstGeom prst="rect">
            <a:avLst/>
          </a:prstGeom>
          <a:solidFill>
            <a:schemeClr val="accent3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9" name="Прямая со стрелкой 8"/>
          <p:cNvCxnSpPr/>
          <p:nvPr/>
        </p:nvCxnSpPr>
        <p:spPr>
          <a:xfrm flipV="1">
            <a:off x="2177526" y="1169690"/>
            <a:ext cx="0" cy="18294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 flipV="1">
            <a:off x="3094931" y="2082333"/>
            <a:ext cx="0" cy="18294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1002474" y="3000251"/>
            <a:ext cx="1170290" cy="7956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873441" y="2720862"/>
                <a:ext cx="3986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𝑂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3441" y="2720862"/>
                <a:ext cx="398699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197" r="-18182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48371" y="3398695"/>
                <a:ext cx="367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371" y="3398695"/>
                <a:ext cx="367985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333" r="-21311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699959" y="2942026"/>
                <a:ext cx="367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9959" y="2942026"/>
                <a:ext cx="367985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333" r="-21667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847083" y="1010493"/>
                <a:ext cx="3537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083" y="1010493"/>
                <a:ext cx="353751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333" r="-2069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555776" y="749628"/>
                <a:ext cx="15453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749628"/>
                <a:ext cx="1545358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197" r="-4331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Полилиния 46"/>
          <p:cNvSpPr/>
          <p:nvPr/>
        </p:nvSpPr>
        <p:spPr>
          <a:xfrm>
            <a:off x="2459776" y="1729662"/>
            <a:ext cx="149225" cy="269875"/>
          </a:xfrm>
          <a:custGeom>
            <a:avLst/>
            <a:gdLst>
              <a:gd name="connsiteX0" fmla="*/ 149225 w 149225"/>
              <a:gd name="connsiteY0" fmla="*/ 0 h 269875"/>
              <a:gd name="connsiteX1" fmla="*/ 0 w 149225"/>
              <a:gd name="connsiteY1" fmla="*/ 85725 h 269875"/>
              <a:gd name="connsiteX2" fmla="*/ 6350 w 149225"/>
              <a:gd name="connsiteY2" fmla="*/ 269875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225" h="269875">
                <a:moveTo>
                  <a:pt x="149225" y="0"/>
                </a:moveTo>
                <a:lnTo>
                  <a:pt x="0" y="85725"/>
                </a:lnTo>
                <a:lnTo>
                  <a:pt x="6350" y="269875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516954" y="912428"/>
                <a:ext cx="10656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6954" y="912428"/>
                <a:ext cx="1065676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333" r="-7429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516954" y="1283143"/>
                <a:ext cx="8976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𝑦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6954" y="1283143"/>
                <a:ext cx="897618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197" r="-8844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Прямая соединительная линия 22"/>
          <p:cNvCxnSpPr/>
          <p:nvPr/>
        </p:nvCxnSpPr>
        <p:spPr>
          <a:xfrm flipV="1">
            <a:off x="1436533" y="1895295"/>
            <a:ext cx="1174849" cy="7986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>
            <a:off x="1400533" y="2645933"/>
            <a:ext cx="72000" cy="7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H="1" flipV="1">
            <a:off x="1861725" y="2307338"/>
            <a:ext cx="97713" cy="124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H="1" flipV="1">
            <a:off x="3203848" y="1400025"/>
            <a:ext cx="99673" cy="1355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833687" y="2681933"/>
                <a:ext cx="11862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𝑀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r>
                        <a:rPr lang="en-US" b="0" i="1" smtClean="0">
                          <a:latin typeface="Cambria Math"/>
                        </a:rPr>
                        <m:t>𝑧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687" y="2681933"/>
                <a:ext cx="1186287" cy="369332"/>
              </a:xfrm>
              <a:prstGeom prst="rect">
                <a:avLst/>
              </a:prstGeom>
              <a:blipFill rotWithShape="1">
                <a:blip r:embed="rId10"/>
                <a:stretch>
                  <a:fillRect t="-8197" r="-6186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272996" y="308639"/>
                <a:ext cx="46805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Если плоскость симметрии проходит через плоскость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𝑂𝑦𝑧</m:t>
                    </m:r>
                    <m:r>
                      <a:rPr lang="ru-RU" b="0" i="0" smtClean="0">
                        <a:latin typeface="Cambria Math"/>
                        <a:cs typeface="Times New Roman" pitchFamily="18" charset="0"/>
                      </a:rPr>
                      <m:t>:</m:t>
                    </m:r>
                  </m:oMath>
                </a14:m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2996" y="308639"/>
                <a:ext cx="4680520" cy="646331"/>
              </a:xfrm>
              <a:prstGeom prst="rect">
                <a:avLst/>
              </a:prstGeom>
              <a:blipFill rotWithShape="1">
                <a:blip r:embed="rId11"/>
                <a:stretch>
                  <a:fillRect l="-1172" t="-4717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508104" y="1657541"/>
                <a:ext cx="8636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𝑧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1657541"/>
                <a:ext cx="863698" cy="369332"/>
              </a:xfrm>
              <a:prstGeom prst="rect">
                <a:avLst/>
              </a:prstGeom>
              <a:blipFill rotWithShape="1">
                <a:blip r:embed="rId12"/>
                <a:stretch>
                  <a:fillRect t="-8333" r="-922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Прямая соединительная линия 36"/>
          <p:cNvCxnSpPr/>
          <p:nvPr/>
        </p:nvCxnSpPr>
        <p:spPr>
          <a:xfrm flipV="1">
            <a:off x="2609001" y="1175080"/>
            <a:ext cx="1060616" cy="721028"/>
          </a:xfrm>
          <a:prstGeom prst="line">
            <a:avLst/>
          </a:prstGeom>
          <a:ln>
            <a:solidFill>
              <a:schemeClr val="accent1">
                <a:alpha val="56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3635896" y="1127371"/>
            <a:ext cx="99715" cy="677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3707822" y="1080771"/>
            <a:ext cx="72000" cy="7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54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7" grpId="0" animBg="1"/>
      <p:bldP spid="29" grpId="0"/>
      <p:bldP spid="38" grpId="0"/>
      <p:bldP spid="24" grpId="0" animBg="1"/>
      <p:bldP spid="45" grpId="0"/>
      <p:bldP spid="46" grpId="0"/>
      <p:bldP spid="36" grpId="0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>
            <a:off x="995363" y="1185863"/>
            <a:ext cx="1185862" cy="2605087"/>
          </a:xfrm>
          <a:custGeom>
            <a:avLst/>
            <a:gdLst>
              <a:gd name="connsiteX0" fmla="*/ 19050 w 1185862"/>
              <a:gd name="connsiteY0" fmla="*/ 2605087 h 2605087"/>
              <a:gd name="connsiteX1" fmla="*/ 1185862 w 1185862"/>
              <a:gd name="connsiteY1" fmla="*/ 1814512 h 2605087"/>
              <a:gd name="connsiteX2" fmla="*/ 1181100 w 1185862"/>
              <a:gd name="connsiteY2" fmla="*/ 0 h 2605087"/>
              <a:gd name="connsiteX3" fmla="*/ 0 w 1185862"/>
              <a:gd name="connsiteY3" fmla="*/ 566737 h 2605087"/>
              <a:gd name="connsiteX4" fmla="*/ 19050 w 1185862"/>
              <a:gd name="connsiteY4" fmla="*/ 2605087 h 2605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5862" h="2605087">
                <a:moveTo>
                  <a:pt x="19050" y="2605087"/>
                </a:moveTo>
                <a:lnTo>
                  <a:pt x="1185862" y="1814512"/>
                </a:lnTo>
                <a:cubicBezTo>
                  <a:pt x="1184275" y="1209675"/>
                  <a:pt x="1182687" y="604837"/>
                  <a:pt x="1181100" y="0"/>
                </a:cubicBezTo>
                <a:lnTo>
                  <a:pt x="0" y="566737"/>
                </a:lnTo>
                <a:lnTo>
                  <a:pt x="19050" y="2605087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9" name="Прямая со стрелкой 8"/>
          <p:cNvCxnSpPr/>
          <p:nvPr/>
        </p:nvCxnSpPr>
        <p:spPr>
          <a:xfrm flipV="1">
            <a:off x="2177526" y="1169690"/>
            <a:ext cx="0" cy="18294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 flipV="1">
            <a:off x="3094931" y="2082333"/>
            <a:ext cx="0" cy="18294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1002474" y="3000251"/>
            <a:ext cx="1170290" cy="7956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873441" y="2720862"/>
                <a:ext cx="3986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𝑂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3441" y="2720862"/>
                <a:ext cx="398699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197" r="-18182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73953" y="3398695"/>
                <a:ext cx="367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953" y="3398695"/>
                <a:ext cx="367985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333" r="-21667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699959" y="2942026"/>
                <a:ext cx="367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9959" y="2942026"/>
                <a:ext cx="367985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333" r="-21667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847083" y="948428"/>
                <a:ext cx="3537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083" y="948428"/>
                <a:ext cx="353751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333" r="-2069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09861" y="1813027"/>
                <a:ext cx="12342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861" y="1813027"/>
                <a:ext cx="1234248" cy="307777"/>
              </a:xfrm>
              <a:prstGeom prst="rect">
                <a:avLst/>
              </a:prstGeom>
              <a:blipFill rotWithShape="1">
                <a:blip r:embed="rId7"/>
                <a:stretch>
                  <a:fillRect t="-1961" r="-2970" b="-176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516954" y="912428"/>
                <a:ext cx="10656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6954" y="912428"/>
                <a:ext cx="1065676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333" r="-7429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516954" y="1283143"/>
                <a:ext cx="8976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𝑦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6954" y="1283143"/>
                <a:ext cx="897618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197" r="-8844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Прямая соединительная линия 22"/>
          <p:cNvCxnSpPr/>
          <p:nvPr/>
        </p:nvCxnSpPr>
        <p:spPr>
          <a:xfrm>
            <a:off x="1873441" y="2132395"/>
            <a:ext cx="10783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>
            <a:off x="2915816" y="2096395"/>
            <a:ext cx="72000" cy="7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H="1" flipV="1">
            <a:off x="1357997" y="2073288"/>
            <a:ext cx="97713" cy="124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H="1" flipV="1">
            <a:off x="2312955" y="2059224"/>
            <a:ext cx="99673" cy="1355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781417" y="1853868"/>
                <a:ext cx="95782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𝑀</m:t>
                      </m:r>
                      <m:r>
                        <a:rPr lang="en-US" sz="1400" b="0" i="1" smtClean="0">
                          <a:latin typeface="Cambria Math"/>
                        </a:rPr>
                        <m:t>(</m:t>
                      </m:r>
                      <m:r>
                        <a:rPr lang="en-US" sz="1400" b="0" i="1" smtClean="0">
                          <a:latin typeface="Cambria Math"/>
                        </a:rPr>
                        <m:t>𝑥</m:t>
                      </m:r>
                      <m:r>
                        <a:rPr lang="en-US" sz="1400" b="0" i="1" smtClean="0">
                          <a:latin typeface="Cambria Math"/>
                        </a:rPr>
                        <m:t>, </m:t>
                      </m:r>
                      <m:r>
                        <a:rPr lang="en-US" sz="1400" b="0" i="1" smtClean="0">
                          <a:latin typeface="Cambria Math"/>
                        </a:rPr>
                        <m:t>𝑦</m:t>
                      </m:r>
                      <m:r>
                        <a:rPr lang="en-US" sz="1400" b="0" i="1" smtClean="0">
                          <a:latin typeface="Cambria Math"/>
                        </a:rPr>
                        <m:t>, </m:t>
                      </m:r>
                      <m:r>
                        <a:rPr lang="en-US" sz="1400" b="0" i="1" smtClean="0">
                          <a:latin typeface="Cambria Math"/>
                        </a:rPr>
                        <m:t>𝑧</m:t>
                      </m:r>
                      <m:r>
                        <a:rPr lang="en-US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1417" y="1853868"/>
                <a:ext cx="957826" cy="307777"/>
              </a:xfrm>
              <a:prstGeom prst="rect">
                <a:avLst/>
              </a:prstGeom>
              <a:blipFill rotWithShape="1">
                <a:blip r:embed="rId10"/>
                <a:stretch>
                  <a:fillRect t="-1961" r="-4459" b="-176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272996" y="308639"/>
                <a:ext cx="46805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Если плоскость симметрии проходит через плоскость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𝑂𝑦𝑧</m:t>
                    </m:r>
                    <m:r>
                      <a:rPr lang="ru-RU" b="0" i="0" smtClean="0">
                        <a:latin typeface="Cambria Math"/>
                        <a:cs typeface="Times New Roman" pitchFamily="18" charset="0"/>
                      </a:rPr>
                      <m:t>:</m:t>
                    </m:r>
                  </m:oMath>
                </a14:m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2996" y="308639"/>
                <a:ext cx="4680520" cy="646331"/>
              </a:xfrm>
              <a:prstGeom prst="rect">
                <a:avLst/>
              </a:prstGeom>
              <a:blipFill rotWithShape="1">
                <a:blip r:embed="rId11"/>
                <a:stretch>
                  <a:fillRect l="-1172" t="-4717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508104" y="1657541"/>
                <a:ext cx="8636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𝑧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1657541"/>
                <a:ext cx="863698" cy="369332"/>
              </a:xfrm>
              <a:prstGeom prst="rect">
                <a:avLst/>
              </a:prstGeom>
              <a:blipFill rotWithShape="1">
                <a:blip r:embed="rId12"/>
                <a:stretch>
                  <a:fillRect t="-8333" r="-922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Прямая соединительная линия 36"/>
          <p:cNvCxnSpPr/>
          <p:nvPr/>
        </p:nvCxnSpPr>
        <p:spPr>
          <a:xfrm flipV="1">
            <a:off x="1002474" y="2132395"/>
            <a:ext cx="906472" cy="18599"/>
          </a:xfrm>
          <a:prstGeom prst="line">
            <a:avLst/>
          </a:prstGeom>
          <a:ln>
            <a:solidFill>
              <a:schemeClr val="accent1">
                <a:alpha val="56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755576" y="2154170"/>
            <a:ext cx="23978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738080" y="2112044"/>
            <a:ext cx="72000" cy="7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олилиния 33"/>
          <p:cNvSpPr/>
          <p:nvPr/>
        </p:nvSpPr>
        <p:spPr>
          <a:xfrm>
            <a:off x="1822450" y="2127250"/>
            <a:ext cx="215900" cy="165100"/>
          </a:xfrm>
          <a:custGeom>
            <a:avLst/>
            <a:gdLst>
              <a:gd name="connsiteX0" fmla="*/ 215900 w 215900"/>
              <a:gd name="connsiteY0" fmla="*/ 0 h 165100"/>
              <a:gd name="connsiteX1" fmla="*/ 152400 w 215900"/>
              <a:gd name="connsiteY1" fmla="*/ 165100 h 165100"/>
              <a:gd name="connsiteX2" fmla="*/ 0 w 215900"/>
              <a:gd name="connsiteY2" fmla="*/ 165100 h 16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900" h="165100">
                <a:moveTo>
                  <a:pt x="215900" y="0"/>
                </a:moveTo>
                <a:lnTo>
                  <a:pt x="152400" y="165100"/>
                </a:lnTo>
                <a:lnTo>
                  <a:pt x="0" y="16510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527926" y="2753449"/>
                <a:ext cx="8925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7926" y="2753449"/>
                <a:ext cx="892552" cy="369332"/>
              </a:xfrm>
              <a:prstGeom prst="rect">
                <a:avLst/>
              </a:prstGeom>
              <a:blipFill rotWithShape="1">
                <a:blip r:embed="rId13"/>
                <a:stretch>
                  <a:fillRect t="-8333" r="-8219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527926" y="3124164"/>
                <a:ext cx="10707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𝑦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7926" y="3124164"/>
                <a:ext cx="1070742" cy="369332"/>
              </a:xfrm>
              <a:prstGeom prst="rect">
                <a:avLst/>
              </a:prstGeom>
              <a:blipFill rotWithShape="1">
                <a:blip r:embed="rId14"/>
                <a:stretch>
                  <a:fillRect t="-8197" r="-685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283968" y="2149660"/>
                <a:ext cx="46805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Если плоскость симметрии проходит через плоскость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𝑂𝑥𝑧</m:t>
                    </m:r>
                    <m:r>
                      <a:rPr lang="ru-RU" b="0" i="0" smtClean="0">
                        <a:latin typeface="Cambria Math"/>
                        <a:cs typeface="Times New Roman" pitchFamily="18" charset="0"/>
                      </a:rPr>
                      <m:t>:</m:t>
                    </m:r>
                  </m:oMath>
                </a14:m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2149660"/>
                <a:ext cx="4680520" cy="646331"/>
              </a:xfrm>
              <a:prstGeom prst="rect">
                <a:avLst/>
              </a:prstGeom>
              <a:blipFill rotWithShape="1">
                <a:blip r:embed="rId15"/>
                <a:stretch>
                  <a:fillRect l="-1172" t="-4717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519076" y="3498562"/>
                <a:ext cx="8636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𝑧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9076" y="3498562"/>
                <a:ext cx="863698" cy="369332"/>
              </a:xfrm>
              <a:prstGeom prst="rect">
                <a:avLst/>
              </a:prstGeom>
              <a:blipFill rotWithShape="1">
                <a:blip r:embed="rId16"/>
                <a:stretch>
                  <a:fillRect t="-8333" r="-9155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15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5" grpId="0"/>
      <p:bldP spid="24" grpId="0" animBg="1"/>
      <p:bldP spid="45" grpId="0"/>
      <p:bldP spid="20" grpId="0" animBg="1"/>
      <p:bldP spid="34" grpId="0" animBg="1"/>
      <p:bldP spid="43" grpId="0"/>
      <p:bldP spid="44" grpId="0"/>
      <p:bldP spid="48" grpId="0"/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 стрелкой 4"/>
          <p:cNvCxnSpPr/>
          <p:nvPr/>
        </p:nvCxnSpPr>
        <p:spPr>
          <a:xfrm flipV="1">
            <a:off x="1530976" y="467099"/>
            <a:ext cx="0" cy="24128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Полилиния 32"/>
          <p:cNvSpPr/>
          <p:nvPr/>
        </p:nvSpPr>
        <p:spPr>
          <a:xfrm>
            <a:off x="387011" y="2260091"/>
            <a:ext cx="2976113" cy="785004"/>
          </a:xfrm>
          <a:custGeom>
            <a:avLst/>
            <a:gdLst>
              <a:gd name="connsiteX0" fmla="*/ 0 w 2976113"/>
              <a:gd name="connsiteY0" fmla="*/ 785004 h 785004"/>
              <a:gd name="connsiteX1" fmla="*/ 1155939 w 2976113"/>
              <a:gd name="connsiteY1" fmla="*/ 0 h 785004"/>
              <a:gd name="connsiteX2" fmla="*/ 2976113 w 2976113"/>
              <a:gd name="connsiteY2" fmla="*/ 0 h 785004"/>
              <a:gd name="connsiteX3" fmla="*/ 1975449 w 2976113"/>
              <a:gd name="connsiteY3" fmla="*/ 759124 h 785004"/>
              <a:gd name="connsiteX4" fmla="*/ 0 w 2976113"/>
              <a:gd name="connsiteY4" fmla="*/ 785004 h 785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6113" h="785004">
                <a:moveTo>
                  <a:pt x="0" y="785004"/>
                </a:moveTo>
                <a:lnTo>
                  <a:pt x="1155939" y="0"/>
                </a:lnTo>
                <a:lnTo>
                  <a:pt x="2976113" y="0"/>
                </a:lnTo>
                <a:lnTo>
                  <a:pt x="1975449" y="759124"/>
                </a:lnTo>
                <a:lnTo>
                  <a:pt x="0" y="78500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568063" y="0"/>
            <a:ext cx="5575937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6" name="Прямая со стрелкой 5"/>
          <p:cNvCxnSpPr/>
          <p:nvPr/>
        </p:nvCxnSpPr>
        <p:spPr>
          <a:xfrm>
            <a:off x="439367" y="2258422"/>
            <a:ext cx="292375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355924" y="1874527"/>
            <a:ext cx="1739627" cy="11827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55374" y="3018461"/>
                <a:ext cx="367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374" y="3018461"/>
                <a:ext cx="367985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197" r="-2166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241277" y="2170953"/>
                <a:ext cx="367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1277" y="2170953"/>
                <a:ext cx="367985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197" r="-2166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177225" y="338069"/>
                <a:ext cx="3537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225" y="338069"/>
                <a:ext cx="353751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r="-22414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7504" y="992369"/>
                <a:ext cx="100059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𝐴</m:t>
                      </m:r>
                      <m:r>
                        <a:rPr lang="en-US" sz="12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200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200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992369"/>
                <a:ext cx="1000595" cy="276999"/>
              </a:xfrm>
              <a:prstGeom prst="rect">
                <a:avLst/>
              </a:prstGeom>
              <a:blipFill rotWithShape="1">
                <a:blip r:embed="rId6"/>
                <a:stretch>
                  <a:fillRect r="-1829" b="-17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345922" y="583447"/>
                <a:ext cx="101720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𝐵</m:t>
                      </m:r>
                      <m:r>
                        <a:rPr lang="en-US" sz="12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200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200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5922" y="583447"/>
                <a:ext cx="1017202" cy="276999"/>
              </a:xfrm>
              <a:prstGeom prst="rect">
                <a:avLst/>
              </a:prstGeom>
              <a:blipFill rotWithShape="1">
                <a:blip r:embed="rId7"/>
                <a:stretch>
                  <a:fillRect r="-1796" b="-17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53241" y="4381524"/>
                <a:ext cx="118308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2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200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200" b="0" i="1" smtClean="0">
                          <a:latin typeface="Cambria Math"/>
                        </a:rPr>
                        <m:t>, </m:t>
                      </m:r>
                      <m:r>
                        <a:rPr lang="ru-RU" sz="12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241" y="4381524"/>
                <a:ext cx="1183081" cy="276999"/>
              </a:xfrm>
              <a:prstGeom prst="rect">
                <a:avLst/>
              </a:prstGeom>
              <a:blipFill rotWithShape="1">
                <a:blip r:embed="rId8"/>
                <a:stretch>
                  <a:fillRect r="-1031" b="-17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280637" y="3937402"/>
                <a:ext cx="11903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2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200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200" b="0" i="1" smtClean="0">
                          <a:latin typeface="Cambria Math"/>
                        </a:rPr>
                        <m:t>, </m:t>
                      </m:r>
                      <m:r>
                        <a:rPr lang="ru-RU" sz="12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0637" y="3937402"/>
                <a:ext cx="1190326" cy="276999"/>
              </a:xfrm>
              <a:prstGeom prst="rect">
                <a:avLst/>
              </a:prstGeom>
              <a:blipFill rotWithShape="1">
                <a:blip r:embed="rId9"/>
                <a:stretch>
                  <a:fillRect r="-2051" b="-17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529980" y="228555"/>
                <a:ext cx="3879203" cy="371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/>
                        </a:rPr>
                        <m:t>𝐴𝐵</m:t>
                      </m:r>
                      <m:r>
                        <a:rPr lang="en-US" sz="15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5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5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5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5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5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1500" b="0" i="1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5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5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5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5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5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5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5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00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15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1500" b="0" i="1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5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00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15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5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5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5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5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5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00" b="0" i="1" smtClean="0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15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1500" b="0" i="1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5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00" b="0" i="1" smtClean="0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15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5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9980" y="228555"/>
                <a:ext cx="3879203" cy="371833"/>
              </a:xfrm>
              <a:prstGeom prst="rect">
                <a:avLst/>
              </a:prstGeom>
              <a:blipFill rotWithShape="1">
                <a:blip r:embed="rId10"/>
                <a:stretch>
                  <a:fillRect r="-943" b="-163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Прямая соединительная линия 38"/>
          <p:cNvCxnSpPr/>
          <p:nvPr/>
        </p:nvCxnSpPr>
        <p:spPr>
          <a:xfrm flipV="1">
            <a:off x="851394" y="3923688"/>
            <a:ext cx="1570421" cy="52021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551689" y="583447"/>
                <a:ext cx="4629857" cy="16964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5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5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5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5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5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5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5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1500" b="0" i="1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5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5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5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5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5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5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5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00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15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1500" b="0" i="1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5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00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15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5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5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5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5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1500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5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5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5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1500" b="0" i="1" smtClean="0">
                                  <a:latin typeface="Cambria Math"/>
                                </a:rPr>
                                <m:t>(−</m:t>
                              </m:r>
                              <m:sSub>
                                <m:sSubPr>
                                  <m:ctrlPr>
                                    <a:rPr lang="en-US" sz="15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5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500" b="0" i="1" smtClean="0">
                                  <a:latin typeface="Cambria Math"/>
                                </a:rPr>
                                <m:t>)</m:t>
                              </m:r>
                              <m:r>
                                <a:rPr lang="en-US" sz="1500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15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15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1500" b="0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500" i="1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5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5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5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500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1500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5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500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5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5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5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5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5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00" i="1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1500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1500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5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00" i="1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1500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5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5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5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500" i="1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15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5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500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5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5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500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15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15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1500" b="0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5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5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500" b="0" i="1" smtClean="0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15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5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500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5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5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500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15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5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5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500" b="0" i="1" smtClean="0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15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5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500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5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5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500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15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5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5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500" b="0" i="1" smtClean="0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15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5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500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5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5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500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15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1500" b="0" dirty="0" smtClean="0"/>
              </a:p>
              <a:p>
                <a:pPr>
                  <a:lnSpc>
                    <a:spcPct val="150000"/>
                  </a:lnSpc>
                </a:pPr>
                <a:endParaRPr lang="ru-RU" sz="15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1689" y="583447"/>
                <a:ext cx="4629857" cy="1696426"/>
              </a:xfrm>
              <a:prstGeom prst="rect">
                <a:avLst/>
              </a:prstGeom>
              <a:blipFill rotWithShape="1">
                <a:blip r:embed="rId11"/>
                <a:stretch>
                  <a:fillRect l="-527" b="-10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538729" y="1995686"/>
                <a:ext cx="1143262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/>
                        </a:rPr>
                        <m:t>𝐴𝐵</m:t>
                      </m:r>
                      <m:r>
                        <a:rPr lang="en-US" sz="15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5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5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8729" y="1995686"/>
                <a:ext cx="1143262" cy="323165"/>
              </a:xfrm>
              <a:prstGeom prst="rect">
                <a:avLst/>
              </a:prstGeom>
              <a:blipFill rotWithShape="1">
                <a:blip r:embed="rId12"/>
                <a:stretch>
                  <a:fillRect t="-3774" r="-3743" b="-188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506" y="2724517"/>
            <a:ext cx="4741950" cy="14663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Прямоугольник 47"/>
          <p:cNvSpPr/>
          <p:nvPr/>
        </p:nvSpPr>
        <p:spPr>
          <a:xfrm>
            <a:off x="3991467" y="271350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асстояние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между точками при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зеркальной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симметрии в пространстве сохраняется, значит,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зеркальная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симметрия в пространстве также 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является движением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но уже не плоскости, а 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пространства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V="1">
            <a:off x="791576" y="747713"/>
            <a:ext cx="1632537" cy="54025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56" name="Группа 55"/>
          <p:cNvGrpSpPr/>
          <p:nvPr/>
        </p:nvGrpSpPr>
        <p:grpSpPr>
          <a:xfrm>
            <a:off x="796778" y="1287968"/>
            <a:ext cx="62621" cy="3155990"/>
            <a:chOff x="796778" y="1287968"/>
            <a:chExt cx="62621" cy="3155990"/>
          </a:xfrm>
        </p:grpSpPr>
        <p:cxnSp>
          <p:nvCxnSpPr>
            <p:cNvPr id="18" name="Прямая соединительная линия 17"/>
            <p:cNvCxnSpPr/>
            <p:nvPr/>
          </p:nvCxnSpPr>
          <p:spPr>
            <a:xfrm flipH="1" flipV="1">
              <a:off x="796778" y="1287968"/>
              <a:ext cx="30798" cy="15919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flipH="1" flipV="1">
              <a:off x="827876" y="2879962"/>
              <a:ext cx="2948" cy="152400"/>
            </a:xfrm>
            <a:prstGeom prst="line">
              <a:avLst/>
            </a:prstGeom>
            <a:ln>
              <a:solidFill>
                <a:schemeClr val="accent1">
                  <a:shade val="95000"/>
                  <a:satMod val="105000"/>
                  <a:alpha val="64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flipH="1" flipV="1">
              <a:off x="832091" y="3032362"/>
              <a:ext cx="27308" cy="14115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Овал 21"/>
          <p:cNvSpPr/>
          <p:nvPr/>
        </p:nvSpPr>
        <p:spPr>
          <a:xfrm>
            <a:off x="823399" y="4407408"/>
            <a:ext cx="72000" cy="7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7" name="Группа 56"/>
          <p:cNvGrpSpPr/>
          <p:nvPr/>
        </p:nvGrpSpPr>
        <p:grpSpPr>
          <a:xfrm>
            <a:off x="2421412" y="707401"/>
            <a:ext cx="403" cy="3216287"/>
            <a:chOff x="2421412" y="707401"/>
            <a:chExt cx="403" cy="3216287"/>
          </a:xfrm>
        </p:grpSpPr>
        <p:cxnSp>
          <p:nvCxnSpPr>
            <p:cNvPr id="25" name="Прямая соединительная линия 24"/>
            <p:cNvCxnSpPr/>
            <p:nvPr/>
          </p:nvCxnSpPr>
          <p:spPr>
            <a:xfrm>
              <a:off x="2421815" y="707401"/>
              <a:ext cx="0" cy="1698012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2421412" y="2404964"/>
              <a:ext cx="0" cy="247629"/>
            </a:xfrm>
            <a:prstGeom prst="line">
              <a:avLst/>
            </a:prstGeom>
            <a:ln>
              <a:solidFill>
                <a:schemeClr val="accent5">
                  <a:shade val="95000"/>
                  <a:satMod val="105000"/>
                  <a:alpha val="64000"/>
                </a:schemeClr>
              </a:solidFill>
              <a:prstDash val="dash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>
              <a:off x="2421815" y="2652593"/>
              <a:ext cx="0" cy="1271095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32" name="Овал 31"/>
          <p:cNvSpPr/>
          <p:nvPr/>
        </p:nvSpPr>
        <p:spPr>
          <a:xfrm>
            <a:off x="2378195" y="3896274"/>
            <a:ext cx="72000" cy="720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388587" y="711713"/>
            <a:ext cx="72000" cy="720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55576" y="1251968"/>
            <a:ext cx="72000" cy="7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8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9" grpId="0"/>
      <p:bldP spid="10" grpId="0"/>
      <p:bldP spid="11" grpId="0"/>
      <p:bldP spid="14" grpId="0"/>
      <p:bldP spid="16" grpId="0"/>
      <p:bldP spid="23" grpId="0"/>
      <p:bldP spid="31" grpId="0"/>
      <p:bldP spid="37" grpId="0"/>
      <p:bldP spid="44" grpId="0"/>
      <p:bldP spid="46" grpId="0"/>
      <p:bldP spid="48" grpId="0"/>
      <p:bldP spid="22" grpId="0" animBg="1"/>
      <p:bldP spid="32" grpId="0" animBg="1"/>
      <p:bldP spid="15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23528" y="195486"/>
                <a:ext cx="84969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Задача.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Найти координаты точек, в которые переходят точки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𝐴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(0, 1, 2)</m:t>
                    </m:r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𝐵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(3, −1, 4)</m:t>
                    </m:r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𝐶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(1, 0, −2)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при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зеркальной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симметрии относительно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координатных плоскостей.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95486"/>
                <a:ext cx="8496944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574" t="-4717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23528" y="85517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Решение: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2994" y="1224502"/>
                <a:ext cx="828145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Если точка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𝑀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симметрична точке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b="0" i="0" dirty="0" smtClean="0">
                    <a:latin typeface="Cambria Math"/>
                    <a:cs typeface="Times New Roman" pitchFamily="18" charset="0"/>
                  </a:rPr>
                  <a:t> </a:t>
                </a:r>
                <a:r>
                  <a:rPr lang="ru-RU" b="0" i="0" dirty="0" smtClean="0">
                    <a:latin typeface="Times New Roman" pitchFamily="18" charset="0"/>
                    <a:cs typeface="Times New Roman" pitchFamily="18" charset="0"/>
                  </a:rPr>
                  <a:t>относительно плоскости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𝑂𝑥𝑦</m:t>
                    </m:r>
                    <m:r>
                      <a:rPr lang="en-US" b="0" i="0" smtClean="0">
                        <a:latin typeface="Cambria Math"/>
                        <a:cs typeface="Times New Roman" pitchFamily="18" charset="0"/>
                      </a:rPr>
                      <m:t>,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то справедливы формулы: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, 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, 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=−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𝑧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94" y="1224502"/>
                <a:ext cx="8281453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663" t="-5660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18622" y="1894400"/>
                <a:ext cx="5616624" cy="466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Точка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𝐴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(0, 1, 2)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ru-RU" i="1" smtClean="0">
                            <a:latin typeface="Cambria Math"/>
                            <a:cs typeface="Times New Roman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о</m:t>
                        </m:r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тносительно 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𝑂𝑥𝑦</m:t>
                        </m:r>
                      </m:e>
                    </m:groupChr>
                    <m:sSub>
                      <m:sSubPr>
                        <m:ctrlPr>
                          <a:rPr lang="ru-RU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(0, 1, −2)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622" y="1894400"/>
                <a:ext cx="5616624" cy="466090"/>
              </a:xfrm>
              <a:prstGeom prst="rect">
                <a:avLst/>
              </a:prstGeom>
              <a:blipFill rotWithShape="1">
                <a:blip r:embed="rId5"/>
                <a:stretch>
                  <a:fillRect l="-868" b="-210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14982" y="2363526"/>
                <a:ext cx="5616624" cy="466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Точка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𝐵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(3, −1, 4)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ru-RU" i="1">
                            <a:latin typeface="Cambria Math"/>
                            <a:cs typeface="Times New Roman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ru-RU" i="1">
                            <a:latin typeface="Cambria Math"/>
                            <a:cs typeface="Times New Roman" pitchFamily="18" charset="0"/>
                          </a:rPr>
                          <m:t>о</m:t>
                        </m:r>
                        <m:r>
                          <a:rPr lang="ru-RU" i="1">
                            <a:latin typeface="Cambria Math"/>
                            <a:cs typeface="Times New Roman" pitchFamily="18" charset="0"/>
                          </a:rPr>
                          <m:t>тносительно 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𝑂𝑥𝑦</m:t>
                        </m:r>
                      </m:e>
                    </m:groupChr>
                    <m:sSub>
                      <m:sSubPr>
                        <m:ctrlPr>
                          <a:rPr lang="ru-RU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(3, −1, −4)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982" y="2363526"/>
                <a:ext cx="5616624" cy="466090"/>
              </a:xfrm>
              <a:prstGeom prst="rect">
                <a:avLst/>
              </a:prstGeom>
              <a:blipFill rotWithShape="1">
                <a:blip r:embed="rId6"/>
                <a:stretch>
                  <a:fillRect l="-977" b="-210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14982" y="2843210"/>
                <a:ext cx="5616624" cy="466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Точка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𝐶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(1, 0, −2)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ru-RU" i="1">
                            <a:latin typeface="Cambria Math"/>
                            <a:cs typeface="Times New Roman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ru-RU" i="1">
                            <a:latin typeface="Cambria Math"/>
                            <a:cs typeface="Times New Roman" pitchFamily="18" charset="0"/>
                          </a:rPr>
                          <m:t>о</m:t>
                        </m:r>
                        <m:r>
                          <a:rPr lang="ru-RU" i="1">
                            <a:latin typeface="Cambria Math"/>
                            <a:cs typeface="Times New Roman" pitchFamily="18" charset="0"/>
                          </a:rPr>
                          <m:t>тносительно 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𝑂𝑥𝑦</m:t>
                        </m:r>
                      </m:e>
                    </m:groupCh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 </m:t>
                    </m:r>
                    <m:sSub>
                      <m:sSubPr>
                        <m:ctrlPr>
                          <a:rPr lang="ru-RU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(1, 0, 2)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982" y="2843210"/>
                <a:ext cx="5616624" cy="466090"/>
              </a:xfrm>
              <a:prstGeom prst="rect">
                <a:avLst/>
              </a:prstGeom>
              <a:blipFill rotWithShape="1">
                <a:blip r:embed="rId7"/>
                <a:stretch>
                  <a:fillRect l="-977" b="-194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137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23528" y="195486"/>
                <a:ext cx="84969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Задача.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Найти координаты точек, в которые переходят точки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𝐴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(0, 1, 2)</m:t>
                    </m:r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𝐵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(3, −1, 4)</m:t>
                    </m:r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𝐶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(1, 0, −2)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при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зеркальной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симметрии относительно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координатных осей.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95486"/>
                <a:ext cx="8496944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574" t="-4717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23528" y="85517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Решение: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2994" y="1224502"/>
                <a:ext cx="828145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Если точка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𝑀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симметрична точке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b="0" i="0" dirty="0" smtClean="0">
                    <a:latin typeface="Cambria Math"/>
                    <a:cs typeface="Times New Roman" pitchFamily="18" charset="0"/>
                  </a:rPr>
                  <a:t> </a:t>
                </a:r>
                <a:r>
                  <a:rPr lang="ru-RU" b="0" i="0" dirty="0" smtClean="0">
                    <a:latin typeface="Times New Roman" pitchFamily="18" charset="0"/>
                    <a:cs typeface="Times New Roman" pitchFamily="18" charset="0"/>
                  </a:rPr>
                  <a:t>относительно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плоск</a:t>
                </a:r>
                <a:r>
                  <a:rPr lang="ru-RU" b="0" i="0" dirty="0" smtClean="0">
                    <a:latin typeface="Times New Roman" pitchFamily="18" charset="0"/>
                    <a:cs typeface="Times New Roman" pitchFamily="18" charset="0"/>
                  </a:rPr>
                  <a:t>ости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𝑂𝑥𝑧</m:t>
                    </m:r>
                    <m:r>
                      <a:rPr lang="en-US" b="0" i="0" smtClean="0">
                        <a:latin typeface="Cambria Math"/>
                        <a:cs typeface="Times New Roman" pitchFamily="18" charset="0"/>
                      </a:rPr>
                      <m:t>,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то справедливы формулы: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, 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=−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, 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  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𝑧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94" y="1224502"/>
                <a:ext cx="8281453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663" t="-5660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18622" y="1894400"/>
                <a:ext cx="5616624" cy="466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Точка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𝐴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(0, 1, 2)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ru-RU" i="1">
                            <a:latin typeface="Cambria Math"/>
                            <a:cs typeface="Times New Roman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ru-RU" i="1">
                            <a:latin typeface="Cambria Math"/>
                            <a:cs typeface="Times New Roman" pitchFamily="18" charset="0"/>
                          </a:rPr>
                          <m:t>о</m:t>
                        </m:r>
                        <m:r>
                          <a:rPr lang="ru-RU" i="1">
                            <a:latin typeface="Cambria Math"/>
                            <a:cs typeface="Times New Roman" pitchFamily="18" charset="0"/>
                          </a:rPr>
                          <m:t>тносительно 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𝑂𝑥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𝑧</m:t>
                        </m:r>
                      </m:e>
                    </m:groupChr>
                    <m:sSub>
                      <m:sSubPr>
                        <m:ctrlPr>
                          <a:rPr lang="ru-RU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(0, −1, 2)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622" y="1894400"/>
                <a:ext cx="5616624" cy="466090"/>
              </a:xfrm>
              <a:prstGeom prst="rect">
                <a:avLst/>
              </a:prstGeom>
              <a:blipFill rotWithShape="1">
                <a:blip r:embed="rId5"/>
                <a:stretch>
                  <a:fillRect l="-868" b="-210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14982" y="2363526"/>
                <a:ext cx="5616624" cy="466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Точка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𝐵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(3, −1, 4)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ru-RU" i="1">
                            <a:latin typeface="Cambria Math"/>
                            <a:cs typeface="Times New Roman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ru-RU" i="1">
                            <a:latin typeface="Cambria Math"/>
                            <a:cs typeface="Times New Roman" pitchFamily="18" charset="0"/>
                          </a:rPr>
                          <m:t>о</m:t>
                        </m:r>
                        <m:r>
                          <a:rPr lang="ru-RU" i="1">
                            <a:latin typeface="Cambria Math"/>
                            <a:cs typeface="Times New Roman" pitchFamily="18" charset="0"/>
                          </a:rPr>
                          <m:t>тносительно 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𝑂𝑥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𝑧</m:t>
                        </m:r>
                      </m:e>
                    </m:groupChr>
                    <m:sSub>
                      <m:sSubPr>
                        <m:ctrlPr>
                          <a:rPr lang="ru-RU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(3, 1, 4)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982" y="2363526"/>
                <a:ext cx="5616624" cy="466090"/>
              </a:xfrm>
              <a:prstGeom prst="rect">
                <a:avLst/>
              </a:prstGeom>
              <a:blipFill rotWithShape="1">
                <a:blip r:embed="rId6"/>
                <a:stretch>
                  <a:fillRect l="-977" b="-210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14982" y="2843210"/>
                <a:ext cx="5616624" cy="466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Точка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𝐶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(1, 0, −2)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ru-RU" i="1">
                            <a:latin typeface="Cambria Math"/>
                            <a:cs typeface="Times New Roman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ru-RU" i="1">
                            <a:latin typeface="Cambria Math"/>
                            <a:cs typeface="Times New Roman" pitchFamily="18" charset="0"/>
                          </a:rPr>
                          <m:t>о</m:t>
                        </m:r>
                        <m:r>
                          <a:rPr lang="ru-RU" i="1">
                            <a:latin typeface="Cambria Math"/>
                            <a:cs typeface="Times New Roman" pitchFamily="18" charset="0"/>
                          </a:rPr>
                          <m:t>тносительно 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𝑂𝑥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𝑧</m:t>
                        </m:r>
                      </m:e>
                    </m:groupChr>
                    <m:sSub>
                      <m:sSubPr>
                        <m:ctrlPr>
                          <a:rPr lang="ru-RU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(1, 0, −2)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982" y="2843210"/>
                <a:ext cx="5616624" cy="466090"/>
              </a:xfrm>
              <a:prstGeom prst="rect">
                <a:avLst/>
              </a:prstGeom>
              <a:blipFill rotWithShape="1">
                <a:blip r:embed="rId7"/>
                <a:stretch>
                  <a:fillRect l="-977" b="-194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94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</TotalTime>
  <Words>1208</Words>
  <Application>Microsoft Office PowerPoint</Application>
  <PresentationFormat>Экран (16:9)</PresentationFormat>
  <Paragraphs>86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CompEdu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273</cp:revision>
  <dcterms:created xsi:type="dcterms:W3CDTF">2015-03-30T10:23:33Z</dcterms:created>
  <dcterms:modified xsi:type="dcterms:W3CDTF">2015-05-29T05:38:25Z</dcterms:modified>
</cp:coreProperties>
</file>