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8" r:id="rId3"/>
    <p:sldId id="278" r:id="rId4"/>
    <p:sldId id="277" r:id="rId5"/>
    <p:sldId id="280" r:id="rId6"/>
    <p:sldId id="279" r:id="rId7"/>
    <p:sldId id="273" r:id="rId8"/>
    <p:sldId id="281" r:id="rId9"/>
    <p:sldId id="282" r:id="rId10"/>
    <p:sldId id="274" r:id="rId11"/>
    <p:sldId id="275" r:id="rId12"/>
    <p:sldId id="283" r:id="rId13"/>
    <p:sldId id="284" r:id="rId14"/>
    <p:sldId id="266" r:id="rId15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2" autoAdjust="0"/>
    <p:restoredTop sz="94245" autoAdjust="0"/>
  </p:normalViewPr>
  <p:slideViewPr>
    <p:cSldViewPr showGuides="1">
      <p:cViewPr varScale="1">
        <p:scale>
          <a:sx n="101" d="100"/>
          <a:sy n="101" d="100"/>
        </p:scale>
        <p:origin x="-84" y="-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109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96762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8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42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71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94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560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940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140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44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13B77-CAE4-410B-A4EA-62FED7FC1EB0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666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E13B77-CAE4-410B-A4EA-62FED7FC1EB0}" type="datetimeFigureOut">
              <a:rPr lang="ru-RU" smtClean="0"/>
              <a:t>28.05.2015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B147A-62CF-4C35-889C-395E6D38C1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774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3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85.png"/><Relationship Id="rId5" Type="http://schemas.openxmlformats.org/officeDocument/2006/relationships/image" Target="../media/image80.png"/><Relationship Id="rId10" Type="http://schemas.openxmlformats.org/officeDocument/2006/relationships/image" Target="../media/image38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7" Type="http://schemas.openxmlformats.org/officeDocument/2006/relationships/image" Target="../media/image9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png"/><Relationship Id="rId3" Type="http://schemas.openxmlformats.org/officeDocument/2006/relationships/image" Target="../media/image610.png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png"/><Relationship Id="rId16" Type="http://schemas.openxmlformats.org/officeDocument/2006/relationships/image" Target="../media/image19.png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23" Type="http://schemas.openxmlformats.org/officeDocument/2006/relationships/image" Target="../media/image1.png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3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10" Type="http://schemas.openxmlformats.org/officeDocument/2006/relationships/image" Target="../media/image33.png"/><Relationship Id="rId19" Type="http://schemas.openxmlformats.org/officeDocument/2006/relationships/image" Target="../media/image1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48.png"/><Relationship Id="rId18" Type="http://schemas.openxmlformats.org/officeDocument/2006/relationships/image" Target="../media/image27.png"/><Relationship Id="rId3" Type="http://schemas.openxmlformats.org/officeDocument/2006/relationships/image" Target="../media/image1.png"/><Relationship Id="rId21" Type="http://schemas.openxmlformats.org/officeDocument/2006/relationships/image" Target="../media/image51.png"/><Relationship Id="rId7" Type="http://schemas.openxmlformats.org/officeDocument/2006/relationships/image" Target="../media/image44.png"/><Relationship Id="rId12" Type="http://schemas.openxmlformats.org/officeDocument/2006/relationships/image" Target="../media/image210.png"/><Relationship Id="rId17" Type="http://schemas.openxmlformats.org/officeDocument/2006/relationships/image" Target="../media/image26.png"/><Relationship Id="rId2" Type="http://schemas.openxmlformats.org/officeDocument/2006/relationships/image" Target="../media/image3.png"/><Relationship Id="rId20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20.png"/><Relationship Id="rId5" Type="http://schemas.openxmlformats.org/officeDocument/2006/relationships/image" Target="../media/image42.png"/><Relationship Id="rId15" Type="http://schemas.openxmlformats.org/officeDocument/2006/relationships/image" Target="../media/image24.png"/><Relationship Id="rId10" Type="http://schemas.openxmlformats.org/officeDocument/2006/relationships/image" Target="../media/image47.png"/><Relationship Id="rId19" Type="http://schemas.openxmlformats.org/officeDocument/2006/relationships/image" Target="../media/image49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8" Type="http://schemas.openxmlformats.org/officeDocument/2006/relationships/image" Target="../media/image61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7" Type="http://schemas.openxmlformats.org/officeDocument/2006/relationships/image" Target="../media/image66.png"/><Relationship Id="rId2" Type="http://schemas.openxmlformats.org/officeDocument/2006/relationships/image" Target="../media/image1.png"/><Relationship Id="rId16" Type="http://schemas.openxmlformats.org/officeDocument/2006/relationships/image" Target="../media/image65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2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9.png"/><Relationship Id="rId18" Type="http://schemas.openxmlformats.org/officeDocument/2006/relationships/image" Target="../media/image61.png"/><Relationship Id="rId26" Type="http://schemas.openxmlformats.org/officeDocument/2006/relationships/image" Target="../media/image75.png"/><Relationship Id="rId3" Type="http://schemas.openxmlformats.org/officeDocument/2006/relationships/image" Target="../media/image52.png"/><Relationship Id="rId21" Type="http://schemas.openxmlformats.org/officeDocument/2006/relationships/image" Target="../media/image70.png"/><Relationship Id="rId7" Type="http://schemas.openxmlformats.org/officeDocument/2006/relationships/image" Target="../media/image67.png"/><Relationship Id="rId12" Type="http://schemas.openxmlformats.org/officeDocument/2006/relationships/image" Target="../media/image68.png"/><Relationship Id="rId17" Type="http://schemas.openxmlformats.org/officeDocument/2006/relationships/image" Target="../media/image66.png"/><Relationship Id="rId25" Type="http://schemas.openxmlformats.org/officeDocument/2006/relationships/image" Target="../media/image74.png"/><Relationship Id="rId2" Type="http://schemas.openxmlformats.org/officeDocument/2006/relationships/image" Target="../media/image1.png"/><Relationship Id="rId20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24" Type="http://schemas.openxmlformats.org/officeDocument/2006/relationships/image" Target="../media/image73.png"/><Relationship Id="rId5" Type="http://schemas.openxmlformats.org/officeDocument/2006/relationships/image" Target="../media/image54.png"/><Relationship Id="rId23" Type="http://schemas.openxmlformats.org/officeDocument/2006/relationships/image" Target="../media/image72.png"/><Relationship Id="rId28" Type="http://schemas.openxmlformats.org/officeDocument/2006/relationships/image" Target="../media/image77.png"/><Relationship Id="rId10" Type="http://schemas.openxmlformats.org/officeDocument/2006/relationships/image" Target="../media/image59.png"/><Relationship Id="rId19" Type="http://schemas.openxmlformats.org/officeDocument/2006/relationships/image" Target="../media/image62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22" Type="http://schemas.openxmlformats.org/officeDocument/2006/relationships/image" Target="../media/image71.png"/><Relationship Id="rId27" Type="http://schemas.openxmlformats.org/officeDocument/2006/relationships/image" Target="../media/image7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" name="Прямоугольник 4"/>
          <p:cNvSpPr/>
          <p:nvPr/>
        </p:nvSpPr>
        <p:spPr>
          <a:xfrm>
            <a:off x="2561437" y="1556270"/>
            <a:ext cx="4017643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5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Осевая </a:t>
            </a:r>
          </a:p>
          <a:p>
            <a:pPr algn="ctr">
              <a:lnSpc>
                <a:spcPct val="120000"/>
              </a:lnSpc>
            </a:pPr>
            <a:r>
              <a:rPr lang="ru-RU" sz="5400" b="1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симметрия</a:t>
            </a:r>
            <a:endParaRPr lang="ru-RU" sz="54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15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3568063" y="0"/>
            <a:ext cx="5575937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" name="Прямая со стрелкой 4"/>
          <p:cNvCxnSpPr/>
          <p:nvPr/>
        </p:nvCxnSpPr>
        <p:spPr>
          <a:xfrm flipV="1">
            <a:off x="1487145" y="914355"/>
            <a:ext cx="0" cy="244193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 flipV="1">
            <a:off x="2404550" y="2439451"/>
            <a:ext cx="0" cy="1829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312093" y="3357369"/>
            <a:ext cx="1170290" cy="795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0193" y="3968338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193" y="3968338"/>
                <a:ext cx="367985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009578" y="3299144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9578" y="3299144"/>
                <a:ext cx="367985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87624" y="732323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732323"/>
                <a:ext cx="353751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069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96608" y="2152793"/>
                <a:ext cx="1000595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𝐴</m:t>
                      </m:r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608" y="2152793"/>
                <a:ext cx="1000595" cy="276999"/>
              </a:xfrm>
              <a:prstGeom prst="rect">
                <a:avLst/>
              </a:prstGeom>
              <a:blipFill rotWithShape="1">
                <a:blip r:embed="rId6"/>
                <a:stretch>
                  <a:fillRect r="-1829" b="-152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058616" y="2929894"/>
                <a:ext cx="101720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𝐵</m:t>
                      </m:r>
                      <m:r>
                        <a:rPr lang="en-US" sz="1200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8616" y="2929894"/>
                <a:ext cx="1017202" cy="276999"/>
              </a:xfrm>
              <a:prstGeom prst="rect">
                <a:avLst/>
              </a:prstGeom>
              <a:blipFill rotWithShape="1">
                <a:blip r:embed="rId7"/>
                <a:stretch>
                  <a:fillRect r="-1796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 flipV="1">
            <a:off x="837626" y="1598871"/>
            <a:ext cx="1241539" cy="849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743657" y="1259648"/>
                <a:ext cx="1298496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(−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, −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3657" y="1259648"/>
                <a:ext cx="1298496" cy="276999"/>
              </a:xfrm>
              <a:prstGeom prst="rect">
                <a:avLst/>
              </a:prstGeom>
              <a:blipFill rotWithShape="1">
                <a:blip r:embed="rId8"/>
                <a:stretch>
                  <a:fillRect r="-1408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>
            <a:off x="793592" y="1250156"/>
            <a:ext cx="1285572" cy="1886065"/>
          </a:xfrm>
          <a:prstGeom prst="line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92207" y="948870"/>
                <a:ext cx="1305742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(−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, −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12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sz="1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07" y="948870"/>
                <a:ext cx="1305742" cy="276999"/>
              </a:xfrm>
              <a:prstGeom prst="rect">
                <a:avLst/>
              </a:prstGeom>
              <a:blipFill rotWithShape="1">
                <a:blip r:embed="rId9"/>
                <a:stretch>
                  <a:fillRect r="-935" b="-1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529980" y="228555"/>
                <a:ext cx="3879203" cy="3718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𝐴𝐵</m:t>
                      </m:r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9980" y="228555"/>
                <a:ext cx="3879203" cy="371833"/>
              </a:xfrm>
              <a:prstGeom prst="rect">
                <a:avLst/>
              </a:prstGeom>
              <a:blipFill rotWithShape="1">
                <a:blip r:embed="rId10"/>
                <a:stretch>
                  <a:fillRect r="-943" b="-1639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830786" y="2441551"/>
            <a:ext cx="1257570" cy="69693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3551689" y="583447"/>
                <a:ext cx="4907626" cy="16964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(−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5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(−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5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500" i="1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00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i="1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i="1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(−</m:t>
                              </m:r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5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(−</m:t>
                              </m:r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sz="15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15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𝑧</m:t>
                                      </m:r>
                                    </m:e>
                                    <m:sub>
                                      <m:r>
                                        <a:rPr lang="en-US" sz="15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</m:oMath>
                  </m:oMathPara>
                </a14:m>
                <a:endParaRPr lang="en-US" sz="1500" b="0" dirty="0" smtClean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500" b="0" i="1" smtClean="0"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5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1500" b="0" i="1" smtClean="0"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5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lang="en-US" sz="15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1500" b="0" i="1" smtClean="0"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5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500" b="0" dirty="0" smtClean="0"/>
              </a:p>
              <a:p>
                <a:pPr>
                  <a:lnSpc>
                    <a:spcPct val="150000"/>
                  </a:lnSpc>
                </a:pPr>
                <a:endParaRPr lang="ru-RU" sz="15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51689" y="583447"/>
                <a:ext cx="4907626" cy="1696426"/>
              </a:xfrm>
              <a:prstGeom prst="rect">
                <a:avLst/>
              </a:prstGeom>
              <a:blipFill rotWithShape="1">
                <a:blip r:embed="rId11"/>
                <a:stretch>
                  <a:fillRect l="-497" b="-10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3538729" y="1995686"/>
                <a:ext cx="1143262" cy="323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500" b="0" i="1" smtClean="0">
                          <a:latin typeface="Cambria Math"/>
                        </a:rPr>
                        <m:t>𝐴𝐵</m:t>
                      </m:r>
                      <m:r>
                        <a:rPr lang="en-US" sz="15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sz="15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500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sz="15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500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729" y="1995686"/>
                <a:ext cx="1143262" cy="323165"/>
              </a:xfrm>
              <a:prstGeom prst="rect">
                <a:avLst/>
              </a:prstGeom>
              <a:blipFill rotWithShape="1">
                <a:blip r:embed="rId12"/>
                <a:stretch>
                  <a:fillRect t="-3774" r="-3743" b="-188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4506" y="2724517"/>
            <a:ext cx="4741950" cy="14663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" name="Прямоугольник 47"/>
          <p:cNvSpPr/>
          <p:nvPr/>
        </p:nvSpPr>
        <p:spPr>
          <a:xfrm>
            <a:off x="3991467" y="27135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асстояние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между точками при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осевой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симметрии в пространстве сохраняется, значит,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осевая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симметрия в пространстве также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является движением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но уже не плоскости, а </a:t>
            </a:r>
            <a:r>
              <a:rPr lang="ru-RU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пространства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97719" y="1247775"/>
            <a:ext cx="1289461" cy="35130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765626" y="1219250"/>
            <a:ext cx="72000" cy="7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2036822" y="1562871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2053853" y="3100221"/>
            <a:ext cx="72000" cy="7200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94786" y="2405551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8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4" grpId="0"/>
      <p:bldP spid="16" grpId="0"/>
      <p:bldP spid="23" grpId="0"/>
      <p:bldP spid="31" grpId="0"/>
      <p:bldP spid="37" grpId="0"/>
      <p:bldP spid="44" grpId="0"/>
      <p:bldP spid="46" grpId="0"/>
      <p:bldP spid="48" grpId="0"/>
      <p:bldP spid="32" grpId="0" animBg="1"/>
      <p:bldP spid="22" grpId="0" animBg="1"/>
      <p:bldP spid="15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195486"/>
                <a:ext cx="84969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Найти координаты точек, в которые переходят точки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(0, 1, 2)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(3, −1, 4)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(1, 0, −2)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при осевой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симметрии относительно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координатных осей.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5486"/>
                <a:ext cx="849694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74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23528" y="85517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994" y="1224502"/>
                <a:ext cx="82814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Если 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симметрична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b="0" i="0" dirty="0" smtClean="0">
                    <a:latin typeface="Cambria Math"/>
                    <a:cs typeface="Times New Roman" pitchFamily="18" charset="0"/>
                  </a:rPr>
                  <a:t> </a:t>
                </a:r>
                <a:r>
                  <a:rPr lang="ru-RU" b="0" i="0" dirty="0" smtClean="0">
                    <a:latin typeface="Times New Roman" pitchFamily="18" charset="0"/>
                    <a:cs typeface="Times New Roman" pitchFamily="18" charset="0"/>
                  </a:rPr>
                  <a:t>относительно оси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𝑂𝑥</m:t>
                    </m:r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 справедливы формулы: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94" y="1224502"/>
                <a:ext cx="8281453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63"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8622" y="1894400"/>
                <a:ext cx="5616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(0, 1, 2)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отобразится в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−1, −2)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22" y="1894400"/>
                <a:ext cx="561662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868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4982" y="2363526"/>
                <a:ext cx="5616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(3, −1, 4)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отобразится в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(3, 1, −4)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82" y="2363526"/>
                <a:ext cx="561662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977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4982" y="2843210"/>
                <a:ext cx="5616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(1, 0, −2)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отобразится в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(1, 0, 2)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82" y="2843210"/>
                <a:ext cx="561662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977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137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195486"/>
                <a:ext cx="84969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Найти координаты точек, в которые переходят точки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(0, 1, 2)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(3, −1, 4)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(1, 0, −2)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при осевой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симметрии относительно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координатных осей.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5486"/>
                <a:ext cx="849694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74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23528" y="85517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994" y="1224502"/>
                <a:ext cx="82814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Если 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симметрична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b="0" i="0" dirty="0" smtClean="0">
                    <a:latin typeface="Cambria Math"/>
                    <a:cs typeface="Times New Roman" pitchFamily="18" charset="0"/>
                  </a:rPr>
                  <a:t> </a:t>
                </a:r>
                <a:r>
                  <a:rPr lang="ru-RU" b="0" i="0" dirty="0" smtClean="0">
                    <a:latin typeface="Times New Roman" pitchFamily="18" charset="0"/>
                    <a:cs typeface="Times New Roman" pitchFamily="18" charset="0"/>
                  </a:rPr>
                  <a:t>относительно оси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𝑂𝑦</m:t>
                    </m:r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 справедливы формулы: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94" y="1224502"/>
                <a:ext cx="8281453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63"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8622" y="1894400"/>
                <a:ext cx="5616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(0, 1, 2)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отобразится в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1, −2)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22" y="1894400"/>
                <a:ext cx="561662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868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4982" y="2363526"/>
                <a:ext cx="5616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(3, −1, 4)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отобразится в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(−3, −1, −4)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82" y="2363526"/>
                <a:ext cx="561662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977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4982" y="2843210"/>
                <a:ext cx="5616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(1, 0, −2)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отобразится в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(−1, 0, 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82" y="2843210"/>
                <a:ext cx="561662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977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94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195486"/>
                <a:ext cx="849694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b="1" dirty="0" smtClean="0">
                    <a:latin typeface="Times New Roman" pitchFamily="18" charset="0"/>
                    <a:cs typeface="Times New Roman" pitchFamily="18" charset="0"/>
                  </a:rPr>
                  <a:t>Задача.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Найти координаты точек, в которые переходят точки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(0, 1, 2)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(3, −1, 4)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(1, 0, −2)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при осевой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симметрии относительно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координатных осей.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95486"/>
                <a:ext cx="8496944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574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323528" y="85517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Решение: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22994" y="1224502"/>
                <a:ext cx="828145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Если 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</m:d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симметрична точке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</m:d>
                  </m:oMath>
                </a14:m>
                <a:r>
                  <a:rPr lang="ru-RU" b="0" i="0" dirty="0" smtClean="0">
                    <a:latin typeface="Cambria Math"/>
                    <a:cs typeface="Times New Roman" pitchFamily="18" charset="0"/>
                  </a:rPr>
                  <a:t> </a:t>
                </a:r>
                <a:r>
                  <a:rPr lang="ru-RU" b="0" i="0" dirty="0" smtClean="0">
                    <a:latin typeface="Times New Roman" pitchFamily="18" charset="0"/>
                    <a:cs typeface="Times New Roman" pitchFamily="18" charset="0"/>
                  </a:rPr>
                  <a:t>относительно оси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𝑂𝑧</m:t>
                    </m:r>
                    <m:r>
                      <a:rPr lang="en-US" b="0" i="0" smtClean="0">
                        <a:latin typeface="Cambria Math"/>
                        <a:cs typeface="Times New Roman" pitchFamily="18" charset="0"/>
                      </a:rPr>
                      <m:t>,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 справедливы формулы:</a:t>
                </a:r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𝑥</m:t>
                        </m:r>
                      </m:e>
                      <m:sub>
                        <m:r>
                          <a:rPr lang="ru-RU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𝑥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𝑦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  </m:t>
                        </m:r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𝑧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994" y="1224502"/>
                <a:ext cx="8281453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663"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8622" y="1894400"/>
                <a:ext cx="5616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(0, 1, 2)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отобразится в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(0, −1, 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622" y="1894400"/>
                <a:ext cx="5616624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868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4982" y="2363526"/>
                <a:ext cx="5616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𝐵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(3, −1, 4)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отобразится в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(−3, 1, 4)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82" y="2363526"/>
                <a:ext cx="561662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977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14982" y="2843210"/>
                <a:ext cx="5616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𝐶</m:t>
                    </m:r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(1, 0, −2)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отобразится в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(−1, 0, −2)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982" y="2843210"/>
                <a:ext cx="5616624" cy="369332"/>
              </a:xfrm>
              <a:prstGeom prst="rect">
                <a:avLst/>
              </a:prstGeom>
              <a:blipFill rotWithShape="1">
                <a:blip r:embed="rId7"/>
                <a:stretch>
                  <a:fillRect l="-977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172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882166"/>
              </p:ext>
            </p:extLst>
          </p:nvPr>
        </p:nvGraphicFramePr>
        <p:xfrm>
          <a:off x="-108520" y="-92546"/>
          <a:ext cx="9361040" cy="5328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0"/>
              </a:tblGrid>
              <a:tr h="914388">
                <a:tc>
                  <a:txBody>
                    <a:bodyPr/>
                    <a:lstStyle/>
                    <a:p>
                      <a:pPr marL="179388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i="1" dirty="0" smtClean="0">
                          <a:solidFill>
                            <a:schemeClr val="bg1"/>
                          </a:solidFill>
                          <a:effectLst>
                            <a:glow rad="63500">
                              <a:schemeClr val="tx1">
                                <a:alpha val="55000"/>
                              </a:schemeClr>
                            </a:glo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Осевая симметрия</a:t>
                      </a: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B5CD">
                        <a:alpha val="70000"/>
                      </a:srgbClr>
                    </a:solidFill>
                  </a:tcPr>
                </a:tc>
              </a:tr>
              <a:tr h="4414204">
                <a:tc>
                  <a:txBody>
                    <a:bodyPr/>
                    <a:lstStyle/>
                    <a:p>
                      <a:pPr marL="179388" indent="0" algn="l">
                        <a:tabLst/>
                      </a:pPr>
                      <a:endParaRPr lang="en-US" sz="2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37160" marR="137160" marT="137160" marB="13716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9E9"/>
                    </a:solidFill>
                  </a:tcPr>
                </a:tc>
              </a:tr>
            </a:tbl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-252536" y="821529"/>
            <a:ext cx="9793088" cy="4608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889" y="1284288"/>
            <a:ext cx="3008000" cy="16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284288"/>
            <a:ext cx="3008000" cy="16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74" y="3284065"/>
            <a:ext cx="3008000" cy="169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80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36512" y="-92546"/>
            <a:ext cx="9289032" cy="5472608"/>
          </a:xfrm>
          <a:prstGeom prst="rect">
            <a:avLst/>
          </a:pr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\\USER-PC-15\Disk D\projects\Руслан\рисунки Png\1615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44391" y="-1861622"/>
            <a:ext cx="5127232" cy="88569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1368703" y="1114295"/>
            <a:ext cx="6155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Осевая симметрия на плоскости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63464" y="1758930"/>
            <a:ext cx="6555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Осевая симметрия в пространстве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43608" y="588091"/>
            <a:ext cx="29819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Segoe Print" pitchFamily="2" charset="0"/>
              </a:rPr>
              <a:t>Сегодня на уроке:</a:t>
            </a:r>
            <a:endParaRPr lang="ru-RU" sz="2400" b="1" dirty="0">
              <a:solidFill>
                <a:srgbClr val="0070C0"/>
              </a:solidFill>
              <a:latin typeface="Segoe Print" pitchFamily="2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18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TextBox 20"/>
          <p:cNvSpPr txBox="1"/>
          <p:nvPr/>
        </p:nvSpPr>
        <p:spPr>
          <a:xfrm>
            <a:off x="1368319" y="2289815"/>
            <a:ext cx="68158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70C0"/>
                </a:solidFill>
                <a:latin typeface="Segoe Print" pitchFamily="2" charset="0"/>
              </a:rPr>
              <a:t>Будет ли осевая симметрия движением пространства?</a:t>
            </a:r>
            <a:endParaRPr lang="ru-RU" sz="2000" dirty="0">
              <a:solidFill>
                <a:srgbClr val="0070C0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73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280" y="123478"/>
            <a:ext cx="8084433" cy="1296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36073" y="176222"/>
                <a:ext cx="763284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Фигура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называется </a:t>
                </a:r>
                <a:r>
                  <a:rPr lang="ru-RU" b="1" i="1" dirty="0" smtClean="0">
                    <a:solidFill>
                      <a:srgbClr val="003366"/>
                    </a:solidFill>
                    <a:latin typeface="Times New Roman" pitchFamily="18" charset="0"/>
                    <a:cs typeface="Times New Roman" pitchFamily="18" charset="0"/>
                  </a:rPr>
                  <a:t>симметричной относительно прямой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3366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, если для каждой точки фигуры симметричная ей точка относительно прямой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также принадлежит этой фигуре. Прямая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называется </a:t>
                </a:r>
                <a:r>
                  <a:rPr lang="ru-RU" b="1" i="1" dirty="0">
                    <a:solidFill>
                      <a:srgbClr val="003366"/>
                    </a:solidFill>
                    <a:latin typeface="Times New Roman" pitchFamily="18" charset="0"/>
                    <a:cs typeface="Times New Roman" pitchFamily="18" charset="0"/>
                  </a:rPr>
                  <a:t>осью симметрии фигуры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 Про такую фигуру говорят, что она обладает осевой </a:t>
                </a:r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симметрией.</a:t>
                </a:r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6073" y="176222"/>
                <a:ext cx="7632848" cy="1200329"/>
              </a:xfrm>
              <a:prstGeom prst="rect">
                <a:avLst/>
              </a:prstGeom>
              <a:blipFill rotWithShape="1">
                <a:blip r:embed="rId4"/>
                <a:stretch>
                  <a:fillRect l="-719" t="-2538" r="-1358" b="-71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\\USER-PC-15\projects\Руслан\рисунки Png\149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72038"/>
            <a:ext cx="1956146" cy="1170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2245869" y="1859359"/>
            <a:ext cx="0" cy="1352516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00" b="95400" l="4409" r="95391">
                        <a14:backgroundMark x1="32265" y1="31000" x2="32265" y2="31000"/>
                        <a14:backgroundMark x1="68337" y1="24400" x2="68337" y2="24400"/>
                        <a14:backgroundMark x1="88577" y1="49800" x2="88577" y2="49800"/>
                        <a14:backgroundMark x1="90581" y1="69800" x2="90581" y2="69800"/>
                        <a14:backgroundMark x1="53106" y1="80000" x2="53106" y2="80000"/>
                        <a14:backgroundMark x1="51503" y1="76200" x2="51503" y2="76200"/>
                        <a14:backgroundMark x1="51503" y1="75600" x2="51503" y2="75600"/>
                        <a14:backgroundMark x1="90581" y1="66800" x2="90581" y2="66800"/>
                        <a14:backgroundMark x1="89780" y1="83200" x2="89780" y2="83200"/>
                        <a14:backgroundMark x1="84569" y1="78600" x2="84569" y2="78600"/>
                        <a14:backgroundMark x1="79359" y1="78200" x2="79359" y2="78200"/>
                        <a14:backgroundMark x1="76152" y1="77200" x2="76152" y2="77200"/>
                        <a14:backgroundMark x1="81363" y1="85400" x2="81363" y2="85400"/>
                        <a14:backgroundMark x1="90982" y1="87800" x2="90982" y2="87800"/>
                        <a14:backgroundMark x1="94389" y1="85400" x2="94389" y2="85400"/>
                        <a14:backgroundMark x1="72345" y1="90800" x2="72345" y2="90800"/>
                        <a14:backgroundMark x1="47495" y1="86000" x2="47495" y2="86000"/>
                        <a14:backgroundMark x1="47495" y1="86000" x2="47495" y2="86000"/>
                        <a14:backgroundMark x1="41283" y1="89000" x2="41283" y2="89000"/>
                        <a14:backgroundMark x1="32465" y1="89600" x2="32465" y2="89600"/>
                        <a14:backgroundMark x1="25651" y1="93200" x2="25651" y2="93200"/>
                        <a14:backgroundMark x1="21844" y1="84600" x2="21844" y2="84600"/>
                        <a14:backgroundMark x1="16834" y1="88000" x2="16834" y2="88000"/>
                        <a14:backgroundMark x1="11824" y1="83000" x2="11824" y2="83000"/>
                        <a14:backgroundMark x1="7014" y1="54800" x2="7014" y2="54800"/>
                        <a14:backgroundMark x1="18437" y1="22600" x2="18437" y2="22600"/>
                        <a14:backgroundMark x1="30060" y1="18000" x2="29459" y2="18000"/>
                        <a14:backgroundMark x1="22244" y1="11400" x2="22244" y2="11400"/>
                        <a14:backgroundMark x1="32265" y1="12400" x2="32265" y2="12400"/>
                        <a14:backgroundMark x1="36473" y1="12200" x2="36473" y2="12200"/>
                        <a14:backgroundMark x1="13427" y1="10800" x2="13427" y2="10800"/>
                        <a14:backgroundMark x1="73347" y1="11200" x2="73347" y2="11200"/>
                        <a14:backgroundMark x1="66333" y1="8800" x2="66333" y2="8800"/>
                        <a14:backgroundMark x1="83367" y1="12800" x2="83367" y2="12800"/>
                        <a14:backgroundMark x1="94589" y1="25800" x2="94589" y2="25800"/>
                        <a14:backgroundMark x1="85972" y1="13400" x2="85972" y2="13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" t="4640" r="4548" b="4841"/>
          <a:stretch/>
        </p:blipFill>
        <p:spPr bwMode="auto">
          <a:xfrm>
            <a:off x="4018947" y="1905822"/>
            <a:ext cx="1067097" cy="1065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Прямая соединительная линия 12"/>
          <p:cNvCxnSpPr/>
          <p:nvPr/>
        </p:nvCxnSpPr>
        <p:spPr>
          <a:xfrm flipV="1">
            <a:off x="4537863" y="1848958"/>
            <a:ext cx="0" cy="1229560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028" name="Picture 4" descr="\\USER-PC-15\projects\Руслан\рисунки Png\143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964" y="1662474"/>
            <a:ext cx="2304256" cy="1616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Прямая соединительная линия 14"/>
          <p:cNvCxnSpPr/>
          <p:nvPr/>
        </p:nvCxnSpPr>
        <p:spPr>
          <a:xfrm flipV="1">
            <a:off x="6876256" y="1638036"/>
            <a:ext cx="0" cy="1800200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509734" y="3654260"/>
            <a:ext cx="2160240" cy="864096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V="1">
            <a:off x="1588386" y="3503548"/>
            <a:ext cx="0" cy="1229560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82053" y="4087969"/>
            <a:ext cx="2391117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Равнобедренный треугольник 13"/>
          <p:cNvSpPr/>
          <p:nvPr/>
        </p:nvSpPr>
        <p:spPr>
          <a:xfrm>
            <a:off x="3051571" y="3438236"/>
            <a:ext cx="1368152" cy="1296144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V="1">
            <a:off x="3735647" y="3198641"/>
            <a:ext cx="0" cy="1636545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Ромб 15"/>
          <p:cNvSpPr/>
          <p:nvPr/>
        </p:nvSpPr>
        <p:spPr>
          <a:xfrm>
            <a:off x="5114051" y="3438236"/>
            <a:ext cx="813232" cy="1266473"/>
          </a:xfrm>
          <a:prstGeom prst="diamond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 flipV="1">
            <a:off x="5522135" y="3360924"/>
            <a:ext cx="0" cy="1352516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878461" y="4068579"/>
            <a:ext cx="1349723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7020272" y="3405040"/>
            <a:ext cx="1296144" cy="129614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V="1">
            <a:off x="7666869" y="3198641"/>
            <a:ext cx="0" cy="1636545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749669" y="4061087"/>
            <a:ext cx="1976130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22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4" grpId="0" animBg="1"/>
      <p:bldP spid="16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5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Прямоугольник 8"/>
              <p:cNvSpPr/>
              <p:nvPr/>
            </p:nvSpPr>
            <p:spPr>
              <a:xfrm>
                <a:off x="3913682" y="1237363"/>
                <a:ext cx="4968552" cy="28623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Точки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называются </a:t>
                </a:r>
                <a:r>
                  <a:rPr lang="ru-RU" sz="2000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симметричными относительно прямой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, если прямая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проходит через середину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отрезка</a:t>
                </a:r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𝐴</m:t>
                    </m:r>
                    <m:sSub>
                      <m:sSubPr>
                        <m:ctrlP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𝐴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и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перпендикулярна к этому отрезку. </a:t>
                </a: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Прямая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называется </a:t>
                </a:r>
                <a:r>
                  <a:rPr lang="ru-RU" sz="2000" b="1" i="1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осью симметрии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. </a:t>
                </a:r>
                <a:endParaRPr lang="en-US" sz="20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endParaRPr lang="en-US" sz="2000" dirty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Каждая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точка прямой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ru-RU" sz="20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sz="2000" dirty="0">
                    <a:latin typeface="Times New Roman" pitchFamily="18" charset="0"/>
                    <a:cs typeface="Times New Roman" pitchFamily="18" charset="0"/>
                  </a:rPr>
                  <a:t>считается симметричной самой себе.</a:t>
                </a:r>
              </a:p>
            </p:txBody>
          </p:sp>
        </mc:Choice>
        <mc:Fallback xmlns="">
          <p:sp>
            <p:nvSpPr>
              <p:cNvPr id="9" name="Прямоугольник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3682" y="1237363"/>
                <a:ext cx="4968552" cy="2862322"/>
              </a:xfrm>
              <a:prstGeom prst="rect">
                <a:avLst/>
              </a:prstGeom>
              <a:blipFill rotWithShape="1">
                <a:blip r:embed="rId3"/>
                <a:stretch>
                  <a:fillRect l="-1227" t="-1064" r="-2209" b="-276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Прямая соединительная линия 12"/>
          <p:cNvCxnSpPr/>
          <p:nvPr/>
        </p:nvCxnSpPr>
        <p:spPr>
          <a:xfrm rot="4200000" flipV="1">
            <a:off x="671370" y="1764242"/>
            <a:ext cx="2640486" cy="18013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 rot="4200000">
            <a:off x="657702" y="1694401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 rot="4200000">
            <a:off x="3253498" y="3552997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4200000">
            <a:off x="1300856" y="2157485"/>
            <a:ext cx="144016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4200000">
            <a:off x="2555776" y="3046086"/>
            <a:ext cx="144016" cy="14401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4719" y="1720640"/>
                <a:ext cx="3856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19" y="1720640"/>
                <a:ext cx="385682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20635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3092913" y="3600955"/>
                <a:ext cx="4854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2913" y="3600955"/>
                <a:ext cx="485454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333" r="-1625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1197307" y="238216"/>
            <a:ext cx="67354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Симметрия относительно прямой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rot="20400000" flipV="1">
            <a:off x="652850" y="1758422"/>
            <a:ext cx="2640486" cy="180130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75066" y="1109823"/>
                <a:ext cx="371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5066" y="1109823"/>
                <a:ext cx="371448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олилиния 2"/>
          <p:cNvSpPr/>
          <p:nvPr/>
        </p:nvSpPr>
        <p:spPr>
          <a:xfrm>
            <a:off x="2057400" y="2538413"/>
            <a:ext cx="128588" cy="200025"/>
          </a:xfrm>
          <a:custGeom>
            <a:avLst/>
            <a:gdLst>
              <a:gd name="connsiteX0" fmla="*/ 0 w 128588"/>
              <a:gd name="connsiteY0" fmla="*/ 0 h 200025"/>
              <a:gd name="connsiteX1" fmla="*/ 128588 w 128588"/>
              <a:gd name="connsiteY1" fmla="*/ 85725 h 200025"/>
              <a:gd name="connsiteX2" fmla="*/ 47625 w 128588"/>
              <a:gd name="connsiteY2" fmla="*/ 200025 h 200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8588" h="200025">
                <a:moveTo>
                  <a:pt x="0" y="0"/>
                </a:moveTo>
                <a:lnTo>
                  <a:pt x="128588" y="85725"/>
                </a:lnTo>
                <a:lnTo>
                  <a:pt x="47625" y="200025"/>
                </a:lnTo>
              </a:path>
            </a:pathLst>
          </a:cu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5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3" grpId="0"/>
      <p:bldP spid="24" grpId="0"/>
      <p:bldP spid="26" grpId="0"/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>
            <a:off x="2457475" y="724694"/>
            <a:ext cx="0" cy="3672408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4954306" y="2823590"/>
            <a:ext cx="2158405" cy="9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>
            <a:off x="6072305" y="238995"/>
            <a:ext cx="0" cy="444361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7099885" y="2859869"/>
            <a:ext cx="1792" cy="66542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972496" y="2848735"/>
            <a:ext cx="0" cy="6797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Овал 5"/>
          <p:cNvSpPr/>
          <p:nvPr/>
        </p:nvSpPr>
        <p:spPr>
          <a:xfrm>
            <a:off x="7062446" y="2801588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4933315" y="2793118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 flipV="1">
            <a:off x="3133383" y="1836909"/>
            <a:ext cx="401292" cy="17314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1768919" y="3579862"/>
            <a:ext cx="13705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1363168" y="1846850"/>
            <a:ext cx="2183260" cy="4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071680" y="3997458"/>
            <a:ext cx="0" cy="4465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Овал 8"/>
          <p:cNvSpPr/>
          <p:nvPr/>
        </p:nvSpPr>
        <p:spPr>
          <a:xfrm>
            <a:off x="3097383" y="3551555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3498243" y="1810850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6033299" y="3973036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936179" y="3513198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1371304" y="1850626"/>
            <a:ext cx="401292" cy="173145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4121344" y="692173"/>
            <a:ext cx="392239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Овал 14"/>
          <p:cNvSpPr/>
          <p:nvPr/>
        </p:nvSpPr>
        <p:spPr>
          <a:xfrm>
            <a:off x="1737395" y="3544914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4960974" y="1161355"/>
            <a:ext cx="2200339" cy="11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 flipV="1">
            <a:off x="5557464" y="1183228"/>
            <a:ext cx="1584176" cy="10765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6033839" y="4408694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8035571" y="660418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4611843" y="658893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7102013" y="1136410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7492163" y="656610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4075131" y="659517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1335751" y="1819014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4975674" y="1153064"/>
            <a:ext cx="1623520" cy="11155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4939674" y="1121314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1083948" y="1495207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948" y="1495207"/>
                <a:ext cx="44037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197" r="-180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1515125" y="3562196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125" y="3562196"/>
                <a:ext cx="411523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1940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3854942" y="355144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4942" y="355144"/>
                <a:ext cx="440377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780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4507099" y="351853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099" y="351853"/>
                <a:ext cx="41152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1911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722710" y="816339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2710" y="816339"/>
                <a:ext cx="44037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1805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5" name="TextBox 54"/>
              <p:cNvSpPr txBox="1"/>
              <p:nvPr/>
            </p:nvSpPr>
            <p:spPr>
              <a:xfrm>
                <a:off x="6539460" y="1984968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9460" y="1984968"/>
                <a:ext cx="411523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1940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611843" y="2517969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1843" y="2517969"/>
                <a:ext cx="440377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805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606831" y="3400532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06831" y="3400532"/>
                <a:ext cx="411523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1940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677668" y="3806990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7668" y="3806990"/>
                <a:ext cx="440377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1780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5695508" y="4260028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5508" y="4260028"/>
                <a:ext cx="411523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333" r="-1911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3399218" y="1516734"/>
                <a:ext cx="523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9218" y="1516734"/>
                <a:ext cx="523220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1529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3065191" y="3563534"/>
                <a:ext cx="488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191" y="3563534"/>
                <a:ext cx="488724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r="-1625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7287701" y="354922"/>
                <a:ext cx="523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7701" y="354922"/>
                <a:ext cx="523220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1511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7946325" y="358542"/>
                <a:ext cx="488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6325" y="358542"/>
                <a:ext cx="488724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333" r="-1625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7046184" y="819272"/>
                <a:ext cx="523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6184" y="819272"/>
                <a:ext cx="523220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197" r="-1395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5" name="TextBox 64"/>
              <p:cNvSpPr txBox="1"/>
              <p:nvPr/>
            </p:nvSpPr>
            <p:spPr>
              <a:xfrm>
                <a:off x="5158493" y="1991674"/>
                <a:ext cx="488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493" y="1991674"/>
                <a:ext cx="488724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333" r="-1750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093162" y="2551304"/>
                <a:ext cx="523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3162" y="2551304"/>
                <a:ext cx="523220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333" r="-1529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085918" y="3413977"/>
                <a:ext cx="488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918" y="3413977"/>
                <a:ext cx="488724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197" r="-16049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6051565" y="3812174"/>
                <a:ext cx="523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51565" y="3812174"/>
                <a:ext cx="523220" cy="369332"/>
              </a:xfrm>
              <a:prstGeom prst="rect">
                <a:avLst/>
              </a:prstGeom>
              <a:blipFill rotWithShape="1">
                <a:blip r:embed="rId21"/>
                <a:stretch>
                  <a:fillRect t="-8197" r="-1395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6042861" y="4248820"/>
                <a:ext cx="488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2861" y="4248820"/>
                <a:ext cx="488724" cy="369332"/>
              </a:xfrm>
              <a:prstGeom prst="rect">
                <a:avLst/>
              </a:prstGeom>
              <a:blipFill rotWithShape="1">
                <a:blip r:embed="rId22"/>
                <a:stretch>
                  <a:fillRect t="-8197" r="-1750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Прямая соединительная линия 71"/>
          <p:cNvCxnSpPr/>
          <p:nvPr/>
        </p:nvCxnSpPr>
        <p:spPr>
          <a:xfrm>
            <a:off x="5547411" y="2257517"/>
            <a:ext cx="1026475" cy="11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Овал 18"/>
          <p:cNvSpPr/>
          <p:nvPr/>
        </p:nvSpPr>
        <p:spPr>
          <a:xfrm>
            <a:off x="6548660" y="2221517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5513410" y="2224336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6" name="Прямая соединительная линия 75"/>
          <p:cNvCxnSpPr/>
          <p:nvPr/>
        </p:nvCxnSpPr>
        <p:spPr>
          <a:xfrm>
            <a:off x="4957440" y="3554179"/>
            <a:ext cx="2158405" cy="98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7063885" y="3525291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71" name="Группа 70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7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5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04724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  <p:bldP spid="13" grpId="0" animBg="1"/>
      <p:bldP spid="15" grpId="0" animBg="1"/>
      <p:bldP spid="18" grpId="0" animBg="1"/>
      <p:bldP spid="20" grpId="0" animBg="1"/>
      <p:bldP spid="21" grpId="0" animBg="1"/>
      <p:bldP spid="14" grpId="0" animBg="1"/>
      <p:bldP spid="26" grpId="0" animBg="1"/>
      <p:bldP spid="27" grpId="0" animBg="1"/>
      <p:bldP spid="28" grpId="0" animBg="1"/>
      <p:bldP spid="25" grpId="0" animBg="1"/>
      <p:bldP spid="41" grpId="0"/>
      <p:bldP spid="50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19" grpId="0" animBg="1"/>
      <p:bldP spid="8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Прямоугольник 39"/>
          <p:cNvSpPr/>
          <p:nvPr/>
        </p:nvSpPr>
        <p:spPr>
          <a:xfrm>
            <a:off x="2198792" y="3299450"/>
            <a:ext cx="144016" cy="14401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2198792" y="1171273"/>
            <a:ext cx="144016" cy="144016"/>
          </a:xfrm>
          <a:prstGeom prst="rect">
            <a:avLst/>
          </a:prstGeom>
          <a:noFill/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897620" y="0"/>
            <a:ext cx="5354900" cy="51435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2195736" y="483518"/>
            <a:ext cx="0" cy="383370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89077" y="1161355"/>
            <a:ext cx="2200339" cy="110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1547664" y="1183230"/>
            <a:ext cx="1722079" cy="226367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Овал 11"/>
          <p:cNvSpPr/>
          <p:nvPr/>
        </p:nvSpPr>
        <p:spPr>
          <a:xfrm>
            <a:off x="3230116" y="1136410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1103777" y="1153064"/>
            <a:ext cx="1740031" cy="2293837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1067777" y="1121314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60240" y="816339"/>
                <a:ext cx="4403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240" y="816339"/>
                <a:ext cx="440377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1944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80763" y="3357634"/>
                <a:ext cx="4115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0763" y="3357634"/>
                <a:ext cx="411523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333" r="-1911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183714" y="819272"/>
                <a:ext cx="5232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3714" y="819272"/>
                <a:ext cx="523220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511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75395" y="3363838"/>
                <a:ext cx="48872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395" y="3363838"/>
                <a:ext cx="488724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r="-1625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единительная линия 18"/>
          <p:cNvCxnSpPr/>
          <p:nvPr/>
        </p:nvCxnSpPr>
        <p:spPr>
          <a:xfrm>
            <a:off x="1556674" y="3444819"/>
            <a:ext cx="1287134" cy="2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2807808" y="3404056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1515911" y="3399293"/>
            <a:ext cx="72000" cy="720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833408" y="298852"/>
                <a:ext cx="3714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3408" y="298852"/>
                <a:ext cx="371447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197" r="-1967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975714" y="436131"/>
                <a:ext cx="103304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𝑎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𝑀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𝑎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⊥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𝑁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5714" y="436131"/>
                <a:ext cx="1033040" cy="584775"/>
              </a:xfrm>
              <a:prstGeom prst="rect">
                <a:avLst/>
              </a:prstGeom>
              <a:blipFill rotWithShape="1">
                <a:blip r:embed="rId8"/>
                <a:stretch>
                  <a:fillRect t="-3158" r="-1765" b="-1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1806156" y="2396085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156" y="2396085"/>
                <a:ext cx="398699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1818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892686" y="846763"/>
                <a:ext cx="4064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𝐾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2686" y="846763"/>
                <a:ext cx="406458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1940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900104" y="3381857"/>
                <a:ext cx="3908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0104" y="3381857"/>
                <a:ext cx="390876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333" r="-2031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Прямая соединительная линия 33"/>
          <p:cNvCxnSpPr/>
          <p:nvPr/>
        </p:nvCxnSpPr>
        <p:spPr>
          <a:xfrm>
            <a:off x="1664119" y="1106038"/>
            <a:ext cx="0" cy="12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771800" y="1097682"/>
            <a:ext cx="0" cy="1227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1907704" y="3384894"/>
            <a:ext cx="0" cy="122757"/>
          </a:xfrm>
          <a:prstGeom prst="line">
            <a:avLst/>
          </a:prstGeom>
          <a:ln w="5397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2483768" y="3386593"/>
            <a:ext cx="0" cy="122757"/>
          </a:xfrm>
          <a:prstGeom prst="line">
            <a:avLst/>
          </a:prstGeom>
          <a:ln w="47625" cmpd="dbl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3978270" y="978439"/>
                <a:ext cx="122463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/>
                        </a:rPr>
                        <m:t>𝑀𝐾</m:t>
                      </m:r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</a:rPr>
                        <m:t>𝐾</m:t>
                      </m:r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600" b="0" dirty="0" smtClean="0"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6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sz="1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𝐸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1600" b="0" i="1" smtClean="0">
                          <a:latin typeface="Cambria Math"/>
                          <a:ea typeface="Cambria Math"/>
                        </a:rPr>
                        <m:t>𝐸𝑁</m:t>
                      </m:r>
                    </m:oMath>
                  </m:oMathPara>
                </a14:m>
                <a:endParaRPr lang="ru-RU" sz="1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8270" y="978439"/>
                <a:ext cx="1224631" cy="584775"/>
              </a:xfrm>
              <a:prstGeom prst="rect">
                <a:avLst/>
              </a:prstGeom>
              <a:blipFill rotWithShape="1">
                <a:blip r:embed="rId12"/>
                <a:stretch>
                  <a:fillRect t="-3158" r="-1500" b="-136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авая фигурная скобка 40"/>
          <p:cNvSpPr/>
          <p:nvPr/>
        </p:nvSpPr>
        <p:spPr>
          <a:xfrm>
            <a:off x="5197187" y="537029"/>
            <a:ext cx="94893" cy="985539"/>
          </a:xfrm>
          <a:prstGeom prst="rightBrace">
            <a:avLst>
              <a:gd name="adj1" fmla="val 51272"/>
              <a:gd name="adj2" fmla="val 50000"/>
            </a:avLst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267959" y="836872"/>
                <a:ext cx="387848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1600" i="1" smtClean="0">
                        <a:latin typeface="Cambria Math"/>
                        <a:ea typeface="Cambria Math"/>
                      </a:rPr>
                      <m:t>⇒∆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𝑀𝑂</m:t>
                    </m:r>
                    <m:sSub>
                      <m:sSubPr>
                        <m:ctrlPr>
                          <a:rPr lang="en-US" sz="1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𝑀</m:t>
                        </m:r>
                      </m:e>
                      <m:sub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n-US" sz="1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ru-RU" sz="1600" b="0" i="1" smtClean="0">
                        <a:latin typeface="Cambria Math"/>
                        <a:ea typeface="Cambria Math"/>
                      </a:rPr>
                      <m:t>и </m:t>
                    </m:r>
                    <m:r>
                      <a:rPr lang="ru-RU" sz="16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𝑁</m:t>
                    </m:r>
                    <m:r>
                      <a:rPr lang="en-US" sz="1600" i="1">
                        <a:latin typeface="Cambria Math"/>
                        <a:ea typeface="Cambria Math"/>
                      </a:rPr>
                      <m:t>𝑂</m:t>
                    </m:r>
                    <m:sSub>
                      <m:sSubPr>
                        <m:ctrlPr>
                          <a:rPr lang="en-US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1600" b="0" i="1" smtClean="0"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en-US" sz="16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00" dirty="0" smtClean="0"/>
                  <a:t> </a:t>
                </a:r>
                <a:r>
                  <a:rPr lang="ru-RU" sz="1400" dirty="0" smtClean="0">
                    <a:latin typeface="Times New Roman" pitchFamily="18" charset="0"/>
                    <a:cs typeface="Times New Roman" pitchFamily="18" charset="0"/>
                  </a:rPr>
                  <a:t>равнобедренные</a:t>
                </a:r>
                <a:endParaRPr lang="ru-RU" sz="14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7959" y="836872"/>
                <a:ext cx="3878486" cy="338554"/>
              </a:xfrm>
              <a:prstGeom prst="rect">
                <a:avLst/>
              </a:prstGeom>
              <a:blipFill rotWithShape="1">
                <a:blip r:embed="rId1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/>
          <p:nvPr/>
        </p:nvCxnSpPr>
        <p:spPr>
          <a:xfrm>
            <a:off x="2675553" y="1779662"/>
            <a:ext cx="156487" cy="144016"/>
          </a:xfrm>
          <a:prstGeom prst="line">
            <a:avLst/>
          </a:prstGeom>
          <a:ln w="85725" cmpd="dbl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1610779" y="1855862"/>
            <a:ext cx="171577" cy="144016"/>
          </a:xfrm>
          <a:prstGeom prst="line">
            <a:avLst/>
          </a:prstGeom>
          <a:ln w="85725" cmpd="dbl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1806156" y="2931790"/>
            <a:ext cx="156487" cy="144016"/>
          </a:xfrm>
          <a:prstGeom prst="line">
            <a:avLst/>
          </a:prstGeom>
          <a:ln w="85725" cmpd="tri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2414767" y="2911217"/>
            <a:ext cx="184960" cy="160774"/>
          </a:xfrm>
          <a:prstGeom prst="line">
            <a:avLst/>
          </a:prstGeom>
          <a:ln w="85725" cmpd="tri">
            <a:solidFill>
              <a:srgbClr val="C0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/>
              <p:cNvSpPr txBox="1"/>
              <p:nvPr/>
            </p:nvSpPr>
            <p:spPr>
              <a:xfrm>
                <a:off x="3940517" y="1667436"/>
                <a:ext cx="18735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𝑀𝑁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𝑀𝑂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𝑂𝑁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3" name="Text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0517" y="1667436"/>
                <a:ext cx="1873526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333" r="-389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3935720" y="2039330"/>
                <a:ext cx="221054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5720" y="2039330"/>
                <a:ext cx="2210541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333" r="-3315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942033" y="2040941"/>
                <a:ext cx="14382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𝑀𝑂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𝑂𝑁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2033" y="2040941"/>
                <a:ext cx="1438279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333" r="-466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Правая фигурная скобка 65"/>
          <p:cNvSpPr/>
          <p:nvPr/>
        </p:nvSpPr>
        <p:spPr>
          <a:xfrm>
            <a:off x="7300018" y="1764422"/>
            <a:ext cx="54006" cy="568781"/>
          </a:xfrm>
          <a:prstGeom prst="rightBrace">
            <a:avLst>
              <a:gd name="adj1" fmla="val 68298"/>
              <a:gd name="adj2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/>
              <p:cNvSpPr txBox="1"/>
              <p:nvPr/>
            </p:nvSpPr>
            <p:spPr>
              <a:xfrm>
                <a:off x="7294650" y="1869904"/>
                <a:ext cx="17113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𝑀𝑁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67" name="TextBox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4650" y="1869904"/>
                <a:ext cx="1711366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333" r="-428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1605"/>
            <a:ext cx="4666358" cy="10923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" name="Прямоугольник 68"/>
          <p:cNvSpPr/>
          <p:nvPr/>
        </p:nvSpPr>
        <p:spPr>
          <a:xfrm>
            <a:off x="4259139" y="306701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Осевая симметрия сохраняет расстояние между точками, то есть осевая симметрия – пример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движения плоскости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6" name="Группа 45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49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0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2225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39" grpId="0" animBg="1"/>
      <p:bldP spid="12" grpId="0" animBg="1"/>
      <p:bldP spid="14" grpId="0" animBg="1"/>
      <p:bldP spid="15" grpId="0"/>
      <p:bldP spid="16" grpId="0"/>
      <p:bldP spid="17" grpId="0"/>
      <p:bldP spid="18" grpId="0"/>
      <p:bldP spid="20" grpId="0" animBg="1"/>
      <p:bldP spid="21" grpId="0" animBg="1"/>
      <p:bldP spid="26" grpId="0"/>
      <p:bldP spid="29" grpId="0"/>
      <p:bldP spid="30" grpId="0"/>
      <p:bldP spid="31" grpId="0"/>
      <p:bldP spid="32" grpId="0"/>
      <p:bldP spid="38" grpId="0"/>
      <p:bldP spid="41" grpId="0" animBg="1"/>
      <p:bldP spid="42" grpId="0"/>
      <p:bldP spid="63" grpId="0"/>
      <p:bldP spid="64" grpId="0"/>
      <p:bldP spid="65" grpId="0"/>
      <p:bldP spid="66" grpId="0" animBg="1"/>
      <p:bldP spid="67" grpId="0"/>
      <p:bldP spid="6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32" y="250402"/>
            <a:ext cx="8424936" cy="986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59532" y="267494"/>
                <a:ext cx="8424936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В пространстве </a:t>
                </a:r>
                <a:r>
                  <a:rPr lang="ru-RU" b="1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осевой симметрией с осью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rgbClr val="0070C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</m:oMath>
                </a14:m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мы назовем такое отображение пространства на себя, при котором любая точка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переходит в симметричную ей точку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i="1" smtClean="0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относительно оси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𝑎</m:t>
                    </m:r>
                  </m:oMath>
                </a14:m>
                <a:r>
                  <a:rPr lang="ru-RU" dirty="0">
                    <a:latin typeface="Times New Roman" pitchFamily="18" charset="0"/>
                    <a:cs typeface="Times New Roman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267494"/>
                <a:ext cx="8424936" cy="923330"/>
              </a:xfrm>
              <a:prstGeom prst="rect">
                <a:avLst/>
              </a:prstGeom>
              <a:blipFill rotWithShape="1">
                <a:blip r:embed="rId4"/>
                <a:stretch>
                  <a:fillRect l="-651" t="-3311" b="-99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/>
          <p:cNvCxnSpPr/>
          <p:nvPr/>
        </p:nvCxnSpPr>
        <p:spPr>
          <a:xfrm flipV="1">
            <a:off x="2379812" y="2059702"/>
            <a:ext cx="0" cy="1829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V="1">
            <a:off x="3297217" y="2972345"/>
            <a:ext cx="0" cy="1829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204760" y="3890263"/>
            <a:ext cx="1170290" cy="795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46328" y="3671036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6328" y="3671036"/>
                <a:ext cx="398699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18462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42860" y="4501232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860" y="4501232"/>
                <a:ext cx="36798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166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02245" y="3832038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245" y="3832038"/>
                <a:ext cx="367985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23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61548" y="1930544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1548" y="1930544"/>
                <a:ext cx="353751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2241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755576" y="3105303"/>
                <a:ext cx="1186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105303"/>
                <a:ext cx="1186287" cy="369332"/>
              </a:xfrm>
              <a:prstGeom prst="rect">
                <a:avLst/>
              </a:prstGeom>
              <a:blipFill rotWithShape="1">
                <a:blip r:embed="rId9"/>
                <a:stretch>
                  <a:fillRect t="-8197" r="-564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812058" y="1546412"/>
                <a:ext cx="15453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2058" y="1546412"/>
                <a:ext cx="1545358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433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Полилиния 46"/>
          <p:cNvSpPr/>
          <p:nvPr/>
        </p:nvSpPr>
        <p:spPr>
          <a:xfrm>
            <a:off x="2225675" y="2317750"/>
            <a:ext cx="149225" cy="269875"/>
          </a:xfrm>
          <a:custGeom>
            <a:avLst/>
            <a:gdLst>
              <a:gd name="connsiteX0" fmla="*/ 149225 w 149225"/>
              <a:gd name="connsiteY0" fmla="*/ 0 h 269875"/>
              <a:gd name="connsiteX1" fmla="*/ 0 w 149225"/>
              <a:gd name="connsiteY1" fmla="*/ 85725 h 269875"/>
              <a:gd name="connsiteX2" fmla="*/ 6350 w 149225"/>
              <a:gd name="connsiteY2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225" h="269875">
                <a:moveTo>
                  <a:pt x="149225" y="0"/>
                </a:moveTo>
                <a:lnTo>
                  <a:pt x="0" y="85725"/>
                </a:lnTo>
                <a:lnTo>
                  <a:pt x="6350" y="26987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16954" y="1803794"/>
                <a:ext cx="866904" cy="593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954" y="1803794"/>
                <a:ext cx="866904" cy="593689"/>
              </a:xfrm>
              <a:prstGeom prst="rect">
                <a:avLst/>
              </a:prstGeom>
              <a:blipFill rotWithShape="1">
                <a:blip r:embed="rId11"/>
                <a:stretch>
                  <a:fillRect r="-91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13010" y="2484649"/>
                <a:ext cx="866904" cy="593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010" y="2484649"/>
                <a:ext cx="866904" cy="593689"/>
              </a:xfrm>
              <a:prstGeom prst="rect">
                <a:avLst/>
              </a:prstGeom>
              <a:blipFill rotWithShape="1">
                <a:blip r:embed="rId12"/>
                <a:stretch>
                  <a:fillRect r="-8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495918" y="3204729"/>
                <a:ext cx="86369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5918" y="3204729"/>
                <a:ext cx="863698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333" r="-922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24544" y="1929104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44" y="1929104"/>
                <a:ext cx="603050" cy="369332"/>
              </a:xfrm>
              <a:prstGeom prst="rect">
                <a:avLst/>
              </a:prstGeom>
              <a:blipFill rotWithShape="1">
                <a:blip r:embed="rId14"/>
                <a:stretch>
                  <a:fillRect t="-8197" r="-1313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24544" y="2611360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44" y="2611360"/>
                <a:ext cx="603050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1313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694573" y="1924518"/>
                <a:ext cx="13301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4573" y="1924518"/>
                <a:ext cx="1330172" cy="369332"/>
              </a:xfrm>
              <a:prstGeom prst="rect">
                <a:avLst/>
              </a:prstGeom>
              <a:blipFill rotWithShape="1">
                <a:blip r:embed="rId17"/>
                <a:stretch>
                  <a:fillRect t="-8333" r="-596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698213" y="2607720"/>
                <a:ext cx="1335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213" y="2607720"/>
                <a:ext cx="1335237" cy="369332"/>
              </a:xfrm>
              <a:prstGeom prst="rect">
                <a:avLst/>
              </a:prstGeom>
              <a:blipFill rotWithShape="1">
                <a:blip r:embed="rId18"/>
                <a:stretch>
                  <a:fillRect t="-8333" r="-502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344420" y="2611360"/>
                <a:ext cx="11905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(0, 0, 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4420" y="2611360"/>
                <a:ext cx="1190582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197" r="-564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3341028" y="2611606"/>
                <a:ext cx="149861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(0, 0, 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028" y="2611606"/>
                <a:ext cx="1498615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197" r="-4878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>
            <a:off x="2380084" y="1430970"/>
            <a:ext cx="0" cy="2456117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311426" y="1362318"/>
                <a:ext cx="371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1426" y="1362318"/>
                <a:ext cx="371448" cy="369332"/>
              </a:xfrm>
              <a:prstGeom prst="rect">
                <a:avLst/>
              </a:prstGeom>
              <a:blipFill rotWithShape="1">
                <a:blip r:embed="rId21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 flipV="1">
            <a:off x="1478132" y="1922150"/>
            <a:ext cx="1733336" cy="117962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3175468" y="1888194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461034" y="3052938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1883280" y="2736608"/>
            <a:ext cx="117165" cy="86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 flipV="1">
            <a:off x="2753475" y="2139702"/>
            <a:ext cx="117165" cy="865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Овал 52"/>
          <p:cNvSpPr/>
          <p:nvPr/>
        </p:nvSpPr>
        <p:spPr>
          <a:xfrm>
            <a:off x="2346520" y="2779878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83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7" grpId="0"/>
      <p:bldP spid="18" grpId="0"/>
      <p:bldP spid="19" grpId="0"/>
      <p:bldP spid="21" grpId="0"/>
      <p:bldP spid="21" grpId="1"/>
      <p:bldP spid="25" grpId="0"/>
      <p:bldP spid="25" grpId="1"/>
      <p:bldP spid="47" grpId="0" animBg="1"/>
      <p:bldP spid="47" grpId="1" animBg="1"/>
      <p:bldP spid="29" grpId="0"/>
      <p:bldP spid="32" grpId="0"/>
      <p:bldP spid="33" grpId="0"/>
      <p:bldP spid="34" grpId="0"/>
      <p:bldP spid="35" grpId="0"/>
      <p:bldP spid="37" grpId="0"/>
      <p:bldP spid="38" grpId="0"/>
      <p:bldP spid="40" grpId="0"/>
      <p:bldP spid="41" grpId="0"/>
      <p:bldP spid="16" grpId="0"/>
      <p:bldP spid="20" grpId="0" animBg="1"/>
      <p:bldP spid="20" grpId="1" animBg="1"/>
      <p:bldP spid="24" grpId="0" animBg="1"/>
      <p:bldP spid="24" grpId="1" animBg="1"/>
      <p:bldP spid="5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Прямая со стрелкой 8"/>
          <p:cNvCxnSpPr/>
          <p:nvPr/>
        </p:nvCxnSpPr>
        <p:spPr>
          <a:xfrm flipV="1">
            <a:off x="2379812" y="252636"/>
            <a:ext cx="0" cy="1829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V="1">
            <a:off x="3297217" y="1165279"/>
            <a:ext cx="0" cy="1829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204760" y="2083197"/>
            <a:ext cx="1170290" cy="795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75727" y="1803808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727" y="1803808"/>
                <a:ext cx="398699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1846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50657" y="2481641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657" y="2481641"/>
                <a:ext cx="367985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02245" y="2024972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245" y="2024972"/>
                <a:ext cx="36798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333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28723" y="110223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723" y="110223"/>
                <a:ext cx="353751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069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438530" y="3820378"/>
                <a:ext cx="15453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8530" y="3820378"/>
                <a:ext cx="154535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4348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Полилиния 46"/>
          <p:cNvSpPr/>
          <p:nvPr/>
        </p:nvSpPr>
        <p:spPr>
          <a:xfrm>
            <a:off x="1349630" y="2481014"/>
            <a:ext cx="149225" cy="269875"/>
          </a:xfrm>
          <a:custGeom>
            <a:avLst/>
            <a:gdLst>
              <a:gd name="connsiteX0" fmla="*/ 149225 w 149225"/>
              <a:gd name="connsiteY0" fmla="*/ 0 h 269875"/>
              <a:gd name="connsiteX1" fmla="*/ 0 w 149225"/>
              <a:gd name="connsiteY1" fmla="*/ 85725 h 269875"/>
              <a:gd name="connsiteX2" fmla="*/ 6350 w 149225"/>
              <a:gd name="connsiteY2" fmla="*/ 269875 h 26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9225" h="269875">
                <a:moveTo>
                  <a:pt x="149225" y="0"/>
                </a:moveTo>
                <a:lnTo>
                  <a:pt x="0" y="85725"/>
                </a:lnTo>
                <a:lnTo>
                  <a:pt x="6350" y="269875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16954" y="667732"/>
                <a:ext cx="892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954" y="667732"/>
                <a:ext cx="89255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890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13010" y="1152029"/>
                <a:ext cx="866904" cy="593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010" y="1152029"/>
                <a:ext cx="866904" cy="593689"/>
              </a:xfrm>
              <a:prstGeom prst="rect">
                <a:avLst/>
              </a:prstGeom>
              <a:blipFill rotWithShape="1">
                <a:blip r:embed="rId9"/>
                <a:stretch>
                  <a:fillRect r="-8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24544" y="1278740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44" y="1278740"/>
                <a:ext cx="603050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1313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698213" y="1275100"/>
                <a:ext cx="1335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213" y="1275100"/>
                <a:ext cx="1335237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502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 flipV="1">
            <a:off x="1043608" y="2080021"/>
            <a:ext cx="1336476" cy="90929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58057" y="2677713"/>
                <a:ext cx="371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057" y="2677713"/>
                <a:ext cx="371448" cy="369332"/>
              </a:xfrm>
              <a:prstGeom prst="rect">
                <a:avLst/>
              </a:prstGeom>
              <a:blipFill rotWithShape="1">
                <a:blip r:embed="rId15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 flipV="1">
            <a:off x="1497034" y="1317872"/>
            <a:ext cx="0" cy="26871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1456505" y="3969044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461034" y="1245872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1399319" y="3143727"/>
            <a:ext cx="19542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1412015" y="1814553"/>
            <a:ext cx="19934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863361" y="871082"/>
                <a:ext cx="1186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361" y="871082"/>
                <a:ext cx="1186287" cy="369332"/>
              </a:xfrm>
              <a:prstGeom prst="rect">
                <a:avLst/>
              </a:prstGeom>
              <a:blipFill rotWithShape="1">
                <a:blip r:embed="rId16"/>
                <a:stretch>
                  <a:fillRect t="-8333" r="-6186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72996" y="308639"/>
                <a:ext cx="468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Если ось симметрии проходит через ось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𝑂𝑥</m:t>
                    </m:r>
                    <m:r>
                      <a:rPr lang="ru-RU" b="0" i="0" smtClean="0">
                        <a:latin typeface="Cambria Math"/>
                        <a:cs typeface="Times New Roman" pitchFamily="18" charset="0"/>
                      </a:rPr>
                      <m:t>: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996" y="308639"/>
                <a:ext cx="4680520" cy="369332"/>
              </a:xfrm>
              <a:prstGeom prst="rect">
                <a:avLst/>
              </a:prstGeom>
              <a:blipFill rotWithShape="1">
                <a:blip r:embed="rId17"/>
                <a:stretch>
                  <a:fillRect l="-1172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16650" y="1802235"/>
                <a:ext cx="866904" cy="593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650" y="1802235"/>
                <a:ext cx="866904" cy="593689"/>
              </a:xfrm>
              <a:prstGeom prst="rect">
                <a:avLst/>
              </a:prstGeom>
              <a:blipFill rotWithShape="1">
                <a:blip r:embed="rId18"/>
                <a:stretch>
                  <a:fillRect r="-7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28184" y="1928946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928946"/>
                <a:ext cx="603050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197" r="-1212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84761" y="1925306"/>
                <a:ext cx="1335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761" y="1925306"/>
                <a:ext cx="1335237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333" r="-411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054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7" grpId="0" animBg="1"/>
      <p:bldP spid="29" grpId="0"/>
      <p:bldP spid="32" grpId="0"/>
      <p:bldP spid="35" grpId="0"/>
      <p:bldP spid="38" grpId="0"/>
      <p:bldP spid="16" grpId="0"/>
      <p:bldP spid="20" grpId="0" animBg="1"/>
      <p:bldP spid="24" grpId="0" animBg="1"/>
      <p:bldP spid="45" grpId="0"/>
      <p:bldP spid="46" grpId="0"/>
      <p:bldP spid="31" grpId="0"/>
      <p:bldP spid="34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6691345" y="4796378"/>
            <a:ext cx="2455100" cy="347122"/>
            <a:chOff x="6691345" y="4796378"/>
            <a:chExt cx="2455100" cy="347122"/>
          </a:xfrm>
        </p:grpSpPr>
        <p:sp>
          <p:nvSpPr>
            <p:cNvPr id="3" name="Прямоугольник 7"/>
            <p:cNvSpPr/>
            <p:nvPr/>
          </p:nvSpPr>
          <p:spPr>
            <a:xfrm>
              <a:off x="6691345" y="4796378"/>
              <a:ext cx="2455100" cy="347122"/>
            </a:xfrm>
            <a:custGeom>
              <a:avLst/>
              <a:gdLst>
                <a:gd name="connsiteX0" fmla="*/ 0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0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345688 w 9144000"/>
                <a:gd name="connsiteY0" fmla="*/ 0 h 339502"/>
                <a:gd name="connsiteX1" fmla="*/ 9144000 w 9144000"/>
                <a:gd name="connsiteY1" fmla="*/ 0 h 339502"/>
                <a:gd name="connsiteX2" fmla="*/ 9144000 w 9144000"/>
                <a:gd name="connsiteY2" fmla="*/ 339502 h 339502"/>
                <a:gd name="connsiteX3" fmla="*/ 0 w 9144000"/>
                <a:gd name="connsiteY3" fmla="*/ 339502 h 339502"/>
                <a:gd name="connsiteX4" fmla="*/ 345688 w 9144000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078075 w 10876387"/>
                <a:gd name="connsiteY0" fmla="*/ 0 h 339502"/>
                <a:gd name="connsiteX1" fmla="*/ 10876387 w 10876387"/>
                <a:gd name="connsiteY1" fmla="*/ 0 h 339502"/>
                <a:gd name="connsiteX2" fmla="*/ 10876387 w 10876387"/>
                <a:gd name="connsiteY2" fmla="*/ 339502 h 339502"/>
                <a:gd name="connsiteX3" fmla="*/ 0 w 10876387"/>
                <a:gd name="connsiteY3" fmla="*/ 339502 h 339502"/>
                <a:gd name="connsiteX4" fmla="*/ 2078075 w 10876387"/>
                <a:gd name="connsiteY4" fmla="*/ 0 h 339502"/>
                <a:gd name="connsiteX0" fmla="*/ 2621569 w 10876387"/>
                <a:gd name="connsiteY0" fmla="*/ 0 h 347122"/>
                <a:gd name="connsiteX1" fmla="*/ 10876387 w 10876387"/>
                <a:gd name="connsiteY1" fmla="*/ 7620 h 347122"/>
                <a:gd name="connsiteX2" fmla="*/ 10876387 w 10876387"/>
                <a:gd name="connsiteY2" fmla="*/ 347122 h 347122"/>
                <a:gd name="connsiteX3" fmla="*/ 0 w 10876387"/>
                <a:gd name="connsiteY3" fmla="*/ 347122 h 347122"/>
                <a:gd name="connsiteX4" fmla="*/ 2621569 w 10876387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876387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  <a:gd name="connsiteX0" fmla="*/ 2621569 w 10944324"/>
                <a:gd name="connsiteY0" fmla="*/ 0 h 347122"/>
                <a:gd name="connsiteX1" fmla="*/ 10944324 w 10944324"/>
                <a:gd name="connsiteY1" fmla="*/ 0 h 347122"/>
                <a:gd name="connsiteX2" fmla="*/ 10910356 w 10944324"/>
                <a:gd name="connsiteY2" fmla="*/ 347122 h 347122"/>
                <a:gd name="connsiteX3" fmla="*/ 0 w 10944324"/>
                <a:gd name="connsiteY3" fmla="*/ 347122 h 347122"/>
                <a:gd name="connsiteX4" fmla="*/ 2621569 w 10944324"/>
                <a:gd name="connsiteY4" fmla="*/ 0 h 34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44324" h="347122">
                  <a:moveTo>
                    <a:pt x="2621569" y="0"/>
                  </a:moveTo>
                  <a:lnTo>
                    <a:pt x="10944324" y="0"/>
                  </a:lnTo>
                  <a:lnTo>
                    <a:pt x="10910356" y="347122"/>
                  </a:lnTo>
                  <a:lnTo>
                    <a:pt x="0" y="347122"/>
                  </a:lnTo>
                  <a:cubicBezTo>
                    <a:pt x="479275" y="107203"/>
                    <a:pt x="1637400" y="1654"/>
                    <a:pt x="2621569" y="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" name="Picture 4" descr="E:\РАБОЧИЕ ПРОЕКТЫ\FREE-LANCE\2013\октябрь\Логотип_варианты_цвета3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2110" y="4863870"/>
              <a:ext cx="1872260" cy="2243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" name="Прямая со стрелкой 8"/>
          <p:cNvCxnSpPr/>
          <p:nvPr/>
        </p:nvCxnSpPr>
        <p:spPr>
          <a:xfrm flipV="1">
            <a:off x="2379812" y="252636"/>
            <a:ext cx="0" cy="1829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 flipV="1">
            <a:off x="3297217" y="1165279"/>
            <a:ext cx="0" cy="182948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204760" y="2083197"/>
            <a:ext cx="1170290" cy="7956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075727" y="1803808"/>
                <a:ext cx="3986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𝑂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5727" y="1803808"/>
                <a:ext cx="398699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8333" r="-18462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50657" y="2481641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657" y="2481641"/>
                <a:ext cx="367985" cy="369332"/>
              </a:xfrm>
              <a:prstGeom prst="rect">
                <a:avLst/>
              </a:prstGeom>
              <a:blipFill rotWithShape="1">
                <a:blip r:embed="rId4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902245" y="2024972"/>
                <a:ext cx="3679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2245" y="2024972"/>
                <a:ext cx="367985" cy="369332"/>
              </a:xfrm>
              <a:prstGeom prst="rect">
                <a:avLst/>
              </a:prstGeom>
              <a:blipFill rotWithShape="1">
                <a:blip r:embed="rId5"/>
                <a:stretch>
                  <a:fillRect t="-8197" r="-2333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028723" y="110223"/>
                <a:ext cx="35375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8723" y="110223"/>
                <a:ext cx="353751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20690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2910596" y="3411549"/>
                <a:ext cx="154535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0596" y="3411549"/>
                <a:ext cx="1545358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8333" r="-433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516954" y="667732"/>
                <a:ext cx="8925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954" y="667732"/>
                <a:ext cx="892552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8333" r="-8904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5513010" y="1152029"/>
                <a:ext cx="866904" cy="593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3010" y="1152029"/>
                <a:ext cx="866904" cy="593689"/>
              </a:xfrm>
              <a:prstGeom prst="rect">
                <a:avLst/>
              </a:prstGeom>
              <a:blipFill rotWithShape="1">
                <a:blip r:embed="rId9"/>
                <a:stretch>
                  <a:fillRect r="-83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олилиния 5"/>
          <p:cNvSpPr/>
          <p:nvPr/>
        </p:nvSpPr>
        <p:spPr>
          <a:xfrm>
            <a:off x="3204673" y="1922804"/>
            <a:ext cx="145278" cy="179461"/>
          </a:xfrm>
          <a:custGeom>
            <a:avLst/>
            <a:gdLst>
              <a:gd name="connsiteX0" fmla="*/ 0 w 145278"/>
              <a:gd name="connsiteY0" fmla="*/ 0 h 179461"/>
              <a:gd name="connsiteX1" fmla="*/ 145278 w 145278"/>
              <a:gd name="connsiteY1" fmla="*/ 0 h 179461"/>
              <a:gd name="connsiteX2" fmla="*/ 145278 w 145278"/>
              <a:gd name="connsiteY2" fmla="*/ 179461 h 1794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5278" h="179461">
                <a:moveTo>
                  <a:pt x="0" y="0"/>
                </a:moveTo>
                <a:lnTo>
                  <a:pt x="145278" y="0"/>
                </a:lnTo>
                <a:lnTo>
                  <a:pt x="145278" y="179461"/>
                </a:lnTo>
              </a:path>
            </a:pathLst>
          </a:cu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224544" y="1278740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544" y="1278740"/>
                <a:ext cx="603050" cy="369332"/>
              </a:xfrm>
              <a:prstGeom prst="rect">
                <a:avLst/>
              </a:prstGeom>
              <a:blipFill rotWithShape="1">
                <a:blip r:embed="rId10"/>
                <a:stretch>
                  <a:fillRect t="-8333" r="-1313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6698213" y="1275100"/>
                <a:ext cx="1335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𝑦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8213" y="1275100"/>
                <a:ext cx="1335237" cy="369332"/>
              </a:xfrm>
              <a:prstGeom prst="rect">
                <a:avLst/>
              </a:prstGeom>
              <a:blipFill rotWithShape="1">
                <a:blip r:embed="rId11"/>
                <a:stretch>
                  <a:fillRect t="-8197" r="-5023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Прямая соединительная линия 11"/>
          <p:cNvCxnSpPr/>
          <p:nvPr/>
        </p:nvCxnSpPr>
        <p:spPr>
          <a:xfrm flipH="1">
            <a:off x="2380084" y="2080021"/>
            <a:ext cx="1975892" cy="1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084506" y="1721228"/>
                <a:ext cx="3714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506" y="1721228"/>
                <a:ext cx="371448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8197" r="-2131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Прямая соединительная линия 22"/>
          <p:cNvCxnSpPr/>
          <p:nvPr/>
        </p:nvCxnSpPr>
        <p:spPr>
          <a:xfrm flipV="1">
            <a:off x="3203848" y="706483"/>
            <a:ext cx="0" cy="26871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3167848" y="3357655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3167848" y="669425"/>
            <a:ext cx="72000" cy="72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3113672" y="2651178"/>
            <a:ext cx="19542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/>
          <p:cNvCxnSpPr/>
          <p:nvPr/>
        </p:nvCxnSpPr>
        <p:spPr>
          <a:xfrm flipH="1">
            <a:off x="3097868" y="1409054"/>
            <a:ext cx="19934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2715958" y="282412"/>
                <a:ext cx="11862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𝑀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r>
                        <a:rPr lang="en-US" b="0" i="1" smtClean="0">
                          <a:latin typeface="Cambria Math"/>
                        </a:rPr>
                        <m:t>𝑧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958" y="282412"/>
                <a:ext cx="1186287" cy="369332"/>
              </a:xfrm>
              <a:prstGeom prst="rect">
                <a:avLst/>
              </a:prstGeom>
              <a:blipFill rotWithShape="1">
                <a:blip r:embed="rId13"/>
                <a:stretch>
                  <a:fillRect t="-8197" r="-618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272996" y="308639"/>
                <a:ext cx="468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Если ось симметрии проходит через ось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𝑂𝑥</m:t>
                    </m:r>
                    <m:r>
                      <a:rPr lang="ru-RU" b="0" i="0" smtClean="0">
                        <a:latin typeface="Cambria Math"/>
                        <a:cs typeface="Times New Roman" pitchFamily="18" charset="0"/>
                      </a:rPr>
                      <m:t>: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2996" y="308639"/>
                <a:ext cx="4680520" cy="369332"/>
              </a:xfrm>
              <a:prstGeom prst="rect">
                <a:avLst/>
              </a:prstGeom>
              <a:blipFill rotWithShape="1">
                <a:blip r:embed="rId17"/>
                <a:stretch>
                  <a:fillRect l="-1172"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516650" y="1802235"/>
                <a:ext cx="866904" cy="593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6650" y="1802235"/>
                <a:ext cx="866904" cy="593689"/>
              </a:xfrm>
              <a:prstGeom prst="rect">
                <a:avLst/>
              </a:prstGeom>
              <a:blipFill rotWithShape="1">
                <a:blip r:embed="rId18"/>
                <a:stretch>
                  <a:fillRect r="-70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228184" y="1928946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1928946"/>
                <a:ext cx="603050" cy="369332"/>
              </a:xfrm>
              <a:prstGeom prst="rect">
                <a:avLst/>
              </a:prstGeom>
              <a:blipFill rotWithShape="1">
                <a:blip r:embed="rId19"/>
                <a:stretch>
                  <a:fillRect t="-8197" r="-1212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84761" y="1925306"/>
                <a:ext cx="1335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4761" y="1925306"/>
                <a:ext cx="1335237" cy="369332"/>
              </a:xfrm>
              <a:prstGeom prst="rect">
                <a:avLst/>
              </a:prstGeom>
              <a:blipFill rotWithShape="1">
                <a:blip r:embed="rId20"/>
                <a:stretch>
                  <a:fillRect t="-8333" r="-411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271120" y="2653932"/>
                <a:ext cx="468052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 smtClean="0">
                    <a:latin typeface="Times New Roman" pitchFamily="18" charset="0"/>
                    <a:cs typeface="Times New Roman" pitchFamily="18" charset="0"/>
                  </a:rPr>
                  <a:t>Если ось симметрии проходит через ось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cs typeface="Times New Roman" pitchFamily="18" charset="0"/>
                      </a:rPr>
                      <m:t>𝑂𝑦</m:t>
                    </m:r>
                    <m:r>
                      <a:rPr lang="ru-RU" b="0" i="0" smtClean="0">
                        <a:latin typeface="Cambria Math"/>
                        <a:cs typeface="Times New Roman" pitchFamily="18" charset="0"/>
                      </a:rPr>
                      <m:t>:</m:t>
                    </m:r>
                  </m:oMath>
                </a14:m>
                <a:endParaRPr lang="ru-RU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120" y="2653932"/>
                <a:ext cx="4680520" cy="369332"/>
              </a:xfrm>
              <a:prstGeom prst="rect">
                <a:avLst/>
              </a:prstGeom>
              <a:blipFill rotWithShape="1">
                <a:blip r:embed="rId21"/>
                <a:stretch>
                  <a:fillRect l="-1173" t="-8197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512048" y="2951256"/>
                <a:ext cx="866904" cy="593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  <m:r>
                            <a:rPr lang="en-US" i="1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2048" y="2951256"/>
                <a:ext cx="866904" cy="593689"/>
              </a:xfrm>
              <a:prstGeom prst="rect">
                <a:avLst/>
              </a:prstGeom>
              <a:blipFill rotWithShape="1">
                <a:blip r:embed="rId22"/>
                <a:stretch>
                  <a:fillRect r="-91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508104" y="3563743"/>
                <a:ext cx="8976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𝑦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𝑦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3563743"/>
                <a:ext cx="897618" cy="369332"/>
              </a:xfrm>
              <a:prstGeom prst="rect">
                <a:avLst/>
              </a:prstGeom>
              <a:blipFill rotWithShape="1">
                <a:blip r:embed="rId23"/>
                <a:stretch>
                  <a:fillRect t="-8333" r="-816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228184" y="3081820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081820"/>
                <a:ext cx="603050" cy="369332"/>
              </a:xfrm>
              <a:prstGeom prst="rect">
                <a:avLst/>
              </a:prstGeom>
              <a:blipFill rotWithShape="1">
                <a:blip r:embed="rId24"/>
                <a:stretch>
                  <a:fillRect t="-8333" r="-12121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701853" y="3078180"/>
                <a:ext cx="1335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𝑥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1853" y="3078180"/>
                <a:ext cx="1335237" cy="369332"/>
              </a:xfrm>
              <a:prstGeom prst="rect">
                <a:avLst/>
              </a:prstGeom>
              <a:blipFill rotWithShape="1">
                <a:blip r:embed="rId25"/>
                <a:stretch>
                  <a:fillRect t="-8197" r="-5936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5511744" y="4051575"/>
                <a:ext cx="866904" cy="5936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1744" y="4051575"/>
                <a:ext cx="866904" cy="593689"/>
              </a:xfrm>
              <a:prstGeom prst="rect">
                <a:avLst/>
              </a:prstGeom>
              <a:blipFill rotWithShape="1">
                <a:blip r:embed="rId26"/>
                <a:stretch>
                  <a:fillRect r="-77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6223278" y="4178286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3278" y="4178286"/>
                <a:ext cx="603050" cy="369332"/>
              </a:xfrm>
              <a:prstGeom prst="rect">
                <a:avLst/>
              </a:prstGeom>
              <a:blipFill rotWithShape="1">
                <a:blip r:embed="rId27"/>
                <a:stretch>
                  <a:fillRect t="-8197" r="-12121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679855" y="4174646"/>
                <a:ext cx="13352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 smtClean="0">
                          <a:latin typeface="Cambria Math"/>
                          <a:ea typeface="Cambria Math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𝑧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𝑧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9855" y="4174646"/>
                <a:ext cx="1335237" cy="369332"/>
              </a:xfrm>
              <a:prstGeom prst="rect">
                <a:avLst/>
              </a:prstGeom>
              <a:blipFill rotWithShape="1">
                <a:blip r:embed="rId28"/>
                <a:stretch>
                  <a:fillRect t="-8333" r="-411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4144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6" grpId="0" animBg="1"/>
      <p:bldP spid="16" grpId="0"/>
      <p:bldP spid="20" grpId="0" animBg="1"/>
      <p:bldP spid="24" grpId="0" animBg="1"/>
      <p:bldP spid="45" grpId="0"/>
      <p:bldP spid="33" grpId="0"/>
      <p:bldP spid="37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</TotalTime>
  <Words>1493</Words>
  <Application>Microsoft Office PowerPoint</Application>
  <PresentationFormat>Экран (16:9)</PresentationFormat>
  <Paragraphs>141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CompEdu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205</cp:revision>
  <dcterms:created xsi:type="dcterms:W3CDTF">2015-03-30T10:23:33Z</dcterms:created>
  <dcterms:modified xsi:type="dcterms:W3CDTF">2015-05-28T13:39:33Z</dcterms:modified>
</cp:coreProperties>
</file>