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2" r:id="rId3"/>
    <p:sldId id="283" r:id="rId4"/>
    <p:sldId id="258" r:id="rId5"/>
    <p:sldId id="286" r:id="rId6"/>
    <p:sldId id="284" r:id="rId7"/>
    <p:sldId id="285" r:id="rId8"/>
    <p:sldId id="259" r:id="rId9"/>
    <p:sldId id="260" r:id="rId10"/>
    <p:sldId id="287" r:id="rId11"/>
    <p:sldId id="288" r:id="rId12"/>
    <p:sldId id="289" r:id="rId13"/>
    <p:sldId id="261" r:id="rId14"/>
    <p:sldId id="290" r:id="rId15"/>
    <p:sldId id="262" r:id="rId16"/>
    <p:sldId id="263" r:id="rId17"/>
    <p:sldId id="264" r:id="rId18"/>
    <p:sldId id="265" r:id="rId19"/>
    <p:sldId id="266" r:id="rId20"/>
    <p:sldId id="267" r:id="rId21"/>
    <p:sldId id="291" r:id="rId22"/>
    <p:sldId id="292" r:id="rId2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9E9"/>
    <a:srgbClr val="EBFFEB"/>
    <a:srgbClr val="FFFFEB"/>
    <a:srgbClr val="F7F9F1"/>
    <a:srgbClr val="0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05" autoAdjust="0"/>
  </p:normalViewPr>
  <p:slideViewPr>
    <p:cSldViewPr>
      <p:cViewPr>
        <p:scale>
          <a:sx n="100" d="100"/>
          <a:sy n="100" d="100"/>
        </p:scale>
        <p:origin x="-384" y="-35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A80E0-76BC-49AE-ADA1-AE8E902EA27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30053-EC2D-4FB8-9008-E93162883B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00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30053-EC2D-4FB8-9008-E93162883B7C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797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80.png"/><Relationship Id="rId18" Type="http://schemas.openxmlformats.org/officeDocument/2006/relationships/image" Target="../media/image85.png"/><Relationship Id="rId3" Type="http://schemas.openxmlformats.org/officeDocument/2006/relationships/image" Target="../media/image1.png"/><Relationship Id="rId7" Type="http://schemas.openxmlformats.org/officeDocument/2006/relationships/image" Target="../media/image70.png"/><Relationship Id="rId12" Type="http://schemas.openxmlformats.org/officeDocument/2006/relationships/image" Target="../media/image79.png"/><Relationship Id="rId17" Type="http://schemas.openxmlformats.org/officeDocument/2006/relationships/image" Target="../media/image84.png"/><Relationship Id="rId2" Type="http://schemas.openxmlformats.org/officeDocument/2006/relationships/image" Target="../media/image78.png"/><Relationship Id="rId16" Type="http://schemas.openxmlformats.org/officeDocument/2006/relationships/image" Target="../media/image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11" Type="http://schemas.openxmlformats.org/officeDocument/2006/relationships/image" Target="../media/image740.png"/><Relationship Id="rId5" Type="http://schemas.openxmlformats.org/officeDocument/2006/relationships/image" Target="../media/image68.png"/><Relationship Id="rId15" Type="http://schemas.openxmlformats.org/officeDocument/2006/relationships/image" Target="../media/image82.png"/><Relationship Id="rId10" Type="http://schemas.openxmlformats.org/officeDocument/2006/relationships/image" Target="../media/image73.png"/><Relationship Id="rId4" Type="http://schemas.openxmlformats.org/officeDocument/2006/relationships/image" Target="../media/image670.png"/><Relationship Id="rId9" Type="http://schemas.openxmlformats.org/officeDocument/2006/relationships/image" Target="../media/image72.png"/><Relationship Id="rId14" Type="http://schemas.openxmlformats.org/officeDocument/2006/relationships/image" Target="../media/image8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79.png"/><Relationship Id="rId18" Type="http://schemas.openxmlformats.org/officeDocument/2006/relationships/image" Target="../media/image91.png"/><Relationship Id="rId3" Type="http://schemas.openxmlformats.org/officeDocument/2006/relationships/image" Target="../media/image78.png"/><Relationship Id="rId7" Type="http://schemas.openxmlformats.org/officeDocument/2006/relationships/image" Target="../media/image69.png"/><Relationship Id="rId12" Type="http://schemas.openxmlformats.org/officeDocument/2006/relationships/image" Target="../media/image740.png"/><Relationship Id="rId17" Type="http://schemas.openxmlformats.org/officeDocument/2006/relationships/image" Target="../media/image90.png"/><Relationship Id="rId2" Type="http://schemas.openxmlformats.org/officeDocument/2006/relationships/image" Target="../media/image86.png"/><Relationship Id="rId16" Type="http://schemas.openxmlformats.org/officeDocument/2006/relationships/image" Target="../media/image89.png"/><Relationship Id="rId20" Type="http://schemas.openxmlformats.org/officeDocument/2006/relationships/image" Target="../media/image9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0.png"/><Relationship Id="rId15" Type="http://schemas.openxmlformats.org/officeDocument/2006/relationships/image" Target="../media/image88.png"/><Relationship Id="rId10" Type="http://schemas.openxmlformats.org/officeDocument/2006/relationships/image" Target="../media/image72.png"/><Relationship Id="rId19" Type="http://schemas.openxmlformats.org/officeDocument/2006/relationships/image" Target="../media/image92.png"/><Relationship Id="rId4" Type="http://schemas.openxmlformats.org/officeDocument/2006/relationships/image" Target="../media/image1.png"/><Relationship Id="rId9" Type="http://schemas.openxmlformats.org/officeDocument/2006/relationships/image" Target="../media/image71.png"/><Relationship Id="rId14" Type="http://schemas.openxmlformats.org/officeDocument/2006/relationships/image" Target="../media/image8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0.png"/><Relationship Id="rId18" Type="http://schemas.openxmlformats.org/officeDocument/2006/relationships/image" Target="../media/image97.png"/><Relationship Id="rId3" Type="http://schemas.openxmlformats.org/officeDocument/2006/relationships/image" Target="../media/image86.png"/><Relationship Id="rId21" Type="http://schemas.openxmlformats.org/officeDocument/2006/relationships/image" Target="../media/image100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96.png"/><Relationship Id="rId2" Type="http://schemas.openxmlformats.org/officeDocument/2006/relationships/image" Target="../media/image94.png"/><Relationship Id="rId16" Type="http://schemas.openxmlformats.org/officeDocument/2006/relationships/image" Target="../media/image95.png"/><Relationship Id="rId20" Type="http://schemas.openxmlformats.org/officeDocument/2006/relationships/image" Target="../media/image9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0.png"/><Relationship Id="rId11" Type="http://schemas.openxmlformats.org/officeDocument/2006/relationships/image" Target="../media/image72.png"/><Relationship Id="rId5" Type="http://schemas.openxmlformats.org/officeDocument/2006/relationships/image" Target="../media/image1.png"/><Relationship Id="rId15" Type="http://schemas.openxmlformats.org/officeDocument/2006/relationships/image" Target="../media/image87.png"/><Relationship Id="rId10" Type="http://schemas.openxmlformats.org/officeDocument/2006/relationships/image" Target="../media/image71.png"/><Relationship Id="rId19" Type="http://schemas.openxmlformats.org/officeDocument/2006/relationships/image" Target="../media/image98.png"/><Relationship Id="rId4" Type="http://schemas.openxmlformats.org/officeDocument/2006/relationships/image" Target="../media/image78.png"/><Relationship Id="rId9" Type="http://schemas.openxmlformats.org/officeDocument/2006/relationships/image" Target="../media/image70.png"/><Relationship Id="rId14" Type="http://schemas.openxmlformats.org/officeDocument/2006/relationships/image" Target="../media/image79.png"/><Relationship Id="rId22" Type="http://schemas.openxmlformats.org/officeDocument/2006/relationships/image" Target="../media/image10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18" Type="http://schemas.openxmlformats.org/officeDocument/2006/relationships/image" Target="../media/image117.png"/><Relationship Id="rId3" Type="http://schemas.openxmlformats.org/officeDocument/2006/relationships/image" Target="../media/image103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17" Type="http://schemas.openxmlformats.org/officeDocument/2006/relationships/image" Target="../media/image116.png"/><Relationship Id="rId2" Type="http://schemas.openxmlformats.org/officeDocument/2006/relationships/image" Target="../media/image102.png"/><Relationship Id="rId16" Type="http://schemas.openxmlformats.org/officeDocument/2006/relationships/image" Target="../media/image1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5.png"/><Relationship Id="rId11" Type="http://schemas.openxmlformats.org/officeDocument/2006/relationships/image" Target="../media/image110.png"/><Relationship Id="rId5" Type="http://schemas.openxmlformats.org/officeDocument/2006/relationships/image" Target="../media/image1.png"/><Relationship Id="rId15" Type="http://schemas.openxmlformats.org/officeDocument/2006/relationships/image" Target="../media/image114.png"/><Relationship Id="rId10" Type="http://schemas.openxmlformats.org/officeDocument/2006/relationships/image" Target="../media/image109.png"/><Relationship Id="rId4" Type="http://schemas.openxmlformats.org/officeDocument/2006/relationships/image" Target="../media/image104.png"/><Relationship Id="rId9" Type="http://schemas.openxmlformats.org/officeDocument/2006/relationships/image" Target="../media/image108.png"/><Relationship Id="rId14" Type="http://schemas.openxmlformats.org/officeDocument/2006/relationships/image" Target="../media/image113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9.png"/><Relationship Id="rId18" Type="http://schemas.openxmlformats.org/officeDocument/2006/relationships/image" Target="../media/image134.png"/><Relationship Id="rId26" Type="http://schemas.openxmlformats.org/officeDocument/2006/relationships/image" Target="../media/image110.png"/><Relationship Id="rId39" Type="http://schemas.openxmlformats.org/officeDocument/2006/relationships/image" Target="../media/image144.png"/><Relationship Id="rId3" Type="http://schemas.openxmlformats.org/officeDocument/2006/relationships/image" Target="../media/image119.png"/><Relationship Id="rId21" Type="http://schemas.openxmlformats.org/officeDocument/2006/relationships/image" Target="../media/image135.png"/><Relationship Id="rId34" Type="http://schemas.openxmlformats.org/officeDocument/2006/relationships/image" Target="../media/image139.png"/><Relationship Id="rId42" Type="http://schemas.openxmlformats.org/officeDocument/2006/relationships/image" Target="../media/image147.png"/><Relationship Id="rId47" Type="http://schemas.openxmlformats.org/officeDocument/2006/relationships/image" Target="../media/image152.png"/><Relationship Id="rId50" Type="http://schemas.openxmlformats.org/officeDocument/2006/relationships/image" Target="../media/image155.png"/><Relationship Id="rId7" Type="http://schemas.openxmlformats.org/officeDocument/2006/relationships/image" Target="../media/image123.png"/><Relationship Id="rId12" Type="http://schemas.openxmlformats.org/officeDocument/2006/relationships/image" Target="../media/image128.png"/><Relationship Id="rId17" Type="http://schemas.openxmlformats.org/officeDocument/2006/relationships/image" Target="../media/image133.png"/><Relationship Id="rId25" Type="http://schemas.openxmlformats.org/officeDocument/2006/relationships/image" Target="../media/image109.png"/><Relationship Id="rId33" Type="http://schemas.openxmlformats.org/officeDocument/2006/relationships/image" Target="../media/image138.png"/><Relationship Id="rId38" Type="http://schemas.openxmlformats.org/officeDocument/2006/relationships/image" Target="../media/image143.png"/><Relationship Id="rId46" Type="http://schemas.openxmlformats.org/officeDocument/2006/relationships/image" Target="../media/image151.png"/><Relationship Id="rId2" Type="http://schemas.openxmlformats.org/officeDocument/2006/relationships/image" Target="../media/image118.png"/><Relationship Id="rId16" Type="http://schemas.openxmlformats.org/officeDocument/2006/relationships/image" Target="../media/image132.png"/><Relationship Id="rId20" Type="http://schemas.openxmlformats.org/officeDocument/2006/relationships/image" Target="../media/image1.png"/><Relationship Id="rId29" Type="http://schemas.openxmlformats.org/officeDocument/2006/relationships/image" Target="../media/image113.png"/><Relationship Id="rId41" Type="http://schemas.openxmlformats.org/officeDocument/2006/relationships/image" Target="../media/image1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2.png"/><Relationship Id="rId11" Type="http://schemas.openxmlformats.org/officeDocument/2006/relationships/image" Target="../media/image127.png"/><Relationship Id="rId24" Type="http://schemas.openxmlformats.org/officeDocument/2006/relationships/image" Target="../media/image108.png"/><Relationship Id="rId32" Type="http://schemas.openxmlformats.org/officeDocument/2006/relationships/image" Target="../media/image137.png"/><Relationship Id="rId37" Type="http://schemas.openxmlformats.org/officeDocument/2006/relationships/image" Target="../media/image142.png"/><Relationship Id="rId40" Type="http://schemas.openxmlformats.org/officeDocument/2006/relationships/image" Target="../media/image145.png"/><Relationship Id="rId45" Type="http://schemas.openxmlformats.org/officeDocument/2006/relationships/image" Target="../media/image150.png"/><Relationship Id="rId5" Type="http://schemas.openxmlformats.org/officeDocument/2006/relationships/image" Target="../media/image121.png"/><Relationship Id="rId15" Type="http://schemas.openxmlformats.org/officeDocument/2006/relationships/image" Target="../media/image131.png"/><Relationship Id="rId23" Type="http://schemas.openxmlformats.org/officeDocument/2006/relationships/image" Target="../media/image107.png"/><Relationship Id="rId28" Type="http://schemas.openxmlformats.org/officeDocument/2006/relationships/image" Target="../media/image112.png"/><Relationship Id="rId36" Type="http://schemas.openxmlformats.org/officeDocument/2006/relationships/image" Target="../media/image141.png"/><Relationship Id="rId49" Type="http://schemas.openxmlformats.org/officeDocument/2006/relationships/image" Target="../media/image154.png"/><Relationship Id="rId10" Type="http://schemas.openxmlformats.org/officeDocument/2006/relationships/image" Target="../media/image126.png"/><Relationship Id="rId19" Type="http://schemas.openxmlformats.org/officeDocument/2006/relationships/image" Target="../media/image104.png"/><Relationship Id="rId31" Type="http://schemas.openxmlformats.org/officeDocument/2006/relationships/image" Target="../media/image136.png"/><Relationship Id="rId44" Type="http://schemas.openxmlformats.org/officeDocument/2006/relationships/image" Target="../media/image149.png"/><Relationship Id="rId4" Type="http://schemas.openxmlformats.org/officeDocument/2006/relationships/image" Target="../media/image120.png"/><Relationship Id="rId9" Type="http://schemas.openxmlformats.org/officeDocument/2006/relationships/image" Target="../media/image125.png"/><Relationship Id="rId14" Type="http://schemas.openxmlformats.org/officeDocument/2006/relationships/image" Target="../media/image130.png"/><Relationship Id="rId22" Type="http://schemas.openxmlformats.org/officeDocument/2006/relationships/image" Target="../media/image106.png"/><Relationship Id="rId27" Type="http://schemas.openxmlformats.org/officeDocument/2006/relationships/image" Target="../media/image111.png"/><Relationship Id="rId30" Type="http://schemas.openxmlformats.org/officeDocument/2006/relationships/image" Target="../media/image114.png"/><Relationship Id="rId35" Type="http://schemas.openxmlformats.org/officeDocument/2006/relationships/image" Target="../media/image140.png"/><Relationship Id="rId43" Type="http://schemas.openxmlformats.org/officeDocument/2006/relationships/image" Target="../media/image148.png"/><Relationship Id="rId48" Type="http://schemas.openxmlformats.org/officeDocument/2006/relationships/image" Target="../media/image153.png"/><Relationship Id="rId8" Type="http://schemas.openxmlformats.org/officeDocument/2006/relationships/image" Target="../media/image124.png"/><Relationship Id="rId51" Type="http://schemas.openxmlformats.org/officeDocument/2006/relationships/image" Target="../media/image15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2.png"/><Relationship Id="rId7" Type="http://schemas.openxmlformats.org/officeDocument/2006/relationships/image" Target="../media/image161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0.png"/><Relationship Id="rId11" Type="http://schemas.openxmlformats.org/officeDocument/2006/relationships/image" Target="../media/image1.png"/><Relationship Id="rId5" Type="http://schemas.openxmlformats.org/officeDocument/2006/relationships/image" Target="../media/image159.png"/><Relationship Id="rId10" Type="http://schemas.openxmlformats.org/officeDocument/2006/relationships/image" Target="../media/image164.png"/><Relationship Id="rId4" Type="http://schemas.openxmlformats.org/officeDocument/2006/relationships/image" Target="../media/image158.png"/><Relationship Id="rId9" Type="http://schemas.openxmlformats.org/officeDocument/2006/relationships/image" Target="../media/image16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3" Type="http://schemas.openxmlformats.org/officeDocument/2006/relationships/image" Target="../media/image165.png"/><Relationship Id="rId7" Type="http://schemas.openxmlformats.org/officeDocument/2006/relationships/image" Target="../media/image169.png"/><Relationship Id="rId12" Type="http://schemas.openxmlformats.org/officeDocument/2006/relationships/image" Target="../media/image17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8.png"/><Relationship Id="rId11" Type="http://schemas.openxmlformats.org/officeDocument/2006/relationships/image" Target="../media/image173.png"/><Relationship Id="rId5" Type="http://schemas.openxmlformats.org/officeDocument/2006/relationships/image" Target="../media/image167.png"/><Relationship Id="rId10" Type="http://schemas.openxmlformats.org/officeDocument/2006/relationships/image" Target="../media/image172.png"/><Relationship Id="rId4" Type="http://schemas.openxmlformats.org/officeDocument/2006/relationships/image" Target="../media/image166.png"/><Relationship Id="rId9" Type="http://schemas.openxmlformats.org/officeDocument/2006/relationships/image" Target="../media/image17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5.png"/><Relationship Id="rId7" Type="http://schemas.openxmlformats.org/officeDocument/2006/relationships/image" Target="../media/image17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7.png"/><Relationship Id="rId5" Type="http://schemas.openxmlformats.org/officeDocument/2006/relationships/image" Target="../media/image177.png"/><Relationship Id="rId4" Type="http://schemas.openxmlformats.org/officeDocument/2006/relationships/image" Target="../media/image17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180.png"/><Relationship Id="rId7" Type="http://schemas.openxmlformats.org/officeDocument/2006/relationships/image" Target="../media/image184.png"/><Relationship Id="rId2" Type="http://schemas.openxmlformats.org/officeDocument/2006/relationships/image" Target="../media/image17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3.png"/><Relationship Id="rId4" Type="http://schemas.openxmlformats.org/officeDocument/2006/relationships/image" Target="../media/image18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13" Type="http://schemas.openxmlformats.org/officeDocument/2006/relationships/image" Target="../media/image195.png"/><Relationship Id="rId3" Type="http://schemas.openxmlformats.org/officeDocument/2006/relationships/image" Target="../media/image185.png"/><Relationship Id="rId7" Type="http://schemas.openxmlformats.org/officeDocument/2006/relationships/image" Target="../media/image189.png"/><Relationship Id="rId12" Type="http://schemas.openxmlformats.org/officeDocument/2006/relationships/image" Target="../media/image18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8.png"/><Relationship Id="rId11" Type="http://schemas.openxmlformats.org/officeDocument/2006/relationships/image" Target="../media/image193.png"/><Relationship Id="rId5" Type="http://schemas.openxmlformats.org/officeDocument/2006/relationships/image" Target="../media/image187.png"/><Relationship Id="rId10" Type="http://schemas.openxmlformats.org/officeDocument/2006/relationships/image" Target="../media/image192.png"/><Relationship Id="rId4" Type="http://schemas.openxmlformats.org/officeDocument/2006/relationships/image" Target="../media/image186.png"/><Relationship Id="rId9" Type="http://schemas.openxmlformats.org/officeDocument/2006/relationships/image" Target="../media/image191.png"/><Relationship Id="rId14" Type="http://schemas.openxmlformats.org/officeDocument/2006/relationships/image" Target="../media/image19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10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1.png"/><Relationship Id="rId3" Type="http://schemas.openxmlformats.org/officeDocument/2006/relationships/image" Target="../media/image196.png"/><Relationship Id="rId7" Type="http://schemas.openxmlformats.org/officeDocument/2006/relationships/image" Target="../media/image200.png"/><Relationship Id="rId12" Type="http://schemas.openxmlformats.org/officeDocument/2006/relationships/image" Target="../media/image20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9.png"/><Relationship Id="rId11" Type="http://schemas.openxmlformats.org/officeDocument/2006/relationships/image" Target="../media/image204.png"/><Relationship Id="rId5" Type="http://schemas.openxmlformats.org/officeDocument/2006/relationships/image" Target="../media/image198.png"/><Relationship Id="rId10" Type="http://schemas.openxmlformats.org/officeDocument/2006/relationships/image" Target="../media/image203.png"/><Relationship Id="rId4" Type="http://schemas.openxmlformats.org/officeDocument/2006/relationships/image" Target="../media/image197.png"/><Relationship Id="rId9" Type="http://schemas.openxmlformats.org/officeDocument/2006/relationships/image" Target="../media/image20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.png"/><Relationship Id="rId3" Type="http://schemas.openxmlformats.org/officeDocument/2006/relationships/image" Target="../media/image206.png"/><Relationship Id="rId7" Type="http://schemas.openxmlformats.org/officeDocument/2006/relationships/image" Target="../media/image2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9.png"/><Relationship Id="rId11" Type="http://schemas.openxmlformats.org/officeDocument/2006/relationships/image" Target="../media/image214.png"/><Relationship Id="rId5" Type="http://schemas.openxmlformats.org/officeDocument/2006/relationships/image" Target="../media/image208.png"/><Relationship Id="rId10" Type="http://schemas.openxmlformats.org/officeDocument/2006/relationships/image" Target="../media/image213.png"/><Relationship Id="rId4" Type="http://schemas.openxmlformats.org/officeDocument/2006/relationships/image" Target="../media/image207.png"/><Relationship Id="rId9" Type="http://schemas.openxmlformats.org/officeDocument/2006/relationships/image" Target="../media/image21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7.png"/><Relationship Id="rId5" Type="http://schemas.openxmlformats.org/officeDocument/2006/relationships/image" Target="../media/image216.png"/><Relationship Id="rId4" Type="http://schemas.openxmlformats.org/officeDocument/2006/relationships/image" Target="../media/image21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19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11.png"/><Relationship Id="rId5" Type="http://schemas.openxmlformats.org/officeDocument/2006/relationships/image" Target="../media/image14.png"/><Relationship Id="rId10" Type="http://schemas.openxmlformats.org/officeDocument/2006/relationships/image" Target="../media/image17.png"/><Relationship Id="rId4" Type="http://schemas.openxmlformats.org/officeDocument/2006/relationships/image" Target="../media/image13.png"/><Relationship Id="rId9" Type="http://schemas.openxmlformats.org/officeDocument/2006/relationships/image" Target="../media/image3.png"/><Relationship Id="rId14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22.png"/><Relationship Id="rId7" Type="http://schemas.openxmlformats.org/officeDocument/2006/relationships/image" Target="../media/image230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image" Target="../media/image21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11" Type="http://schemas.openxmlformats.org/officeDocument/2006/relationships/image" Target="../media/image27.png"/><Relationship Id="rId5" Type="http://schemas.openxmlformats.org/officeDocument/2006/relationships/image" Target="../media/image2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1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8.png"/><Relationship Id="rId3" Type="http://schemas.openxmlformats.org/officeDocument/2006/relationships/image" Target="../media/image1.png"/><Relationship Id="rId7" Type="http://schemas.openxmlformats.org/officeDocument/2006/relationships/image" Target="../media/image24.png"/><Relationship Id="rId12" Type="http://schemas.openxmlformats.org/officeDocument/2006/relationships/image" Target="../media/image37.png"/><Relationship Id="rId17" Type="http://schemas.openxmlformats.org/officeDocument/2006/relationships/image" Target="../media/image41.png"/><Relationship Id="rId2" Type="http://schemas.openxmlformats.org/officeDocument/2006/relationships/image" Target="../media/image35.png"/><Relationship Id="rId16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0.png"/><Relationship Id="rId11" Type="http://schemas.openxmlformats.org/officeDocument/2006/relationships/image" Target="../media/image32.png"/><Relationship Id="rId5" Type="http://schemas.openxmlformats.org/officeDocument/2006/relationships/image" Target="../media/image23.png"/><Relationship Id="rId15" Type="http://schemas.openxmlformats.org/officeDocument/2006/relationships/image" Target="../media/image39.png"/><Relationship Id="rId10" Type="http://schemas.openxmlformats.org/officeDocument/2006/relationships/image" Target="../media/image36.png"/><Relationship Id="rId4" Type="http://schemas.openxmlformats.org/officeDocument/2006/relationships/image" Target="../media/image2.png"/><Relationship Id="rId9" Type="http://schemas.openxmlformats.org/officeDocument/2006/relationships/image" Target="../media/image26.png"/><Relationship Id="rId14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43.png"/><Relationship Id="rId3" Type="http://schemas.openxmlformats.org/officeDocument/2006/relationships/image" Target="../media/image2.png"/><Relationship Id="rId7" Type="http://schemas.openxmlformats.org/officeDocument/2006/relationships/image" Target="../media/image25.png"/><Relationship Id="rId12" Type="http://schemas.openxmlformats.org/officeDocument/2006/relationships/image" Target="../media/image38.png"/><Relationship Id="rId17" Type="http://schemas.openxmlformats.org/officeDocument/2006/relationships/image" Target="../media/image46.png"/><Relationship Id="rId2" Type="http://schemas.openxmlformats.org/officeDocument/2006/relationships/image" Target="../media/image1.png"/><Relationship Id="rId16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37.png"/><Relationship Id="rId5" Type="http://schemas.openxmlformats.org/officeDocument/2006/relationships/image" Target="../media/image230.png"/><Relationship Id="rId15" Type="http://schemas.openxmlformats.org/officeDocument/2006/relationships/image" Target="../media/image44.png"/><Relationship Id="rId10" Type="http://schemas.openxmlformats.org/officeDocument/2006/relationships/image" Target="../media/image32.png"/><Relationship Id="rId4" Type="http://schemas.openxmlformats.org/officeDocument/2006/relationships/image" Target="../media/image23.png"/><Relationship Id="rId9" Type="http://schemas.openxmlformats.org/officeDocument/2006/relationships/image" Target="../media/image42.png"/><Relationship Id="rId14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26" Type="http://schemas.openxmlformats.org/officeDocument/2006/relationships/image" Target="../media/image52.png"/><Relationship Id="rId3" Type="http://schemas.openxmlformats.org/officeDocument/2006/relationships/image" Target="../media/image48.png"/><Relationship Id="rId21" Type="http://schemas.openxmlformats.org/officeDocument/2006/relationships/image" Target="../media/image33.png"/><Relationship Id="rId7" Type="http://schemas.openxmlformats.org/officeDocument/2006/relationships/image" Target="../media/image22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5" Type="http://schemas.openxmlformats.org/officeDocument/2006/relationships/image" Target="../media/image45.png"/><Relationship Id="rId2" Type="http://schemas.openxmlformats.org/officeDocument/2006/relationships/image" Target="../media/image47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29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230.png"/><Relationship Id="rId24" Type="http://schemas.openxmlformats.org/officeDocument/2006/relationships/image" Target="../media/image34.png"/><Relationship Id="rId5" Type="http://schemas.openxmlformats.org/officeDocument/2006/relationships/image" Target="../media/image50.png"/><Relationship Id="rId15" Type="http://schemas.openxmlformats.org/officeDocument/2006/relationships/image" Target="../media/image27.png"/><Relationship Id="rId23" Type="http://schemas.openxmlformats.org/officeDocument/2006/relationships/image" Target="../media/image43.png"/><Relationship Id="rId28" Type="http://schemas.openxmlformats.org/officeDocument/2006/relationships/image" Target="../media/image54.png"/><Relationship Id="rId10" Type="http://schemas.openxmlformats.org/officeDocument/2006/relationships/image" Target="../media/image23.png"/><Relationship Id="rId19" Type="http://schemas.openxmlformats.org/officeDocument/2006/relationships/image" Target="../media/image31.png"/><Relationship Id="rId4" Type="http://schemas.openxmlformats.org/officeDocument/2006/relationships/image" Target="../media/image49.png"/><Relationship Id="rId9" Type="http://schemas.openxmlformats.org/officeDocument/2006/relationships/image" Target="../media/image2.png"/><Relationship Id="rId14" Type="http://schemas.openxmlformats.org/officeDocument/2006/relationships/image" Target="../media/image26.png"/><Relationship Id="rId22" Type="http://schemas.openxmlformats.org/officeDocument/2006/relationships/image" Target="../media/image38.png"/><Relationship Id="rId27" Type="http://schemas.openxmlformats.org/officeDocument/2006/relationships/image" Target="../media/image5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13" Type="http://schemas.openxmlformats.org/officeDocument/2006/relationships/image" Target="../media/image66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12" Type="http://schemas.openxmlformats.org/officeDocument/2006/relationships/image" Target="../media/image6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11" Type="http://schemas.openxmlformats.org/officeDocument/2006/relationships/image" Target="../media/image64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1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0" Type="http://schemas.openxmlformats.org/officeDocument/2006/relationships/image" Target="../media/image73.png"/><Relationship Id="rId4" Type="http://schemas.openxmlformats.org/officeDocument/2006/relationships/image" Target="../media/image670.png"/><Relationship Id="rId9" Type="http://schemas.openxmlformats.org/officeDocument/2006/relationships/image" Target="../media/image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156095" y="1851670"/>
            <a:ext cx="8831841" cy="15327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36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Связь между координатами векторов</a:t>
            </a:r>
          </a:p>
          <a:p>
            <a:pPr algn="ctr">
              <a:lnSpc>
                <a:spcPct val="130000"/>
              </a:lnSpc>
            </a:pPr>
            <a:r>
              <a:rPr lang="ru-RU" sz="36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и координатами точек</a:t>
            </a:r>
          </a:p>
        </p:txBody>
      </p:sp>
    </p:spTree>
    <p:extLst>
      <p:ext uri="{BB962C8B-B14F-4D97-AF65-F5344CB8AC3E}">
        <p14:creationId xmlns:p14="http://schemas.microsoft.com/office/powerpoint/2010/main" val="230570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788024" y="2067693"/>
                <a:ext cx="3432991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 {7−2;−12−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−3</m:t>
                          </m:r>
                        </m:e>
                      </m:d>
                      <m:r>
                        <a:rPr lang="ru-RU" i="1" dirty="0">
                          <a:latin typeface="Cambria Math"/>
                          <a:cs typeface="Times New Roman" pitchFamily="18" charset="0"/>
                        </a:rPr>
                        <m:t>;18−0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067693"/>
                <a:ext cx="3432991" cy="405111"/>
              </a:xfrm>
              <a:prstGeom prst="rect">
                <a:avLst/>
              </a:prstGeom>
              <a:blipFill rotWithShape="1">
                <a:blip r:embed="rId2"/>
                <a:stretch>
                  <a:fillRect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0" y="233183"/>
                <a:ext cx="8640960" cy="958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По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координатам точек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(2;−3;0)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(7;−12;18)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−8;0;5</m:t>
                        </m:r>
                      </m:e>
                    </m:d>
                  </m:oMath>
                </a14:m>
                <a:endParaRPr lang="ru-RU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определить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координаты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точка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𝑂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— точка начала координат.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3183"/>
                <a:ext cx="8640960" cy="958789"/>
              </a:xfrm>
              <a:prstGeom prst="rect">
                <a:avLst/>
              </a:prstGeom>
              <a:blipFill rotWithShape="1">
                <a:blip r:embed="rId4"/>
                <a:stretch>
                  <a:fillRect l="-564" t="-3165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520" y="1191972"/>
            <a:ext cx="1149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219977" y="1588850"/>
                <a:ext cx="47040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2;−3;0</m:t>
                        </m:r>
                      </m:e>
                    </m:d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         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(7;−12;18)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0" i="0" dirty="0" smtClean="0">
                        <a:latin typeface="Cambria Math"/>
                        <a:cs typeface="Times New Roman" pitchFamily="18" charset="0"/>
                      </a:rPr>
                      <m:t>         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−8;0;5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977" y="1588850"/>
                <a:ext cx="470404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10000" r="-194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2067694"/>
                <a:ext cx="2994089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𝐴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67694"/>
                <a:ext cx="2994089" cy="404791"/>
              </a:xfrm>
              <a:prstGeom prst="rect">
                <a:avLst/>
              </a:prstGeom>
              <a:blipFill rotWithShape="1">
                <a:blip r:embed="rId6"/>
                <a:stretch>
                  <a:fillRect r="-305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51520" y="2499742"/>
                <a:ext cx="1528624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2;−3;0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499742"/>
                <a:ext cx="1528624" cy="405111"/>
              </a:xfrm>
              <a:prstGeom prst="rect">
                <a:avLst/>
              </a:prstGeom>
              <a:blipFill rotWithShape="1">
                <a:blip r:embed="rId7"/>
                <a:stretch>
                  <a:fillRect r="-2789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51520" y="3030735"/>
                <a:ext cx="2995628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𝐵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030735"/>
                <a:ext cx="2995628" cy="404791"/>
              </a:xfrm>
              <a:prstGeom prst="rect">
                <a:avLst/>
              </a:prstGeom>
              <a:blipFill rotWithShape="1">
                <a:blip r:embed="rId8"/>
                <a:stretch>
                  <a:fillRect r="-345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51520" y="3462783"/>
                <a:ext cx="1795492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7;−12;18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62783"/>
                <a:ext cx="1795492" cy="405111"/>
              </a:xfrm>
              <a:prstGeom prst="rect">
                <a:avLst/>
              </a:prstGeom>
              <a:blipFill rotWithShape="1">
                <a:blip r:embed="rId9"/>
                <a:stretch>
                  <a:fillRect r="-2034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51520" y="4001309"/>
                <a:ext cx="2995628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𝐶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01309"/>
                <a:ext cx="2995628" cy="404791"/>
              </a:xfrm>
              <a:prstGeom prst="rect">
                <a:avLst/>
              </a:prstGeom>
              <a:blipFill rotWithShape="1">
                <a:blip r:embed="rId10"/>
                <a:stretch>
                  <a:fillRect r="-2846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51520" y="4433357"/>
                <a:ext cx="1528495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−8;0;5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33357"/>
                <a:ext cx="1528495" cy="405111"/>
              </a:xfrm>
              <a:prstGeom prst="rect">
                <a:avLst/>
              </a:prstGeom>
              <a:blipFill rotWithShape="1">
                <a:blip r:embed="rId11"/>
                <a:stretch>
                  <a:fillRect r="-2789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788024" y="2499741"/>
                <a:ext cx="1657633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5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;−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9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18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499741"/>
                <a:ext cx="1657633" cy="405111"/>
              </a:xfrm>
              <a:prstGeom prst="rect">
                <a:avLst/>
              </a:prstGeom>
              <a:blipFill rotWithShape="1">
                <a:blip r:embed="rId12"/>
                <a:stretch>
                  <a:fillRect r="-2574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5321230" y="2195043"/>
            <a:ext cx="18687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5940152" y="2200475"/>
            <a:ext cx="43204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236296" y="2195043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501754" y="2200475"/>
            <a:ext cx="18687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372200" y="2195043"/>
            <a:ext cx="2508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524328" y="2205360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623000" y="2205360"/>
            <a:ext cx="49911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740352" y="2212471"/>
            <a:ext cx="145208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688627" y="2195043"/>
            <a:ext cx="155249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018626" y="159599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7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626" y="1595993"/>
                <a:ext cx="365806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4231586" y="1595169"/>
                <a:ext cx="6671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−12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586" y="1595169"/>
                <a:ext cx="667170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333" r="-11818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4730785" y="1597550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18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785" y="1597550"/>
                <a:ext cx="494046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1728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2432976" y="159599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2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2976" y="1595993"/>
                <a:ext cx="365806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2587475" y="1595962"/>
                <a:ext cx="7312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(−3)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7475" y="1595962"/>
                <a:ext cx="731290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333" r="-108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3076944" y="1595168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0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6944" y="1595168"/>
                <a:ext cx="365806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116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08642E-6 L 0.12934 0.09939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58" y="496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0.17448 0.0997 " pathEditMode="relative" rAng="0" ptsTypes="AA">
                                      <p:cBhvr>
                                        <p:cTn id="2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15" y="4969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7284E-6 L 0.26077 0.09908 " pathEditMode="relative" rAng="0" ptsTypes="AA">
                                      <p:cBhvr>
                                        <p:cTn id="24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38" y="49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08642E-6 L 0.34652 0.09939 " pathEditMode="relative" rAng="0" ptsTypes="AA">
                                      <p:cBhvr>
                                        <p:cTn id="67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4969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7284E-6 L 0.43055 0.09908 " pathEditMode="relative" rAng="0" ptsTypes="AA">
                                      <p:cBhvr>
                                        <p:cTn id="69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28" y="4938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L 0.49896 0.0997 " pathEditMode="relative" rAng="0" ptsTypes="AA">
                                      <p:cBhvr>
                                        <p:cTn id="71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48" y="49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3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7" grpId="0" animBg="1"/>
      <p:bldP spid="38" grpId="0" animBg="1"/>
      <p:bldP spid="39" grpId="0" animBg="1"/>
      <p:bldP spid="12" grpId="0"/>
      <p:bldP spid="12" grpId="1"/>
      <p:bldP spid="12" grpId="2"/>
      <p:bldP spid="27" grpId="0"/>
      <p:bldP spid="27" grpId="1"/>
      <p:bldP spid="27" grpId="2"/>
      <p:bldP spid="28" grpId="0"/>
      <p:bldP spid="28" grpId="1"/>
      <p:bldP spid="28" grpId="2"/>
      <p:bldP spid="34" grpId="0"/>
      <p:bldP spid="34" grpId="1"/>
      <p:bldP spid="34" grpId="2"/>
      <p:bldP spid="35" grpId="0"/>
      <p:bldP spid="35" grpId="1"/>
      <p:bldP spid="35" grpId="2"/>
      <p:bldP spid="36" grpId="0"/>
      <p:bldP spid="36" grpId="1"/>
      <p:bldP spid="36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788024" y="3030735"/>
                <a:ext cx="3363165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 {−8−7;0−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−12</m:t>
                          </m:r>
                        </m:e>
                      </m:d>
                      <m:r>
                        <a:rPr lang="ru-RU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5</m:t>
                      </m:r>
                      <m:r>
                        <a:rPr lang="ru-RU" i="1" dirty="0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18}</m:t>
                      </m:r>
                    </m:oMath>
                  </m:oMathPara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030735"/>
                <a:ext cx="3363165" cy="405111"/>
              </a:xfrm>
              <a:prstGeom prst="rect">
                <a:avLst/>
              </a:prstGeom>
              <a:blipFill rotWithShape="1">
                <a:blip r:embed="rId2"/>
                <a:stretch>
                  <a:fillRect r="-72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788024" y="2067693"/>
                <a:ext cx="3432991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 {7−2;−12−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−3</m:t>
                          </m:r>
                        </m:e>
                      </m:d>
                      <m:r>
                        <a:rPr lang="ru-RU" i="1" dirty="0">
                          <a:latin typeface="Cambria Math"/>
                          <a:cs typeface="Times New Roman" pitchFamily="18" charset="0"/>
                        </a:rPr>
                        <m:t>;18−0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067693"/>
                <a:ext cx="3432991" cy="405111"/>
              </a:xfrm>
              <a:prstGeom prst="rect">
                <a:avLst/>
              </a:prstGeom>
              <a:blipFill rotWithShape="1">
                <a:blip r:embed="rId3"/>
                <a:stretch>
                  <a:fillRect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0" y="233183"/>
                <a:ext cx="8640960" cy="958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По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координатам точек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(2;−3;0)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(7;−12;18)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−8;0;5</m:t>
                        </m:r>
                      </m:e>
                    </m:d>
                  </m:oMath>
                </a14:m>
                <a:endParaRPr lang="ru-RU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определить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координаты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точка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𝑂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— точка начала координат.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3183"/>
                <a:ext cx="8640960" cy="958789"/>
              </a:xfrm>
              <a:prstGeom prst="rect">
                <a:avLst/>
              </a:prstGeom>
              <a:blipFill rotWithShape="1">
                <a:blip r:embed="rId5"/>
                <a:stretch>
                  <a:fillRect l="-564" t="-3165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520" y="1191972"/>
            <a:ext cx="1149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219977" y="1588850"/>
                <a:ext cx="47040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2;−3;0</m:t>
                        </m:r>
                      </m:e>
                    </m:d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         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(7;−12;18)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0" i="0" dirty="0" smtClean="0">
                        <a:latin typeface="Cambria Math"/>
                        <a:cs typeface="Times New Roman" pitchFamily="18" charset="0"/>
                      </a:rPr>
                      <m:t>         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−8;0;5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977" y="1588850"/>
                <a:ext cx="470404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10000" r="-194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2067694"/>
                <a:ext cx="2994089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𝐴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67694"/>
                <a:ext cx="2994089" cy="404791"/>
              </a:xfrm>
              <a:prstGeom prst="rect">
                <a:avLst/>
              </a:prstGeom>
              <a:blipFill rotWithShape="1">
                <a:blip r:embed="rId7"/>
                <a:stretch>
                  <a:fillRect r="-305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51520" y="2499742"/>
                <a:ext cx="1528624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2;−3;0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499742"/>
                <a:ext cx="1528624" cy="405111"/>
              </a:xfrm>
              <a:prstGeom prst="rect">
                <a:avLst/>
              </a:prstGeom>
              <a:blipFill rotWithShape="1">
                <a:blip r:embed="rId8"/>
                <a:stretch>
                  <a:fillRect r="-2789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51520" y="3030735"/>
                <a:ext cx="2995628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𝐵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030735"/>
                <a:ext cx="2995628" cy="404791"/>
              </a:xfrm>
              <a:prstGeom prst="rect">
                <a:avLst/>
              </a:prstGeom>
              <a:blipFill rotWithShape="1">
                <a:blip r:embed="rId9"/>
                <a:stretch>
                  <a:fillRect r="-345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51520" y="3462783"/>
                <a:ext cx="1795492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7;−12;18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62783"/>
                <a:ext cx="1795492" cy="405111"/>
              </a:xfrm>
              <a:prstGeom prst="rect">
                <a:avLst/>
              </a:prstGeom>
              <a:blipFill rotWithShape="1">
                <a:blip r:embed="rId10"/>
                <a:stretch>
                  <a:fillRect r="-2034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51520" y="4001309"/>
                <a:ext cx="2995628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𝐶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01309"/>
                <a:ext cx="2995628" cy="404791"/>
              </a:xfrm>
              <a:prstGeom prst="rect">
                <a:avLst/>
              </a:prstGeom>
              <a:blipFill rotWithShape="1">
                <a:blip r:embed="rId11"/>
                <a:stretch>
                  <a:fillRect r="-2846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51520" y="4433357"/>
                <a:ext cx="1528495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−8;0;5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33357"/>
                <a:ext cx="1528495" cy="405111"/>
              </a:xfrm>
              <a:prstGeom prst="rect">
                <a:avLst/>
              </a:prstGeom>
              <a:blipFill rotWithShape="1">
                <a:blip r:embed="rId12"/>
                <a:stretch>
                  <a:fillRect r="-2789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788024" y="2499741"/>
                <a:ext cx="1657633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5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;−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9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18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499741"/>
                <a:ext cx="1657633" cy="405111"/>
              </a:xfrm>
              <a:prstGeom prst="rect">
                <a:avLst/>
              </a:prstGeom>
              <a:blipFill rotWithShape="1">
                <a:blip r:embed="rId13"/>
                <a:stretch>
                  <a:fillRect r="-2574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788024" y="3462783"/>
                <a:ext cx="2083134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−15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i="1" dirty="0" smtClean="0">
                          <a:latin typeface="Cambria Math"/>
                          <a:cs typeface="Times New Roman" pitchFamily="18" charset="0"/>
                        </a:rPr>
                        <m:t>1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2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−13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462783"/>
                <a:ext cx="2083134" cy="405111"/>
              </a:xfrm>
              <a:prstGeom prst="rect">
                <a:avLst/>
              </a:prstGeom>
              <a:blipFill rotWithShape="1">
                <a:blip r:embed="rId14"/>
                <a:stretch>
                  <a:fillRect r="-1754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5317758" y="3147814"/>
            <a:ext cx="299081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072471" y="3140703"/>
            <a:ext cx="21602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195818" y="3149434"/>
            <a:ext cx="216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666758" y="3147376"/>
            <a:ext cx="18687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297436" y="3147376"/>
            <a:ext cx="200163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409321" y="3170737"/>
            <a:ext cx="187015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510869" y="3131177"/>
            <a:ext cx="617591" cy="295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629670" y="3157338"/>
            <a:ext cx="252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865309" y="3147814"/>
            <a:ext cx="155249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4241112" y="1551514"/>
                <a:ext cx="6671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−12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112" y="1551514"/>
                <a:ext cx="667170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333" r="-1192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4764917" y="1619775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18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917" y="1619775"/>
                <a:ext cx="494046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333" r="-16049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5877444" y="1548366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−8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444" y="1548366"/>
                <a:ext cx="538930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197" r="-1460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6274018" y="1622158"/>
                <a:ext cx="3658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0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018" y="1622158"/>
                <a:ext cx="365805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6465053" y="1547543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5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5053" y="1547543"/>
                <a:ext cx="365806" cy="369332"/>
              </a:xfrm>
              <a:prstGeom prst="rect">
                <a:avLst/>
              </a:prstGeom>
              <a:blipFill rotWithShape="1">
                <a:blip r:embed="rId19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4013071" y="1619012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7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071" y="1619012"/>
                <a:ext cx="365806" cy="369332"/>
              </a:xfrm>
              <a:prstGeom prst="rect">
                <a:avLst/>
              </a:prstGeom>
              <a:blipFill rotWithShape="1">
                <a:blip r:embed="rId20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7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4.19753E-6 L -0.07466 0.29598 " pathEditMode="relative" rAng="0" ptsTypes="AA">
                                      <p:cBhvr>
                                        <p:cTn id="20" dur="1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33" y="14784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9753E-6 L -0.03056 0.28179 " pathEditMode="relative" rAng="0" ptsTypes="AA">
                                      <p:cBhvr>
                                        <p:cTn id="22" dur="1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8" y="1407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19753E-6 L 0.07049 0.29598 " pathEditMode="relative" rAng="0" ptsTypes="AA">
                                      <p:cBhvr>
                                        <p:cTn id="24" dur="1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4" y="147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8148E-6 L 0.19166 0.28241 " pathEditMode="relative" rAng="0" ptsTypes="AA">
                                      <p:cBhvr>
                                        <p:cTn id="67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14105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08642E-6 L 0.24618 0.29537 " pathEditMode="relative" rAng="0" ptsTypes="AA">
                                      <p:cBhvr>
                                        <p:cTn id="69" dur="1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09" y="14753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83951E-6 L 0.30018 0.2821 " pathEditMode="relative" rAng="0" ptsTypes="AA">
                                      <p:cBhvr>
                                        <p:cTn id="71" dur="1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00" y="14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50"/>
                            </p:stCondLst>
                            <p:childTnLst>
                              <p:par>
                                <p:cTn id="7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13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7" grpId="0" animBg="1"/>
      <p:bldP spid="38" grpId="0" animBg="1"/>
      <p:bldP spid="39" grpId="0" animBg="1"/>
      <p:bldP spid="27" grpId="0"/>
      <p:bldP spid="27" grpId="1"/>
      <p:bldP spid="27" grpId="2"/>
      <p:bldP spid="28" grpId="0"/>
      <p:bldP spid="28" grpId="1"/>
      <p:bldP spid="28" grpId="2"/>
      <p:bldP spid="34" grpId="0"/>
      <p:bldP spid="34" grpId="1"/>
      <p:bldP spid="34" grpId="2"/>
      <p:bldP spid="35" grpId="0"/>
      <p:bldP spid="35" grpId="1"/>
      <p:bldP spid="35" grpId="2"/>
      <p:bldP spid="36" grpId="0"/>
      <p:bldP spid="36" grpId="1"/>
      <p:bldP spid="36" grpId="2"/>
      <p:bldP spid="12" grpId="0"/>
      <p:bldP spid="12" grpId="1"/>
      <p:bldP spid="12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4788024" y="4000834"/>
                <a:ext cx="3100272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 {−8−2;0−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−3</m:t>
                          </m:r>
                        </m:e>
                      </m:d>
                      <m:r>
                        <a:rPr lang="ru-RU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5</m:t>
                      </m:r>
                      <m:r>
                        <a:rPr lang="ru-RU" i="1" dirty="0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0}</m:t>
                      </m:r>
                    </m:oMath>
                  </m:oMathPara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000834"/>
                <a:ext cx="3100272" cy="405111"/>
              </a:xfrm>
              <a:prstGeom prst="rect">
                <a:avLst/>
              </a:prstGeom>
              <a:blipFill rotWithShape="1">
                <a:blip r:embed="rId2"/>
                <a:stretch>
                  <a:fillRect r="-786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788024" y="3030735"/>
                <a:ext cx="3363165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 {−8−7;0−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−12</m:t>
                          </m:r>
                        </m:e>
                      </m:d>
                      <m:r>
                        <a:rPr lang="ru-RU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5</m:t>
                      </m:r>
                      <m:r>
                        <a:rPr lang="ru-RU" i="1" dirty="0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18}</m:t>
                      </m:r>
                    </m:oMath>
                  </m:oMathPara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030735"/>
                <a:ext cx="3363165" cy="405111"/>
              </a:xfrm>
              <a:prstGeom prst="rect">
                <a:avLst/>
              </a:prstGeom>
              <a:blipFill rotWithShape="1">
                <a:blip r:embed="rId3"/>
                <a:stretch>
                  <a:fillRect r="-72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788024" y="2067693"/>
                <a:ext cx="3432991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 {7−2;−12−</m:t>
                      </m:r>
                      <m:d>
                        <m:dPr>
                          <m:ctrlP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−3</m:t>
                          </m:r>
                        </m:e>
                      </m:d>
                      <m:r>
                        <a:rPr lang="ru-RU" i="1" dirty="0">
                          <a:latin typeface="Cambria Math"/>
                          <a:cs typeface="Times New Roman" pitchFamily="18" charset="0"/>
                        </a:rPr>
                        <m:t>;18−0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067693"/>
                <a:ext cx="3432991" cy="405111"/>
              </a:xfrm>
              <a:prstGeom prst="rect">
                <a:avLst/>
              </a:prstGeom>
              <a:blipFill rotWithShape="1">
                <a:blip r:embed="rId4"/>
                <a:stretch>
                  <a:fillRect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0" y="233183"/>
                <a:ext cx="8640960" cy="958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По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координатам точек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(2;−3;0)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(7;−12;18)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−8;0;5</m:t>
                        </m:r>
                      </m:e>
                    </m:d>
                  </m:oMath>
                </a14:m>
                <a:endParaRPr lang="ru-RU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определить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координаты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точка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𝑂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— точка начала координат.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3183"/>
                <a:ext cx="8640960" cy="958789"/>
              </a:xfrm>
              <a:prstGeom prst="rect">
                <a:avLst/>
              </a:prstGeom>
              <a:blipFill rotWithShape="1">
                <a:blip r:embed="rId6"/>
                <a:stretch>
                  <a:fillRect l="-564" t="-3165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520" y="1191972"/>
            <a:ext cx="1149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219977" y="1588850"/>
                <a:ext cx="47040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2;−3;0</m:t>
                        </m:r>
                      </m:e>
                    </m:d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         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(7;−12;18)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0" i="0" dirty="0" smtClean="0">
                        <a:latin typeface="Cambria Math"/>
                        <a:cs typeface="Times New Roman" pitchFamily="18" charset="0"/>
                      </a:rPr>
                      <m:t>         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−8;0;5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977" y="1588850"/>
                <a:ext cx="470404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10000" r="-194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2067694"/>
                <a:ext cx="2994089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𝐴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67694"/>
                <a:ext cx="2994089" cy="404791"/>
              </a:xfrm>
              <a:prstGeom prst="rect">
                <a:avLst/>
              </a:prstGeom>
              <a:blipFill rotWithShape="1">
                <a:blip r:embed="rId8"/>
                <a:stretch>
                  <a:fillRect r="-305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51520" y="2499742"/>
                <a:ext cx="1528624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2;−3;0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499742"/>
                <a:ext cx="1528624" cy="405111"/>
              </a:xfrm>
              <a:prstGeom prst="rect">
                <a:avLst/>
              </a:prstGeom>
              <a:blipFill rotWithShape="1">
                <a:blip r:embed="rId9"/>
                <a:stretch>
                  <a:fillRect r="-2789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51520" y="3030735"/>
                <a:ext cx="2995628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𝐵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030735"/>
                <a:ext cx="2995628" cy="404791"/>
              </a:xfrm>
              <a:prstGeom prst="rect">
                <a:avLst/>
              </a:prstGeom>
              <a:blipFill rotWithShape="1">
                <a:blip r:embed="rId10"/>
                <a:stretch>
                  <a:fillRect r="-345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51520" y="3462783"/>
                <a:ext cx="1795492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7;−12;18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62783"/>
                <a:ext cx="1795492" cy="405111"/>
              </a:xfrm>
              <a:prstGeom prst="rect">
                <a:avLst/>
              </a:prstGeom>
              <a:blipFill rotWithShape="1">
                <a:blip r:embed="rId11"/>
                <a:stretch>
                  <a:fillRect r="-2034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51520" y="4001309"/>
                <a:ext cx="2995628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𝐶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01309"/>
                <a:ext cx="2995628" cy="404791"/>
              </a:xfrm>
              <a:prstGeom prst="rect">
                <a:avLst/>
              </a:prstGeom>
              <a:blipFill rotWithShape="1">
                <a:blip r:embed="rId12"/>
                <a:stretch>
                  <a:fillRect r="-2846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51520" y="4433357"/>
                <a:ext cx="1528495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−8;0;5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33357"/>
                <a:ext cx="1528495" cy="405111"/>
              </a:xfrm>
              <a:prstGeom prst="rect">
                <a:avLst/>
              </a:prstGeom>
              <a:blipFill rotWithShape="1">
                <a:blip r:embed="rId13"/>
                <a:stretch>
                  <a:fillRect r="-2789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788024" y="2499741"/>
                <a:ext cx="1657633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5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;−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9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18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499741"/>
                <a:ext cx="1657633" cy="405111"/>
              </a:xfrm>
              <a:prstGeom prst="rect">
                <a:avLst/>
              </a:prstGeom>
              <a:blipFill rotWithShape="1">
                <a:blip r:embed="rId14"/>
                <a:stretch>
                  <a:fillRect r="-2574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4788024" y="3462783"/>
                <a:ext cx="2083134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𝐵𝐶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−15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i="1" dirty="0" smtClean="0">
                          <a:latin typeface="Cambria Math"/>
                          <a:cs typeface="Times New Roman" pitchFamily="18" charset="0"/>
                        </a:rPr>
                        <m:t>1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2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−13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3462783"/>
                <a:ext cx="2083134" cy="405111"/>
              </a:xfrm>
              <a:prstGeom prst="rect">
                <a:avLst/>
              </a:prstGeom>
              <a:blipFill rotWithShape="1">
                <a:blip r:embed="rId15"/>
                <a:stretch>
                  <a:fillRect r="-1754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4788024" y="4432882"/>
                <a:ext cx="1647118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−10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i="1" dirty="0" smtClean="0">
                          <a:latin typeface="Cambria Math"/>
                          <a:cs typeface="Times New Roman" pitchFamily="18" charset="0"/>
                        </a:rPr>
                        <m:t>3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5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432882"/>
                <a:ext cx="1647118" cy="405111"/>
              </a:xfrm>
              <a:prstGeom prst="rect">
                <a:avLst/>
              </a:prstGeom>
              <a:blipFill rotWithShape="1">
                <a:blip r:embed="rId16"/>
                <a:stretch>
                  <a:fillRect r="-2214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5317758" y="4144022"/>
            <a:ext cx="299081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072471" y="4136911"/>
            <a:ext cx="201547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054068" y="4132291"/>
            <a:ext cx="218521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654574" y="4144021"/>
            <a:ext cx="18687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6297436" y="4143584"/>
            <a:ext cx="200163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272589" y="4132291"/>
            <a:ext cx="187015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497600" y="4098813"/>
            <a:ext cx="504000" cy="295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479373" y="4138373"/>
            <a:ext cx="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867920" y="4144022"/>
            <a:ext cx="14311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2694020" y="1587229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−3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020" y="1587229"/>
                <a:ext cx="538930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197" r="-1477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3096924" y="1586441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0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924" y="1586441"/>
                <a:ext cx="365806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5877444" y="1588843"/>
                <a:ext cx="5389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−8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444" y="1588843"/>
                <a:ext cx="538930" cy="369332"/>
              </a:xfrm>
              <a:prstGeom prst="rect">
                <a:avLst/>
              </a:prstGeom>
              <a:blipFill rotWithShape="1">
                <a:blip r:embed="rId19"/>
                <a:stretch>
                  <a:fillRect t="-8333" r="-1460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6193847" y="1588824"/>
                <a:ext cx="36580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0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847" y="1588824"/>
                <a:ext cx="365805" cy="369332"/>
              </a:xfrm>
              <a:prstGeom prst="rect">
                <a:avLst/>
              </a:prstGeom>
              <a:blipFill rotWithShape="1">
                <a:blip r:embed="rId20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6467434" y="1654694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5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434" y="1654694"/>
                <a:ext cx="365806" cy="369332"/>
              </a:xfrm>
              <a:prstGeom prst="rect">
                <a:avLst/>
              </a:prstGeom>
              <a:blipFill rotWithShape="1">
                <a:blip r:embed="rId21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446931" y="1585678"/>
                <a:ext cx="3658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2</m:t>
                      </m:r>
                    </m:oMath>
                  </m:oMathPara>
                </a14:m>
                <a:endParaRPr lang="ru-RU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931" y="1585678"/>
                <a:ext cx="365806" cy="369332"/>
              </a:xfrm>
              <a:prstGeom prst="rect">
                <a:avLst/>
              </a:prstGeom>
              <a:blipFill rotWithShape="1">
                <a:blip r:embed="rId22"/>
                <a:stretch>
                  <a:fillRect t="-8197" r="-2333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05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08642E-6 L -0.07518 0.477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7" y="238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3.08642E-6 L -0.02239 0.4771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8" y="23858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44444E-6 L 0.05521 0.4635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23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L 0.36215 0.47747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8" y="2385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08642E-6 L 0.41458 0.4771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9" y="23858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08642E-6 L 0.46736 0.47716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68" y="238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13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7" grpId="0" animBg="1"/>
      <p:bldP spid="38" grpId="0" animBg="1"/>
      <p:bldP spid="39" grpId="0" animBg="1"/>
      <p:bldP spid="27" grpId="0"/>
      <p:bldP spid="27" grpId="1"/>
      <p:bldP spid="27" grpId="2"/>
      <p:bldP spid="28" grpId="0"/>
      <p:bldP spid="28" grpId="1"/>
      <p:bldP spid="28" grpId="2"/>
      <p:bldP spid="34" grpId="0"/>
      <p:bldP spid="34" grpId="1"/>
      <p:bldP spid="34" grpId="2"/>
      <p:bldP spid="35" grpId="0"/>
      <p:bldP spid="35" grpId="1"/>
      <p:bldP spid="35" grpId="2"/>
      <p:bldP spid="36" grpId="0"/>
      <p:bldP spid="36" grpId="1"/>
      <p:bldP spid="36" grpId="2"/>
      <p:bldP spid="12" grpId="0"/>
      <p:bldP spid="12" grpId="1"/>
      <p:bldP spid="12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251520" y="2670880"/>
                <a:ext cx="120199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𝐴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en-US" sz="1600" i="1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4;−7;1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70880"/>
                <a:ext cx="1201996" cy="338554"/>
              </a:xfrm>
              <a:prstGeom prst="rect">
                <a:avLst/>
              </a:prstGeom>
              <a:blipFill rotWithShape="1">
                <a:blip r:embed="rId2"/>
                <a:stretch>
                  <a:fillRect t="-5357" r="-203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251520" y="3540417"/>
                <a:ext cx="121392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𝐵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en-US" sz="1600" i="1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−2;0;3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540417"/>
                <a:ext cx="1213922" cy="338554"/>
              </a:xfrm>
              <a:prstGeom prst="rect">
                <a:avLst/>
              </a:prstGeom>
              <a:blipFill rotWithShape="1">
                <a:blip r:embed="rId3"/>
                <a:stretch>
                  <a:fillRect t="-5455" r="-2010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51520" y="4467861"/>
                <a:ext cx="136011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𝐶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en-US" sz="1600" i="1" dirty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0,5;−4;8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67861"/>
                <a:ext cx="1360116" cy="338554"/>
              </a:xfrm>
              <a:prstGeom prst="rect">
                <a:avLst/>
              </a:prstGeom>
              <a:blipFill rotWithShape="1">
                <a:blip r:embed="rId4"/>
                <a:stretch>
                  <a:fillRect t="-5455" r="-134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184" y="195486"/>
                <a:ext cx="8995811" cy="862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По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координатам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{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4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;−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7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1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}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𝑂𝐵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{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−2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0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3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}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{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0,5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;−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4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8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}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𝐴𝐷</m:t>
                        </m:r>
                      </m:e>
                    </m:acc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 {13;−2;5}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𝐵𝐸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{1;−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3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0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}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и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𝐶𝐹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−9</m:t>
                        </m:r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;</m:t>
                        </m:r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;</m:t>
                        </m:r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определить координаты точек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𝐵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𝐷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𝐸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𝐹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точка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𝑂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— точка начала координат.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184" y="195486"/>
                <a:ext cx="8995811" cy="862865"/>
              </a:xfrm>
              <a:prstGeom prst="rect">
                <a:avLst/>
              </a:prstGeom>
              <a:blipFill rotWithShape="1">
                <a:blip r:embed="rId6"/>
                <a:stretch>
                  <a:fillRect l="-339" t="-2113" b="-7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184" y="1016132"/>
            <a:ext cx="10427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61110" y="1437276"/>
                <a:ext cx="1424576" cy="3701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latin typeface="Cambria Math"/>
                              <a:cs typeface="Times New Roman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sz="1600" i="1" dirty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latin typeface="Cambria Math"/>
                              <a:cs typeface="Times New Roman" pitchFamily="18" charset="0"/>
                            </a:rPr>
                            <m:t>4;−7;1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10" y="1437276"/>
                <a:ext cx="1424576" cy="370101"/>
              </a:xfrm>
              <a:prstGeom prst="rect">
                <a:avLst/>
              </a:prstGeom>
              <a:blipFill rotWithShape="1">
                <a:blip r:embed="rId7"/>
                <a:stretch>
                  <a:fillRect r="-1282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718271" y="1808979"/>
                <a:ext cx="1387238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−2;0;3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271" y="1808979"/>
                <a:ext cx="1387238" cy="370101"/>
              </a:xfrm>
              <a:prstGeom prst="rect">
                <a:avLst/>
              </a:prstGeom>
              <a:blipFill rotWithShape="1">
                <a:blip r:embed="rId8"/>
                <a:stretch>
                  <a:fillRect r="-3524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084897" y="1437275"/>
                <a:ext cx="1533433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0,5;−4;8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897" y="1437275"/>
                <a:ext cx="1533433" cy="370101"/>
              </a:xfrm>
              <a:prstGeom prst="rect">
                <a:avLst/>
              </a:prstGeom>
              <a:blipFill rotWithShape="1">
                <a:blip r:embed="rId9"/>
                <a:stretch>
                  <a:fillRect r="-3175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534496" y="1820841"/>
                <a:ext cx="1499962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𝐴𝐷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13;−2;5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496" y="1820841"/>
                <a:ext cx="1499962" cy="370101"/>
              </a:xfrm>
              <a:prstGeom prst="rect">
                <a:avLst/>
              </a:prstGeom>
              <a:blipFill rotWithShape="1">
                <a:blip r:embed="rId10"/>
                <a:stretch>
                  <a:fillRect r="-2846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038496" y="1438878"/>
                <a:ext cx="1378518" cy="3684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𝐵𝐸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1;−3;0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496" y="1438878"/>
                <a:ext cx="1378518" cy="368499"/>
              </a:xfrm>
              <a:prstGeom prst="rect">
                <a:avLst/>
              </a:prstGeom>
              <a:blipFill rotWithShape="1">
                <a:blip r:embed="rId11"/>
                <a:stretch>
                  <a:fillRect r="-3097" b="-2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483281" y="1820842"/>
                <a:ext cx="1362489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𝐶𝐹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−9;0;0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3281" y="1820842"/>
                <a:ext cx="1362489" cy="370101"/>
              </a:xfrm>
              <a:prstGeom prst="rect">
                <a:avLst/>
              </a:prstGeom>
              <a:blipFill rotWithShape="1">
                <a:blip r:embed="rId12"/>
                <a:stretch>
                  <a:fillRect r="-3587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51520" y="2309405"/>
                <a:ext cx="2685030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  <m:r>
                      <a:rPr lang="ru-RU" sz="1600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𝐴</m:t>
                    </m:r>
                  </m:oMath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09405"/>
                <a:ext cx="2685030" cy="370101"/>
              </a:xfrm>
              <a:prstGeom prst="rect">
                <a:avLst/>
              </a:prstGeom>
              <a:blipFill rotWithShape="1">
                <a:blip r:embed="rId13"/>
                <a:stretch>
                  <a:fillRect r="-1814"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51520" y="3224013"/>
                <a:ext cx="2701702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  <m:r>
                      <a:rPr lang="ru-RU" sz="1600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</a:rPr>
                      <m:t>𝐵</m:t>
                    </m:r>
                  </m:oMath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224013"/>
                <a:ext cx="2701702" cy="370101"/>
              </a:xfrm>
              <a:prstGeom prst="rect">
                <a:avLst/>
              </a:prstGeom>
              <a:blipFill rotWithShape="1">
                <a:blip r:embed="rId14"/>
                <a:stretch>
                  <a:fillRect r="-2257"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51520" y="4108361"/>
                <a:ext cx="2683107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  <m:r>
                      <a:rPr lang="ru-RU" sz="1600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</a:rPr>
                      <m:t>𝐶</m:t>
                    </m:r>
                  </m:oMath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108361"/>
                <a:ext cx="2683107" cy="370101"/>
              </a:xfrm>
              <a:prstGeom prst="rect">
                <a:avLst/>
              </a:prstGeom>
              <a:blipFill rotWithShape="1">
                <a:blip r:embed="rId15"/>
                <a:stretch>
                  <a:fillRect r="-2045"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Прямоугольник 31"/>
          <p:cNvSpPr/>
          <p:nvPr/>
        </p:nvSpPr>
        <p:spPr>
          <a:xfrm>
            <a:off x="554179" y="2732145"/>
            <a:ext cx="666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565743" y="3601682"/>
            <a:ext cx="666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63360" y="4529126"/>
            <a:ext cx="810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32380" y="2372882"/>
            <a:ext cx="2171782" cy="270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664154" y="3273625"/>
            <a:ext cx="2171782" cy="270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632380" y="4173653"/>
            <a:ext cx="2171782" cy="270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679359" y="1470558"/>
                <a:ext cx="90383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4;−7;1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59" y="1470558"/>
                <a:ext cx="903837" cy="338554"/>
              </a:xfrm>
              <a:prstGeom prst="rect">
                <a:avLst/>
              </a:prstGeom>
              <a:blipFill rotWithShape="1">
                <a:blip r:embed="rId16"/>
                <a:stretch>
                  <a:fillRect t="-5357" r="-4698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2118966" y="1841376"/>
                <a:ext cx="90383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−2;0;3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966" y="1841376"/>
                <a:ext cx="903837" cy="338554"/>
              </a:xfrm>
              <a:prstGeom prst="rect">
                <a:avLst/>
              </a:prstGeom>
              <a:blipFill rotWithShape="1">
                <a:blip r:embed="rId17"/>
                <a:stretch>
                  <a:fillRect t="-5357" r="-473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3478509" y="1470382"/>
                <a:ext cx="105932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0,5;−4;8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8509" y="1470382"/>
                <a:ext cx="1059328" cy="338554"/>
              </a:xfrm>
              <a:prstGeom prst="rect">
                <a:avLst/>
              </a:prstGeom>
              <a:blipFill rotWithShape="1">
                <a:blip r:embed="rId18"/>
                <a:stretch>
                  <a:fillRect t="-5357" r="-5202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0139 -0.00463 L -0.02656 0.23333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" y="118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750"/>
                            </p:stCondLst>
                            <p:childTnLst>
                              <p:par>
                                <p:cTn id="7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25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16 0.01142 L -0.18299 0.33056 " pathEditMode="relative" rAng="0" ptsTypes="AA">
                                      <p:cBhvr>
                                        <p:cTn id="86" dur="1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159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00"/>
                            </p:stCondLst>
                            <p:childTnLst>
                              <p:par>
                                <p:cTn id="8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0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0957 L -0.33246 0.58271 " pathEditMode="relative" rAng="0" ptsTypes="AA">
                                      <p:cBhvr>
                                        <p:cTn id="102" dur="1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97" y="286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3" grpId="0"/>
      <p:bldP spid="6" grpId="0"/>
      <p:bldP spid="7" grpId="0"/>
      <p:bldP spid="13" grpId="0"/>
      <p:bldP spid="14" grpId="0"/>
      <p:bldP spid="15" grpId="0"/>
      <p:bldP spid="16" grpId="0"/>
      <p:bldP spid="17" grpId="0"/>
      <p:bldP spid="18" grpId="0"/>
      <p:bldP spid="20" grpId="0"/>
      <p:bldP spid="22" grpId="0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29" grpId="0"/>
      <p:bldP spid="29" grpId="1"/>
      <p:bldP spid="29" grpId="2"/>
      <p:bldP spid="30" grpId="0"/>
      <p:bldP spid="30" grpId="1"/>
      <p:bldP spid="30" grpId="2"/>
      <p:bldP spid="31" grpId="0"/>
      <p:bldP spid="31" grpId="1"/>
      <p:bldP spid="31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33665" y="4118303"/>
                <a:ext cx="14947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𝐹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=−9+0,5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665" y="4118303"/>
                <a:ext cx="1494768" cy="338554"/>
              </a:xfrm>
              <a:prstGeom prst="rect">
                <a:avLst/>
              </a:prstGeom>
              <a:blipFill rotWithShape="1">
                <a:blip r:embed="rId2"/>
                <a:stretch>
                  <a:fillRect t="-5455" r="-285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022476" y="4118303"/>
                <a:ext cx="15113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𝐹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=0+(−4)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476" y="4118303"/>
                <a:ext cx="1511376" cy="338554"/>
              </a:xfrm>
              <a:prstGeom prst="rect">
                <a:avLst/>
              </a:prstGeom>
              <a:blipFill rotWithShape="1">
                <a:blip r:embed="rId3"/>
                <a:stretch>
                  <a:fillRect t="-5455" r="-282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694896" y="4117534"/>
                <a:ext cx="11857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𝐹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=0+8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896" y="4117534"/>
                <a:ext cx="1185709" cy="338554"/>
              </a:xfrm>
              <a:prstGeom prst="rect">
                <a:avLst/>
              </a:prstGeom>
              <a:blipFill rotWithShape="1">
                <a:blip r:embed="rId4"/>
                <a:stretch>
                  <a:fillRect t="-5357" r="-35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533943" y="3419031"/>
                <a:ext cx="15131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=1+(−2)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43" y="3419031"/>
                <a:ext cx="1513107" cy="338554"/>
              </a:xfrm>
              <a:prstGeom prst="rect">
                <a:avLst/>
              </a:prstGeom>
              <a:blipFill rotWithShape="1">
                <a:blip r:embed="rId5"/>
                <a:stretch>
                  <a:fillRect t="-5455" r="-282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022754" y="3419031"/>
                <a:ext cx="13453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=−3+0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754" y="3419031"/>
                <a:ext cx="1345368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455" r="-3167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95174" y="3418262"/>
                <a:ext cx="11857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𝐸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=0+3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174" y="3418262"/>
                <a:ext cx="1185709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r="-3590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534495" y="2698951"/>
                <a:ext cx="13121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=13+4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495" y="2698951"/>
                <a:ext cx="1312154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455" r="-3721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023306" y="2698951"/>
                <a:ext cx="16782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=−2+(−7)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306" y="2698951"/>
                <a:ext cx="16782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455" r="-2909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695726" y="2698182"/>
                <a:ext cx="11857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𝐷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=5+1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726" y="2698182"/>
                <a:ext cx="1185709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410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34496" y="2303031"/>
                <a:ext cx="12588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496" y="2303031"/>
                <a:ext cx="1258806" cy="338554"/>
              </a:xfrm>
              <a:prstGeom prst="rect">
                <a:avLst/>
              </a:prstGeom>
              <a:blipFill rotWithShape="1">
                <a:blip r:embed="rId11"/>
                <a:stretch>
                  <a:fillRect t="-5455" r="-388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023307" y="2310174"/>
                <a:ext cx="12668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307" y="2310174"/>
                <a:ext cx="1266885" cy="338554"/>
              </a:xfrm>
              <a:prstGeom prst="rect">
                <a:avLst/>
              </a:prstGeom>
              <a:blipFill rotWithShape="1">
                <a:blip r:embed="rId12"/>
                <a:stretch>
                  <a:fillRect t="-5357" r="-384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695727" y="2309405"/>
                <a:ext cx="12212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5727" y="2309405"/>
                <a:ext cx="1221232" cy="338554"/>
              </a:xfrm>
              <a:prstGeom prst="rect">
                <a:avLst/>
              </a:prstGeom>
              <a:blipFill rotWithShape="1">
                <a:blip r:embed="rId13"/>
                <a:stretch>
                  <a:fillRect t="-5455" r="-3980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534773" y="2302071"/>
                <a:ext cx="125880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773" y="2302071"/>
                <a:ext cx="1258806" cy="338554"/>
              </a:xfrm>
              <a:prstGeom prst="rect">
                <a:avLst/>
              </a:prstGeom>
              <a:blipFill rotWithShape="1">
                <a:blip r:embed="rId14"/>
                <a:stretch>
                  <a:fillRect t="-5455" r="-3883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023584" y="2306833"/>
                <a:ext cx="126688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584" y="2306833"/>
                <a:ext cx="1266885" cy="338554"/>
              </a:xfrm>
              <a:prstGeom prst="rect">
                <a:avLst/>
              </a:prstGeom>
              <a:blipFill rotWithShape="1">
                <a:blip r:embed="rId15"/>
                <a:stretch>
                  <a:fillRect t="-5357" r="-384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696004" y="2308445"/>
                <a:ext cx="12212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𝑧</m:t>
                      </m:r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004" y="2308445"/>
                <a:ext cx="1221232" cy="338554"/>
              </a:xfrm>
              <a:prstGeom prst="rect">
                <a:avLst/>
              </a:prstGeom>
              <a:blipFill rotWithShape="1">
                <a:blip r:embed="rId16"/>
                <a:stretch>
                  <a:fillRect t="-5455" r="-3980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251520" y="2670880"/>
                <a:ext cx="123886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𝐴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(4;−7;1)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670880"/>
                <a:ext cx="1238865" cy="338554"/>
              </a:xfrm>
              <a:prstGeom prst="rect">
                <a:avLst/>
              </a:prstGeom>
              <a:blipFill rotWithShape="1">
                <a:blip r:embed="rId17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251520" y="3540417"/>
                <a:ext cx="12516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𝐵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(−2;0;3)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540417"/>
                <a:ext cx="1251689" cy="338554"/>
              </a:xfrm>
              <a:prstGeom prst="rect">
                <a:avLst/>
              </a:prstGeom>
              <a:blipFill rotWithShape="1">
                <a:blip r:embed="rId18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251520" y="4467861"/>
                <a:ext cx="136011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𝐶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(0,5;−4;8)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67861"/>
                <a:ext cx="1360116" cy="338554"/>
              </a:xfrm>
              <a:prstGeom prst="rect">
                <a:avLst/>
              </a:prstGeom>
              <a:blipFill rotWithShape="1">
                <a:blip r:embed="rId19"/>
                <a:stretch>
                  <a:fillRect t="-5455" r="-134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1" y="195486"/>
                <a:ext cx="7992888" cy="862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По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координатам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{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4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;−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7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1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}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𝑂𝐵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{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−2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0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3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}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𝑂𝐶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{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0,5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;−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4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8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}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𝐴𝐷</m:t>
                        </m:r>
                      </m:e>
                    </m:acc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 {13;−2;5}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𝐵𝐸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{1;−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3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;</m:t>
                    </m:r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0</m:t>
                    </m:r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}</m:t>
                    </m:r>
                  </m:oMath>
                </a14:m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и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𝐶𝐹</m:t>
                        </m:r>
                      </m:e>
                    </m:acc>
                    <m:r>
                      <a:rPr lang="en-US" sz="1600" i="1" dirty="0">
                        <a:latin typeface="Cambria Math"/>
                        <a:cs typeface="Times New Roman" pitchFamily="18" charset="0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−9</m:t>
                        </m:r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;</m:t>
                        </m:r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;</m:t>
                        </m:r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0</m:t>
                        </m:r>
                      </m:e>
                    </m:d>
                  </m:oMath>
                </a14:m>
                <a:endParaRPr lang="ru-RU" sz="16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определить координаты точек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𝐵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𝐷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𝐸</m:t>
                    </m:r>
                  </m:oMath>
                </a14:m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  <a:cs typeface="Times New Roman" pitchFamily="18" charset="0"/>
                      </a:rPr>
                      <m:t>𝐹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точка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  <a:cs typeface="Times New Roman" pitchFamily="18" charset="0"/>
                      </a:rPr>
                      <m:t>𝑂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dirty="0">
                    <a:latin typeface="Times New Roman" pitchFamily="18" charset="0"/>
                    <a:cs typeface="Times New Roman" pitchFamily="18" charset="0"/>
                  </a:rPr>
                  <a:t>— точка начала координат.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1" y="195486"/>
                <a:ext cx="7992888" cy="862865"/>
              </a:xfrm>
              <a:prstGeom prst="rect">
                <a:avLst/>
              </a:prstGeom>
              <a:blipFill rotWithShape="1">
                <a:blip r:embed="rId21"/>
                <a:stretch>
                  <a:fillRect l="-381" t="-2113" b="-77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520" y="1016132"/>
            <a:ext cx="10427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61110" y="1437276"/>
                <a:ext cx="1424576" cy="37010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latin typeface="Cambria Math"/>
                              <a:cs typeface="Times New Roman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sz="1600" i="1" dirty="0"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latin typeface="Cambria Math"/>
                              <a:cs typeface="Times New Roman" pitchFamily="18" charset="0"/>
                            </a:rPr>
                            <m:t>4;−7;1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10" y="1437276"/>
                <a:ext cx="1424576" cy="370101"/>
              </a:xfrm>
              <a:prstGeom prst="rect">
                <a:avLst/>
              </a:prstGeom>
              <a:blipFill rotWithShape="1">
                <a:blip r:embed="rId22"/>
                <a:stretch>
                  <a:fillRect r="-1282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1718271" y="1808979"/>
                <a:ext cx="1387238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−2;0;3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271" y="1808979"/>
                <a:ext cx="1387238" cy="370101"/>
              </a:xfrm>
              <a:prstGeom prst="rect">
                <a:avLst/>
              </a:prstGeom>
              <a:blipFill rotWithShape="1">
                <a:blip r:embed="rId23"/>
                <a:stretch>
                  <a:fillRect r="-3524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3084897" y="1437275"/>
                <a:ext cx="1533433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0,5;−4;8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897" y="1437275"/>
                <a:ext cx="1533433" cy="370101"/>
              </a:xfrm>
              <a:prstGeom prst="rect">
                <a:avLst/>
              </a:prstGeom>
              <a:blipFill rotWithShape="1">
                <a:blip r:embed="rId24"/>
                <a:stretch>
                  <a:fillRect r="-3175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534496" y="1820841"/>
                <a:ext cx="1499962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𝐴𝐷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13;−2;5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496" y="1820841"/>
                <a:ext cx="1499962" cy="370101"/>
              </a:xfrm>
              <a:prstGeom prst="rect">
                <a:avLst/>
              </a:prstGeom>
              <a:blipFill rotWithShape="1">
                <a:blip r:embed="rId25"/>
                <a:stretch>
                  <a:fillRect r="-2846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038496" y="1438878"/>
                <a:ext cx="1378518" cy="3684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𝐵𝐸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1;−3;0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496" y="1438878"/>
                <a:ext cx="1378518" cy="368499"/>
              </a:xfrm>
              <a:prstGeom prst="rect">
                <a:avLst/>
              </a:prstGeom>
              <a:blipFill rotWithShape="1">
                <a:blip r:embed="rId26"/>
                <a:stretch>
                  <a:fillRect r="-3097" b="-2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7483281" y="1820842"/>
                <a:ext cx="1362489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𝐶𝐹</m:t>
                          </m:r>
                        </m:e>
                      </m:acc>
                      <m:r>
                        <a:rPr lang="en-US" sz="1600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1600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−9;0;0</m:t>
                          </m:r>
                        </m:e>
                      </m:d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3281" y="1820842"/>
                <a:ext cx="1362489" cy="370101"/>
              </a:xfrm>
              <a:prstGeom prst="rect">
                <a:avLst/>
              </a:prstGeom>
              <a:blipFill rotWithShape="1">
                <a:blip r:embed="rId27"/>
                <a:stretch>
                  <a:fillRect r="-3587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251520" y="2309405"/>
                <a:ext cx="2685030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  <m:r>
                      <a:rPr lang="ru-RU" sz="1600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/>
                      </a:rPr>
                      <m:t>𝐴</m:t>
                    </m:r>
                  </m:oMath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09405"/>
                <a:ext cx="2685030" cy="370101"/>
              </a:xfrm>
              <a:prstGeom prst="rect">
                <a:avLst/>
              </a:prstGeom>
              <a:blipFill rotWithShape="1">
                <a:blip r:embed="rId28"/>
                <a:stretch>
                  <a:fillRect r="-1814"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51520" y="3224013"/>
                <a:ext cx="2701702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  <m:r>
                      <a:rPr lang="ru-RU" sz="1600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</a:rPr>
                      <m:t>𝐵</m:t>
                    </m:r>
                  </m:oMath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224013"/>
                <a:ext cx="2701702" cy="370101"/>
              </a:xfrm>
              <a:prstGeom prst="rect">
                <a:avLst/>
              </a:prstGeom>
              <a:blipFill rotWithShape="1">
                <a:blip r:embed="rId29"/>
                <a:stretch>
                  <a:fillRect r="-2257"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251520" y="4108361"/>
                <a:ext cx="2683107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60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600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sz="1600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  <m:r>
                      <a:rPr lang="ru-RU" sz="1600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sz="1600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1600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/>
                      </a:rPr>
                      <m:t>𝐶</m:t>
                    </m:r>
                  </m:oMath>
                </a14:m>
                <a:endParaRPr lang="ru-RU" sz="1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108361"/>
                <a:ext cx="2683107" cy="370101"/>
              </a:xfrm>
              <a:prstGeom prst="rect">
                <a:avLst/>
              </a:prstGeom>
              <a:blipFill rotWithShape="1">
                <a:blip r:embed="rId30"/>
                <a:stretch>
                  <a:fillRect r="-2045" b="-196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4534773" y="3003798"/>
                <a:ext cx="137993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𝐷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(17;−9;6)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773" y="3003798"/>
                <a:ext cx="1379930" cy="338554"/>
              </a:xfrm>
              <a:prstGeom prst="rect">
                <a:avLst/>
              </a:prstGeom>
              <a:blipFill rotWithShape="1">
                <a:blip r:embed="rId31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4534221" y="3740215"/>
                <a:ext cx="139115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𝐸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(−1;−3;3)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221" y="3740215"/>
                <a:ext cx="1391150" cy="338554"/>
              </a:xfrm>
              <a:prstGeom prst="rect">
                <a:avLst/>
              </a:prstGeom>
              <a:blipFill rotWithShape="1">
                <a:blip r:embed="rId32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Прямоугольник 56"/>
              <p:cNvSpPr/>
              <p:nvPr/>
            </p:nvSpPr>
            <p:spPr>
              <a:xfrm>
                <a:off x="4533943" y="4443958"/>
                <a:ext cx="151939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𝐹</m:t>
                      </m:r>
                      <m:r>
                        <a:rPr lang="en-US" sz="1600" b="0" i="1" dirty="0" smtClean="0">
                          <a:solidFill>
                            <a:srgbClr val="002060"/>
                          </a:solidFill>
                          <a:latin typeface="Cambria Math"/>
                          <a:cs typeface="Times New Roman" pitchFamily="18" charset="0"/>
                        </a:rPr>
                        <m:t>(−8,5;−4;8)</m:t>
                      </m:r>
                    </m:oMath>
                  </m:oMathPara>
                </a14:m>
                <a:endParaRPr lang="ru-RU" sz="1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7" name="Прямоугольник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43" y="4443958"/>
                <a:ext cx="1519390" cy="338554"/>
              </a:xfrm>
              <a:prstGeom prst="rect">
                <a:avLst/>
              </a:prstGeom>
              <a:blipFill rotWithShape="1">
                <a:blip r:embed="rId33"/>
                <a:stretch>
                  <a:fillRect t="-5357" r="-803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/>
          <p:cNvSpPr/>
          <p:nvPr/>
        </p:nvSpPr>
        <p:spPr>
          <a:xfrm>
            <a:off x="5085581" y="2715766"/>
            <a:ext cx="278507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5398694" y="2735064"/>
            <a:ext cx="20771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5606413" y="2743448"/>
            <a:ext cx="278507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6588224" y="2747734"/>
            <a:ext cx="36004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6948264" y="2743448"/>
            <a:ext cx="17384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Прямоугольник 66"/>
          <p:cNvSpPr/>
          <p:nvPr/>
        </p:nvSpPr>
        <p:spPr>
          <a:xfrm>
            <a:off x="7122110" y="2743944"/>
            <a:ext cx="47422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8228534" y="2724599"/>
            <a:ext cx="216023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8444557" y="2735064"/>
            <a:ext cx="206375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8650933" y="2724599"/>
            <a:ext cx="16954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4939915" y="1852765"/>
                <a:ext cx="45877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13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915" y="1852765"/>
                <a:ext cx="458779" cy="338554"/>
              </a:xfrm>
              <a:prstGeom prst="rect">
                <a:avLst/>
              </a:prstGeom>
              <a:blipFill rotWithShape="1">
                <a:blip r:embed="rId34"/>
                <a:stretch>
                  <a:fillRect t="-5455" r="-1052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Прямоугольник 72"/>
          <p:cNvSpPr/>
          <p:nvPr/>
        </p:nvSpPr>
        <p:spPr>
          <a:xfrm>
            <a:off x="5085582" y="3443389"/>
            <a:ext cx="20491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5290496" y="3444292"/>
            <a:ext cx="20771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5490575" y="3444679"/>
            <a:ext cx="42412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6580443" y="3440090"/>
            <a:ext cx="36004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6939622" y="3424217"/>
            <a:ext cx="17384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7113468" y="3469553"/>
            <a:ext cx="25465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8234612" y="3424217"/>
            <a:ext cx="216023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8444556" y="3440090"/>
            <a:ext cx="195747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8640304" y="3452183"/>
            <a:ext cx="16954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/>
              <p:cNvSpPr/>
              <p:nvPr/>
            </p:nvSpPr>
            <p:spPr>
              <a:xfrm>
                <a:off x="5251542" y="1853334"/>
                <a:ext cx="4988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−2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1542" y="1853334"/>
                <a:ext cx="498855" cy="338554"/>
              </a:xfrm>
              <a:prstGeom prst="rect">
                <a:avLst/>
              </a:prstGeom>
              <a:blipFill rotWithShape="1">
                <a:blip r:embed="rId35"/>
                <a:stretch>
                  <a:fillRect t="-5357" r="-975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Прямоугольник 58"/>
              <p:cNvSpPr/>
              <p:nvPr/>
            </p:nvSpPr>
            <p:spPr>
              <a:xfrm>
                <a:off x="5606413" y="1853334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5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9" name="Прямоугольник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6413" y="1853334"/>
                <a:ext cx="344966" cy="338554"/>
              </a:xfrm>
              <a:prstGeom prst="rect">
                <a:avLst/>
              </a:prstGeom>
              <a:blipFill rotWithShape="1">
                <a:blip r:embed="rId36"/>
                <a:stretch>
                  <a:fillRect t="-5357" r="-1428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Прямоугольник 59"/>
              <p:cNvSpPr/>
              <p:nvPr/>
            </p:nvSpPr>
            <p:spPr>
              <a:xfrm>
                <a:off x="442383" y="2671682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  <a:cs typeface="Times New Roman" pitchFamily="18" charset="0"/>
                        </a:rPr>
                        <m:t>4</m:t>
                      </m:r>
                    </m:oMath>
                  </m:oMathPara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383" y="2671682"/>
                <a:ext cx="344966" cy="338554"/>
              </a:xfrm>
              <a:prstGeom prst="rect">
                <a:avLst/>
              </a:prstGeom>
              <a:blipFill rotWithShape="1">
                <a:blip r:embed="rId37"/>
                <a:stretch>
                  <a:fillRect t="-5357" r="-1428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Прямоугольник 60"/>
              <p:cNvSpPr/>
              <p:nvPr/>
            </p:nvSpPr>
            <p:spPr>
              <a:xfrm>
                <a:off x="638676" y="2670584"/>
                <a:ext cx="4988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  <a:cs typeface="Times New Roman" pitchFamily="18" charset="0"/>
                        </a:rPr>
                        <m:t>−7</m:t>
                      </m:r>
                    </m:oMath>
                  </m:oMathPara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1" name="Прямоугольник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676" y="2670584"/>
                <a:ext cx="498855" cy="338554"/>
              </a:xfrm>
              <a:prstGeom prst="rect">
                <a:avLst/>
              </a:prstGeom>
              <a:blipFill rotWithShape="1">
                <a:blip r:embed="rId38"/>
                <a:stretch>
                  <a:fillRect t="-5357" r="-853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Прямоугольник 61"/>
              <p:cNvSpPr/>
              <p:nvPr/>
            </p:nvSpPr>
            <p:spPr>
              <a:xfrm>
                <a:off x="996341" y="2672130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  <a:cs typeface="Times New Roman" pitchFamily="18" charset="0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2" name="Прямоугольник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341" y="2672130"/>
                <a:ext cx="344966" cy="338554"/>
              </a:xfrm>
              <a:prstGeom prst="rect">
                <a:avLst/>
              </a:prstGeom>
              <a:blipFill rotWithShape="1">
                <a:blip r:embed="rId39"/>
                <a:stretch>
                  <a:fillRect t="-5357" r="-14035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Прямоугольник 84"/>
              <p:cNvSpPr/>
              <p:nvPr/>
            </p:nvSpPr>
            <p:spPr>
              <a:xfrm>
                <a:off x="451190" y="3539969"/>
                <a:ext cx="4988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  <a:cs typeface="Times New Roman" pitchFamily="18" charset="0"/>
                        </a:rPr>
                        <m:t>−2</m:t>
                      </m:r>
                    </m:oMath>
                  </m:oMathPara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5" name="Прямоугольник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90" y="3539969"/>
                <a:ext cx="498855" cy="338554"/>
              </a:xfrm>
              <a:prstGeom prst="rect">
                <a:avLst/>
              </a:prstGeom>
              <a:blipFill rotWithShape="1">
                <a:blip r:embed="rId40"/>
                <a:stretch>
                  <a:fillRect t="-5455" r="-975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Прямоугольник 85"/>
              <p:cNvSpPr/>
              <p:nvPr/>
            </p:nvSpPr>
            <p:spPr>
              <a:xfrm>
                <a:off x="799625" y="3540745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  <a:cs typeface="Times New Roman" pitchFamily="18" charset="0"/>
                        </a:rPr>
                        <m:t>0</m:t>
                      </m:r>
                    </m:oMath>
                  </m:oMathPara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6" name="Прямоугольник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25" y="3540745"/>
                <a:ext cx="344966" cy="338554"/>
              </a:xfrm>
              <a:prstGeom prst="rect">
                <a:avLst/>
              </a:prstGeom>
              <a:blipFill rotWithShape="1">
                <a:blip r:embed="rId41"/>
                <a:stretch>
                  <a:fillRect t="-5455" r="-1403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Прямоугольник 86"/>
              <p:cNvSpPr/>
              <p:nvPr/>
            </p:nvSpPr>
            <p:spPr>
              <a:xfrm>
                <a:off x="1005148" y="3540417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  <a:cs typeface="Times New Roman" pitchFamily="18" charset="0"/>
                        </a:rPr>
                        <m:t>3</m:t>
                      </m:r>
                    </m:oMath>
                  </m:oMathPara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7" name="Прямоугольник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148" y="3540417"/>
                <a:ext cx="344966" cy="338554"/>
              </a:xfrm>
              <a:prstGeom prst="rect">
                <a:avLst/>
              </a:prstGeom>
              <a:blipFill rotWithShape="1">
                <a:blip r:embed="rId42"/>
                <a:stretch>
                  <a:fillRect t="-5455" r="-1428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Прямоугольник 87"/>
          <p:cNvSpPr/>
          <p:nvPr/>
        </p:nvSpPr>
        <p:spPr>
          <a:xfrm>
            <a:off x="5076134" y="4163945"/>
            <a:ext cx="32255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5407630" y="4168825"/>
            <a:ext cx="207719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5627230" y="4177909"/>
            <a:ext cx="298141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6584193" y="4161761"/>
            <a:ext cx="19769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781891" y="4168825"/>
            <a:ext cx="17384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6986140" y="4151690"/>
            <a:ext cx="430873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8228534" y="4156757"/>
            <a:ext cx="216023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8444555" y="4161761"/>
            <a:ext cx="195747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8640304" y="4149855"/>
            <a:ext cx="16954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Прямоугольник 81"/>
              <p:cNvSpPr/>
              <p:nvPr/>
            </p:nvSpPr>
            <p:spPr>
              <a:xfrm>
                <a:off x="6436925" y="1469146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1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2" name="Прямоугольник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925" y="1469146"/>
                <a:ext cx="344966" cy="338554"/>
              </a:xfrm>
              <a:prstGeom prst="rect">
                <a:avLst/>
              </a:prstGeom>
              <a:blipFill rotWithShape="1">
                <a:blip r:embed="rId43"/>
                <a:stretch>
                  <a:fillRect t="-5357" r="-12281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Прямоугольник 82"/>
              <p:cNvSpPr/>
              <p:nvPr/>
            </p:nvSpPr>
            <p:spPr>
              <a:xfrm>
                <a:off x="6632099" y="1469715"/>
                <a:ext cx="4988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−3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3" name="Прямоугольник 8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2099" y="1469715"/>
                <a:ext cx="498855" cy="338554"/>
              </a:xfrm>
              <a:prstGeom prst="rect">
                <a:avLst/>
              </a:prstGeom>
              <a:blipFill rotWithShape="1">
                <a:blip r:embed="rId44"/>
                <a:stretch>
                  <a:fillRect t="-5357" r="-853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Прямоугольник 83"/>
              <p:cNvSpPr/>
              <p:nvPr/>
            </p:nvSpPr>
            <p:spPr>
              <a:xfrm>
                <a:off x="6988741" y="1469715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0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4" name="Прямоугольник 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741" y="1469715"/>
                <a:ext cx="344966" cy="338554"/>
              </a:xfrm>
              <a:prstGeom prst="rect">
                <a:avLst/>
              </a:prstGeom>
              <a:blipFill rotWithShape="1">
                <a:blip r:embed="rId45"/>
                <a:stretch>
                  <a:fillRect t="-5357" r="-14035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Прямоугольник 96"/>
              <p:cNvSpPr/>
              <p:nvPr/>
            </p:nvSpPr>
            <p:spPr>
              <a:xfrm>
                <a:off x="7862108" y="1853165"/>
                <a:ext cx="4988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−9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7" name="Прямоугольник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2108" y="1853165"/>
                <a:ext cx="498855" cy="338554"/>
              </a:xfrm>
              <a:prstGeom prst="rect">
                <a:avLst/>
              </a:prstGeom>
              <a:blipFill rotWithShape="1">
                <a:blip r:embed="rId46"/>
                <a:stretch>
                  <a:fillRect t="-5357" r="-853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Прямоугольник 97"/>
              <p:cNvSpPr/>
              <p:nvPr/>
            </p:nvSpPr>
            <p:spPr>
              <a:xfrm>
                <a:off x="8215582" y="1853403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0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8" name="Прямоугольник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5582" y="1853403"/>
                <a:ext cx="344966" cy="338554"/>
              </a:xfrm>
              <a:prstGeom prst="rect">
                <a:avLst/>
              </a:prstGeom>
              <a:blipFill rotWithShape="1">
                <a:blip r:embed="rId47"/>
                <a:stretch>
                  <a:fillRect t="-5357" r="-1428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Прямоугольник 98"/>
              <p:cNvSpPr/>
              <p:nvPr/>
            </p:nvSpPr>
            <p:spPr>
              <a:xfrm>
                <a:off x="8418686" y="1853734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0</m:t>
                      </m:r>
                    </m:oMath>
                  </m:oMathPara>
                </a14:m>
                <a:endParaRPr lang="ru-RU" sz="1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99" name="Прямоугольник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686" y="1853734"/>
                <a:ext cx="344966" cy="338554"/>
              </a:xfrm>
              <a:prstGeom prst="rect">
                <a:avLst/>
              </a:prstGeom>
              <a:blipFill rotWithShape="1">
                <a:blip r:embed="rId48"/>
                <a:stretch>
                  <a:fillRect t="-5357" r="-14035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Прямоугольник 99"/>
              <p:cNvSpPr/>
              <p:nvPr/>
            </p:nvSpPr>
            <p:spPr>
              <a:xfrm>
                <a:off x="439606" y="4468868"/>
                <a:ext cx="50045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  <a:cs typeface="Times New Roman" pitchFamily="18" charset="0"/>
                        </a:rPr>
                        <m:t>0,5</m:t>
                      </m:r>
                    </m:oMath>
                  </m:oMathPara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0" name="Прямоугольник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06" y="4468868"/>
                <a:ext cx="500458" cy="338554"/>
              </a:xfrm>
              <a:prstGeom prst="rect">
                <a:avLst/>
              </a:prstGeom>
              <a:blipFill rotWithShape="1">
                <a:blip r:embed="rId49"/>
                <a:stretch>
                  <a:fillRect t="-5357" r="-10976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Прямоугольник 100"/>
              <p:cNvSpPr/>
              <p:nvPr/>
            </p:nvSpPr>
            <p:spPr>
              <a:xfrm>
                <a:off x="794492" y="4467349"/>
                <a:ext cx="49885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  <a:cs typeface="Times New Roman" pitchFamily="18" charset="0"/>
                        </a:rPr>
                        <m:t>−4</m:t>
                      </m:r>
                    </m:oMath>
                  </m:oMathPara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1" name="Прямоугольник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492" y="4467349"/>
                <a:ext cx="498855" cy="338554"/>
              </a:xfrm>
              <a:prstGeom prst="rect">
                <a:avLst/>
              </a:prstGeom>
              <a:blipFill rotWithShape="1">
                <a:blip r:embed="rId50"/>
                <a:stretch>
                  <a:fillRect t="-5455" r="-9756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Прямоугольник 101"/>
              <p:cNvSpPr/>
              <p:nvPr/>
            </p:nvSpPr>
            <p:spPr>
              <a:xfrm>
                <a:off x="1148719" y="4465941"/>
                <a:ext cx="3449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solidFill>
                            <a:srgbClr val="0070C0"/>
                          </a:solidFill>
                          <a:latin typeface="Cambria Math"/>
                          <a:cs typeface="Times New Roman" pitchFamily="18" charset="0"/>
                        </a:rPr>
                        <m:t>8</m:t>
                      </m:r>
                    </m:oMath>
                  </m:oMathPara>
                </a14:m>
                <a:endParaRPr lang="ru-RU" sz="16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2" name="Прямоугольник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719" y="4465941"/>
                <a:ext cx="344966" cy="338554"/>
              </a:xfrm>
              <a:prstGeom prst="rect">
                <a:avLst/>
              </a:prstGeom>
              <a:blipFill rotWithShape="1">
                <a:blip r:embed="rId51"/>
                <a:stretch>
                  <a:fillRect t="-5455" r="-1403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613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0.00124 L 0.01007 0.1642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00185 L 0.13872 0.16451 " pathEditMode="relative" rAng="0" ptsTypes="AA">
                                      <p:cBhvr>
                                        <p:cTn id="64" dur="7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18" y="8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750"/>
                            </p:stCondLst>
                            <p:childTnLst>
                              <p:par>
                                <p:cTn id="6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25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0185 L 0.28108 0.16451 " pathEditMode="relative" rAng="0" ptsTypes="AA">
                                      <p:cBhvr>
                                        <p:cTn id="7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72" y="8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250"/>
                            </p:stCondLst>
                            <p:childTnLst>
                              <p:par>
                                <p:cTn id="7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750"/>
                            </p:stCondLst>
                            <p:childTnLst>
                              <p:par>
                                <p:cTn id="8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72 0.00556 L 0.15521 -0.03457 C 0.18576 -0.04352 0.23142 -0.04846 0.27882 -0.04846 C 0.33316 -0.04846 0.37656 -0.04352 0.40712 -0.03457 L 0.55278 0.00556 " pathEditMode="relative" rAng="0" ptsTypes="FffFF">
                                      <p:cBhvr>
                                        <p:cTn id="10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53" y="-27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0556 L 0.18837 -0.03457 C 0.22812 -0.04352 0.28802 -0.04846 0.35017 -0.04846 C 0.42083 -0.04846 0.47778 -0.04352 0.51771 -0.03457 L 0.70833 0.00556 " pathEditMode="relative" rAng="0" ptsTypes="FffFF">
                                      <p:cBhvr>
                                        <p:cTn id="114" dur="125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03" y="-27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750"/>
                            </p:stCondLst>
                            <p:childTnLst>
                              <p:par>
                                <p:cTn id="11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25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494 L 0.22326 -0.03518 C 0.26962 -0.04414 0.33854 -0.04907 0.41041 -0.04907 C 0.49253 -0.04907 0.55798 -0.04414 0.60434 -0.03518 L 0.82448 0.00494 " pathEditMode="relative" rAng="0" ptsTypes="FffFF">
                                      <p:cBhvr>
                                        <p:cTn id="127" dur="1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42" y="-27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750"/>
                            </p:stCondLst>
                            <p:childTnLst>
                              <p:par>
                                <p:cTn id="12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0.00123 L -0.15503 0.3787 " pathEditMode="relative" rAng="0" ptsTypes="AA">
                                      <p:cBhvr>
                                        <p:cTn id="152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4" y="188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750"/>
                            </p:stCondLst>
                            <p:childTnLst>
                              <p:par>
                                <p:cTn id="15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25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0.00123 L -0.01284 0.3787 " pathEditMode="relative" rAng="0" ptsTypes="AA">
                                      <p:cBhvr>
                                        <p:cTn id="165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6" y="188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2250"/>
                            </p:stCondLst>
                            <p:childTnLst>
                              <p:par>
                                <p:cTn id="16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75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7 0.00123 L 0.12986 0.3787 " pathEditMode="relative" rAng="0" ptsTypes="AA">
                                      <p:cBhvr>
                                        <p:cTn id="178" dur="1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19" y="188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000"/>
                            </p:stCondLst>
                            <p:childTnLst>
                              <p:par>
                                <p:cTn id="18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4500"/>
                            </p:stCondLst>
                            <p:childTnLst>
                              <p:par>
                                <p:cTn id="18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86 -0.02346 L 0.15035 -0.06358 C 0.18091 -0.07253 0.22657 -0.07747 0.27396 -0.07747 C 0.3283 -0.07747 0.3717 -0.07253 0.40226 -0.06358 L 0.54792 -0.02346 " pathEditMode="relative" rAng="0" ptsTypes="FffFF">
                                      <p:cBhvr>
                                        <p:cTn id="20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53" y="-27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000"/>
                            </p:stCondLst>
                            <p:childTnLst>
                              <p:par>
                                <p:cTn id="20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003 -0.02346 L 0.16007 -0.06358 C 0.19983 -0.07253 0.25972 -0.07747 0.32188 -0.07747 C 0.39253 -0.07747 0.44948 -0.07253 0.48941 -0.06358 L 0.68003 -0.02346 " pathEditMode="relative" rAng="0" ptsTypes="FffFF">
                                      <p:cBhvr>
                                        <p:cTn id="215" dur="12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03" y="-27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750"/>
                            </p:stCondLst>
                            <p:childTnLst>
                              <p:par>
                                <p:cTn id="21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3250"/>
                            </p:stCondLst>
                            <p:childTnLst>
                              <p:par>
                                <p:cTn id="2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-0.02377 L 0.22187 -0.06389 C 0.26823 -0.07284 0.33715 -0.07778 0.40902 -0.07778 C 0.49114 -0.07778 0.55659 -0.07284 0.60295 -0.06389 L 0.82309 -0.02377 " pathEditMode="relative" rAng="0" ptsTypes="FffFF">
                                      <p:cBhvr>
                                        <p:cTn id="228" dur="1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42" y="-27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4750"/>
                            </p:stCondLst>
                            <p:childTnLst>
                              <p:par>
                                <p:cTn id="2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55 -0.00123 L -0.31076 0.44043 " pathEditMode="relative" rAng="0" ptsTypes="AA">
                                      <p:cBhvr>
                                        <p:cTn id="259" dur="75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60" y="22068"/>
                                    </p:animMotion>
                                  </p:childTnLst>
                                </p:cTn>
                              </p:par>
                              <p:par>
                                <p:cTn id="26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1296 L -0.18681 0.44043 " pathEditMode="relative" rAng="0" ptsTypes="AA">
                                      <p:cBhvr>
                                        <p:cTn id="261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19" y="21358"/>
                                    </p:animMotion>
                                  </p:childTnLst>
                                </p:cTn>
                              </p:par>
                              <p:par>
                                <p:cTn id="26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 0.01296 L -0.02743 0.44043 " pathEditMode="relative" rAng="0" ptsTypes="AA">
                                      <p:cBhvr>
                                        <p:cTn id="263" dur="125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213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250"/>
                            </p:stCondLst>
                            <p:childTnLst>
                              <p:par>
                                <p:cTn id="26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750"/>
                            </p:stCondLst>
                            <p:childTnLst>
                              <p:par>
                                <p:cTn id="28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02 -0.06821 L 0.1585 -0.10833 C 0.18906 -0.11728 0.23472 -0.12222 0.28212 -0.12222 C 0.33646 -0.12222 0.37986 -0.11728 0.41041 -0.10833 L 0.55607 -0.06821 " pathEditMode="relative" rAng="0" ptsTypes="FffFF">
                                      <p:cBhvr>
                                        <p:cTn id="30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53" y="-2716"/>
                                    </p:animMotion>
                                  </p:childTnLst>
                                </p:cTn>
                              </p:par>
                              <p:par>
                                <p:cTn id="306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698 -0.0679 L 0.15313 -0.10802 C 0.19288 -0.11697 0.25278 -0.12191 0.31493 -0.12191 C 0.38559 -0.12191 0.44254 -0.11697 0.48247 -0.10802 L 0.67309 -0.0679 " pathEditMode="relative" rAng="0" ptsTypes="FffFF">
                                      <p:cBhvr>
                                        <p:cTn id="307" dur="12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03" y="-2716"/>
                                    </p:animMotion>
                                  </p:childTnLst>
                                </p:cTn>
                              </p:par>
                              <p:par>
                                <p:cTn id="308" presetID="4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23 -0.0676 L 0.20556 -0.10772 C 0.25191 -0.11667 0.32084 -0.12161 0.39271 -0.12161 C 0.47483 -0.12161 0.54028 -0.11667 0.58664 -0.10772 L 0.80678 -0.0676 " pathEditMode="relative" rAng="0" ptsTypes="FffFF">
                                      <p:cBhvr>
                                        <p:cTn id="309" dur="1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42" y="-27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0" grpId="0"/>
      <p:bldP spid="51" grpId="0"/>
      <p:bldP spid="52" grpId="0"/>
      <p:bldP spid="46" grpId="0"/>
      <p:bldP spid="47" grpId="0"/>
      <p:bldP spid="48" grpId="0"/>
      <p:bldP spid="8" grpId="0"/>
      <p:bldP spid="8" grpId="1"/>
      <p:bldP spid="38" grpId="0"/>
      <p:bldP spid="38" grpId="1"/>
      <p:bldP spid="39" grpId="0"/>
      <p:bldP spid="39" grpId="1"/>
      <p:bldP spid="40" grpId="0"/>
      <p:bldP spid="41" grpId="0"/>
      <p:bldP spid="42" grpId="0"/>
      <p:bldP spid="49" grpId="0"/>
      <p:bldP spid="53" grpId="0"/>
      <p:bldP spid="57" grpId="0"/>
      <p:bldP spid="1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11" grpId="0"/>
      <p:bldP spid="11" grpId="1"/>
      <p:bldP spid="11" grpId="2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58" grpId="0"/>
      <p:bldP spid="58" grpId="1"/>
      <p:bldP spid="58" grpId="2"/>
      <p:bldP spid="59" grpId="0"/>
      <p:bldP spid="59" grpId="1"/>
      <p:bldP spid="59" grpId="2"/>
      <p:bldP spid="60" grpId="0"/>
      <p:bldP spid="60" grpId="1"/>
      <p:bldP spid="60" grpId="2"/>
      <p:bldP spid="61" grpId="0"/>
      <p:bldP spid="61" grpId="1"/>
      <p:bldP spid="61" grpId="2"/>
      <p:bldP spid="62" grpId="0"/>
      <p:bldP spid="62" grpId="1"/>
      <p:bldP spid="62" grpId="2"/>
      <p:bldP spid="85" grpId="0"/>
      <p:bldP spid="85" grpId="1"/>
      <p:bldP spid="85" grpId="2"/>
      <p:bldP spid="86" grpId="0"/>
      <p:bldP spid="86" grpId="1"/>
      <p:bldP spid="86" grpId="2"/>
      <p:bldP spid="87" grpId="0"/>
      <p:bldP spid="87" grpId="1"/>
      <p:bldP spid="87" grpId="2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82" grpId="0"/>
      <p:bldP spid="82" grpId="1"/>
      <p:bldP spid="82" grpId="2"/>
      <p:bldP spid="83" grpId="0"/>
      <p:bldP spid="83" grpId="1"/>
      <p:bldP spid="83" grpId="2"/>
      <p:bldP spid="84" grpId="0"/>
      <p:bldP spid="84" grpId="1"/>
      <p:bldP spid="84" grpId="2"/>
      <p:bldP spid="97" grpId="0"/>
      <p:bldP spid="97" grpId="1"/>
      <p:bldP spid="97" grpId="2"/>
      <p:bldP spid="98" grpId="0"/>
      <p:bldP spid="98" grpId="1"/>
      <p:bldP spid="98" grpId="2"/>
      <p:bldP spid="99" grpId="0"/>
      <p:bldP spid="99" grpId="1"/>
      <p:bldP spid="99" grpId="2"/>
      <p:bldP spid="100" grpId="0"/>
      <p:bldP spid="100" grpId="1"/>
      <p:bldP spid="100" grpId="2"/>
      <p:bldP spid="101" grpId="0"/>
      <p:bldP spid="101" grpId="1"/>
      <p:bldP spid="101" grpId="2"/>
      <p:bldP spid="102" grpId="0"/>
      <p:bldP spid="102" grpId="1"/>
      <p:bldP spid="102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/>
          <p:cNvSpPr/>
          <p:nvPr/>
        </p:nvSpPr>
        <p:spPr>
          <a:xfrm>
            <a:off x="-61544" y="-43960"/>
            <a:ext cx="9252520" cy="5236046"/>
          </a:xfrm>
          <a:prstGeom prst="rect">
            <a:avLst/>
          </a:prstGeom>
          <a:solidFill>
            <a:srgbClr val="FFFFEB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-96712" y="2787774"/>
            <a:ext cx="9314064" cy="24043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358923" y="3435591"/>
            <a:ext cx="4489329" cy="110867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-96712" y="-43960"/>
            <a:ext cx="9314064" cy="567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9" y="1462752"/>
            <a:ext cx="5214688" cy="7282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3880" y="88310"/>
            <a:ext cx="2778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0" i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Коллинеарные векторы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09" y="627534"/>
            <a:ext cx="6416867" cy="648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1410" y="629275"/>
            <a:ext cx="6469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Ненулевые векторы называются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коллинеарными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если они лежат на одной прямой или на параллельных прямых.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7452320" y="742672"/>
            <a:ext cx="1224136" cy="720080"/>
          </a:xfrm>
          <a:prstGeom prst="straightConnector1">
            <a:avLst/>
          </a:prstGeom>
          <a:ln w="1270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6948264" y="1445500"/>
            <a:ext cx="1893457" cy="1113798"/>
          </a:xfrm>
          <a:prstGeom prst="straightConnector1">
            <a:avLst/>
          </a:prstGeom>
          <a:ln w="12700">
            <a:solidFill>
              <a:srgbClr val="00206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872516" y="767774"/>
                <a:ext cx="3714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516" y="767774"/>
                <a:ext cx="371447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22951" r="-2623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524328" y="1745158"/>
                <a:ext cx="367665" cy="410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745158"/>
                <a:ext cx="367665" cy="410305"/>
              </a:xfrm>
              <a:prstGeom prst="rect">
                <a:avLst/>
              </a:prstGeom>
              <a:blipFill rotWithShape="1">
                <a:blip r:embed="rId5"/>
                <a:stretch>
                  <a:fillRect r="-21311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43112" y="1462752"/>
                <a:ext cx="5192985" cy="7282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Лемма.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Если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векторы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коллинеарны и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  <m:r>
                      <a:rPr lang="en-US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</m:t>
                    </m:r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то существует такое число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𝑘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что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  <m:r>
                      <a:rPr lang="en-US" b="0" i="0" dirty="0" smtClean="0">
                        <a:solidFill>
                          <a:srgbClr val="C0000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dirty="0" smtClean="0">
                        <a:solidFill>
                          <a:srgbClr val="C00000"/>
                        </a:solidFill>
                        <a:latin typeface="Cambria Math"/>
                        <a:cs typeface="Times New Roman" pitchFamily="18" charset="0"/>
                      </a:rPr>
                      <m:t>𝑘</m:t>
                    </m:r>
                    <m:acc>
                      <m:accPr>
                        <m:chr m:val="⃗"/>
                        <m:ctrlPr>
                          <a:rPr lang="ru-RU" i="1" dirty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>
                            <a:solidFill>
                              <a:srgbClr val="C00000"/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12" y="1462752"/>
                <a:ext cx="5192985" cy="728276"/>
              </a:xfrm>
              <a:prstGeom prst="rect">
                <a:avLst/>
              </a:prstGeom>
              <a:blipFill rotWithShape="1">
                <a:blip r:embed="rId6"/>
                <a:stretch>
                  <a:fillRect l="-1056" t="-5042" r="-939" b="-13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43112" y="2297176"/>
                <a:ext cx="2281064" cy="4103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↑↑</m:t>
                      </m:r>
                      <m:acc>
                        <m:accPr>
                          <m:chr m:val="⃗"/>
                          <m:ctrlPr>
                            <a:rPr lang="ru-RU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i="1" dirty="0">
                          <a:solidFill>
                            <a:schemeClr val="tx1"/>
                          </a:solidFill>
                          <a:latin typeface="Cambria Math"/>
                        </a:rPr>
                        <m:t>, </m:t>
                      </m:r>
                      <m:r>
                        <a:rPr lang="ru-RU" i="1" dirty="0">
                          <a:solidFill>
                            <a:schemeClr val="tx1"/>
                          </a:solidFill>
                          <a:latin typeface="Cambria Math"/>
                        </a:rPr>
                        <m:t>если </m:t>
                      </m:r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≥</m:t>
                      </m:r>
                      <m:r>
                        <a:rPr lang="en-US" b="1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n-US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12" y="2297176"/>
                <a:ext cx="2281064" cy="410305"/>
              </a:xfrm>
              <a:prstGeom prst="rect">
                <a:avLst/>
              </a:prstGeom>
              <a:blipFill rotWithShape="1">
                <a:blip r:embed="rId7"/>
                <a:stretch>
                  <a:fillRect t="-8955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317246" y="2320418"/>
                <a:ext cx="2046842" cy="4103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 dirty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 dirty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i="1" dirty="0">
                          <a:solidFill>
                            <a:schemeClr val="tx1"/>
                          </a:solidFill>
                          <a:latin typeface="Cambria Math"/>
                        </a:rPr>
                        <m:t>, </m:t>
                      </m:r>
                      <m:r>
                        <a:rPr lang="ru-RU" i="1" dirty="0">
                          <a:solidFill>
                            <a:schemeClr val="tx1"/>
                          </a:solidFill>
                          <a:latin typeface="Cambria Math"/>
                        </a:rPr>
                        <m:t>если </m:t>
                      </m:r>
                      <m:r>
                        <a:rPr lang="en-US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b="1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ru-RU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7246" y="2320418"/>
                <a:ext cx="2046842" cy="410305"/>
              </a:xfrm>
              <a:prstGeom prst="rect">
                <a:avLst/>
              </a:prstGeom>
              <a:blipFill rotWithShape="1">
                <a:blip r:embed="rId8"/>
                <a:stretch>
                  <a:fillRect t="-8955" r="-5655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43112" y="2937240"/>
                <a:ext cx="3020379" cy="9850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 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;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𝑦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;</m:t>
                          </m:r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US" b="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</m:e>
                    </m:acc>
                    <m:r>
                      <a:rPr lang="en-US" b="1" dirty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1" i="1" dirty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𝒌</m:t>
                    </m:r>
                    <m:acc>
                      <m:accPr>
                        <m:chr m:val="⃗"/>
                        <m:ctrlPr>
                          <a:rPr lang="ru-RU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1" i="1" dirty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⟹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>
                        <a:solidFill>
                          <a:srgbClr val="002060"/>
                        </a:solidFill>
                        <a:latin typeface="Cambria Math"/>
                      </a:rPr>
                      <m:t> 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𝑦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𝑧</m:t>
                        </m:r>
                      </m:e>
                    </m:d>
                  </m:oMath>
                </a14:m>
                <a:endParaRPr lang="ru-RU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12" y="2937240"/>
                <a:ext cx="3020379" cy="985078"/>
              </a:xfrm>
              <a:prstGeom prst="rect">
                <a:avLst/>
              </a:prstGeom>
              <a:blipFill rotWithShape="1">
                <a:blip r:embed="rId9"/>
                <a:stretch>
                  <a:fillRect r="-2626" b="-31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43112" y="4066423"/>
                <a:ext cx="2035365" cy="665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𝑘𝑥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𝑘𝑦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𝑘𝑧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𝒌</m:t>
                      </m:r>
                    </m:oMath>
                  </m:oMathPara>
                </a14:m>
                <a:endParaRPr lang="ru-RU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12" y="4066423"/>
                <a:ext cx="2035365" cy="665567"/>
              </a:xfrm>
              <a:prstGeom prst="rect">
                <a:avLst/>
              </a:prstGeom>
              <a:blipFill rotWithShape="1">
                <a:blip r:embed="rId10"/>
                <a:stretch>
                  <a:fillRect r="-1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Прямоугольник 31"/>
          <p:cNvSpPr/>
          <p:nvPr/>
        </p:nvSpPr>
        <p:spPr>
          <a:xfrm>
            <a:off x="4572000" y="3482098"/>
            <a:ext cx="41044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координаты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векторов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пропорциональны,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данные векторы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коллинеарны.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3" grpId="0" animBg="1"/>
      <p:bldP spid="27" grpId="0" animBg="1"/>
      <p:bldP spid="5" grpId="0"/>
      <p:bldP spid="7" grpId="0"/>
      <p:bldP spid="12" grpId="0"/>
      <p:bldP spid="13" grpId="0"/>
      <p:bldP spid="15" grpId="0"/>
      <p:bldP spid="24" grpId="0"/>
      <p:bldP spid="25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251520" y="19548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координатам векторов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коллинеарны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они или нет.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520" y="709074"/>
                <a:ext cx="2686441" cy="746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а)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{3;6;8}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 {</m:t>
                    </m:r>
                    <m:r>
                      <a:rPr lang="en-US" b="0" i="1" smtClean="0">
                        <a:latin typeface="Cambria Math"/>
                      </a:rPr>
                      <m:t>6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12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16</m:t>
                    </m:r>
                    <m:r>
                      <a:rPr lang="en-US" i="1">
                        <a:latin typeface="Cambria Math"/>
                      </a:rPr>
                      <m:t>}</m:t>
                    </m:r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80975"/>
                <a:r>
                  <a:rPr lang="en-US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  <m:r>
                      <a:rPr lang="ru-RU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∥</m:t>
                    </m:r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09074"/>
                <a:ext cx="2686441" cy="746936"/>
              </a:xfrm>
              <a:prstGeom prst="rect">
                <a:avLst/>
              </a:prstGeom>
              <a:blipFill rotWithShape="1">
                <a:blip r:embed="rId3"/>
                <a:stretch>
                  <a:fillRect l="-1814" t="-4878" r="-3175" b="-97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46643" y="1521079"/>
                <a:ext cx="2735236" cy="728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б)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{1;−1;3}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 {</m:t>
                    </m:r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3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15</m:t>
                    </m:r>
                    <m:r>
                      <a:rPr lang="en-US" i="1">
                        <a:latin typeface="Cambria Math"/>
                      </a:rPr>
                      <m:t>}</m:t>
                    </m:r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80975"/>
                <a:r>
                  <a:rPr lang="en-US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</m:acc>
                    <m:r>
                      <a:rPr lang="ru-RU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∦</m:t>
                    </m:r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𝑑</m:t>
                        </m:r>
                      </m:e>
                    </m:acc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43" y="1521079"/>
                <a:ext cx="2735236" cy="728597"/>
              </a:xfrm>
              <a:prstGeom prst="rect">
                <a:avLst/>
              </a:prstGeom>
              <a:blipFill rotWithShape="1">
                <a:blip r:embed="rId4"/>
                <a:stretch>
                  <a:fillRect l="-1782" t="-11765" r="-3341" b="-13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2419013"/>
                <a:ext cx="233288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{1;0;0}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 {</m:t>
                    </m:r>
                    <m:r>
                      <a:rPr lang="en-US" b="0" i="1" smtClean="0">
                        <a:latin typeface="Cambria Math"/>
                      </a:rPr>
                      <m:t>0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1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0</m:t>
                    </m:r>
                    <m:r>
                      <a:rPr lang="en-US" i="1">
                        <a:latin typeface="Cambria Math"/>
                      </a:rPr>
                      <m:t>}</m:t>
                    </m:r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80975"/>
                <a:r>
                  <a:rPr lang="en-US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e>
                    </m:acc>
                    <m:r>
                      <a:rPr lang="ru-RU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∦</m:t>
                    </m:r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𝑗</m:t>
                        </m:r>
                      </m:e>
                    </m:acc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419013"/>
                <a:ext cx="2332883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2089" t="-12264" r="-3655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6642" y="3288581"/>
                <a:ext cx="26660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г)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{0;0;0}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 {</m:t>
                    </m:r>
                    <m:r>
                      <a:rPr lang="en-US" b="0" i="1" smtClean="0">
                        <a:latin typeface="Cambria Math"/>
                      </a:rPr>
                      <m:t>5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7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i="1">
                        <a:latin typeface="Cambria Math"/>
                      </a:rPr>
                      <m:t>}</m:t>
                    </m:r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80975"/>
                <a:r>
                  <a:rPr lang="en-US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𝑚</m:t>
                        </m:r>
                      </m:e>
                    </m:acc>
                    <m:r>
                      <a:rPr lang="ru-RU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∥</m:t>
                    </m:r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𝑛</m:t>
                        </m:r>
                      </m:e>
                    </m:acc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42" y="3288581"/>
                <a:ext cx="2666051" cy="646331"/>
              </a:xfrm>
              <a:prstGeom prst="rect">
                <a:avLst/>
              </a:prstGeom>
              <a:blipFill rotWithShape="1">
                <a:blip r:embed="rId6"/>
                <a:stretch>
                  <a:fillRect l="-1826" t="-4717" r="-3196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46643" y="4031090"/>
                <a:ext cx="3272242" cy="761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д)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;−1;5}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 {</m:t>
                    </m:r>
                    <m:r>
                      <a:rPr lang="en-US" b="0" i="1" smtClean="0">
                        <a:latin typeface="Cambria Math"/>
                      </a:rPr>
                      <m:t>−1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i="1">
                        <a:latin typeface="Cambria Math"/>
                      </a:rPr>
                      <m:t>;</m:t>
                    </m:r>
                    <m:r>
                      <a:rPr lang="en-US" b="0" i="1" smtClean="0">
                        <a:latin typeface="Cambria Math"/>
                      </a:rPr>
                      <m:t>−15</m:t>
                    </m:r>
                    <m:r>
                      <a:rPr lang="en-US" i="1">
                        <a:latin typeface="Cambria Math"/>
                      </a:rPr>
                      <m:t>}</m:t>
                    </m:r>
                  </m:oMath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80975"/>
                <a:r>
                  <a:rPr lang="en-US" dirty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𝑝</m:t>
                        </m:r>
                      </m:e>
                    </m:acc>
                    <m:r>
                      <a:rPr lang="ru-RU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∦</m:t>
                    </m:r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𝑞</m:t>
                        </m:r>
                      </m:e>
                    </m:acc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43" y="4031090"/>
                <a:ext cx="3272242" cy="761875"/>
              </a:xfrm>
              <a:prstGeom prst="rect">
                <a:avLst/>
              </a:prstGeom>
              <a:blipFill rotWithShape="1">
                <a:blip r:embed="rId7"/>
                <a:stretch>
                  <a:fillRect l="-1490" t="-3200" r="-2607" b="-12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0" y="709074"/>
                <a:ext cx="191110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16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709074"/>
                <a:ext cx="1911101" cy="612732"/>
              </a:xfrm>
              <a:prstGeom prst="rect">
                <a:avLst/>
              </a:prstGeom>
              <a:blipFill rotWithShape="1">
                <a:blip r:embed="rId8"/>
                <a:stretch>
                  <a:fillRect r="-3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1521079"/>
                <a:ext cx="1526379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21079"/>
                <a:ext cx="1526379" cy="618311"/>
              </a:xfrm>
              <a:prstGeom prst="rect">
                <a:avLst/>
              </a:prstGeom>
              <a:blipFill rotWithShape="1">
                <a:blip r:embed="rId9"/>
                <a:stretch>
                  <a:fillRect r="-4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72000" y="2433022"/>
                <a:ext cx="30372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  <m:t>𝑖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solidFill>
                      <a:schemeClr val="bg2">
                        <a:lumMod val="2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координатные векторы</a:t>
                </a:r>
                <a:endParaRPr lang="ru-RU" dirty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33022"/>
                <a:ext cx="3037242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803" t="-21311" r="-160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64242" y="3288581"/>
                <a:ext cx="1428533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  <m:t>𝑚</m:t>
                        </m:r>
                      </m:e>
                    </m:acc>
                    <m:r>
                      <a:rPr lang="en-US" b="0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/>
                      </a:rPr>
                      <m:t>=</m:t>
                    </m:r>
                    <m:acc>
                      <m:accPr>
                        <m:chr m:val="⃗"/>
                        <m:ctrlPr>
                          <a:rPr lang="en-US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  <m:t>0</m:t>
                        </m:r>
                      </m:e>
                    </m:acc>
                  </m:oMath>
                </a14:m>
                <a:r>
                  <a:rPr lang="en-US" dirty="0" smtClean="0">
                    <a:solidFill>
                      <a:schemeClr val="bg2">
                        <a:lumMod val="25000"/>
                      </a:schemeClr>
                    </a:solidFill>
                  </a:rPr>
                  <a:t>;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</a:rPr>
                          <m:t>0</m:t>
                        </m:r>
                      </m:e>
                    </m:acc>
                    <m:r>
                      <a:rPr lang="en-US" i="1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mbria Math"/>
                        <a:ea typeface="Cambria Math"/>
                      </a:rPr>
                      <m:t>∥</m:t>
                    </m:r>
                    <m:acc>
                      <m:accPr>
                        <m:chr m:val="⃗"/>
                        <m:ctrlPr>
                          <a:rPr lang="en-US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solidFill>
                              <a:schemeClr val="bg2">
                                <a:lumMod val="2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</m:acc>
                  </m:oMath>
                </a14:m>
                <a:endParaRPr lang="ru-RU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242" y="3288581"/>
                <a:ext cx="1428533" cy="404791"/>
              </a:xfrm>
              <a:prstGeom prst="rect">
                <a:avLst/>
              </a:prstGeom>
              <a:blipFill rotWithShape="1">
                <a:blip r:embed="rId11"/>
                <a:stretch>
                  <a:fillRect r="-6410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0006" y="3991110"/>
                <a:ext cx="4068742" cy="8418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−1</m:t>
                          </m:r>
                        </m:num>
                        <m:den>
                          <m:f>
                            <m:fPr>
                              <m:ctrlPr>
                                <a:rPr lang="ru-RU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chemeClr val="bg2">
                                      <a:lumMod val="25000"/>
                                    </a:schemeClr>
                                  </a:solidFill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−3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−15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bg2">
                                  <a:lumMod val="25000"/>
                                </a:schemeClr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⟺    </m:t>
                      </m:r>
                      <m:r>
                        <a:rPr lang="en-US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−3</m:t>
                      </m:r>
                      <m:r>
                        <a:rPr lang="en-US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3</m:t>
                      </m:r>
                      <m:r>
                        <a:rPr lang="en-US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en-US" i="1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ru-RU" dirty="0">
                  <a:solidFill>
                    <a:schemeClr val="bg2">
                      <a:lumMod val="2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006" y="3991110"/>
                <a:ext cx="4068742" cy="841834"/>
              </a:xfrm>
              <a:prstGeom prst="rect">
                <a:avLst/>
              </a:prstGeom>
              <a:blipFill rotWithShape="1">
                <a:blip r:embed="rId12"/>
                <a:stretch>
                  <a:fillRect r="-13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0" y="229990"/>
                <a:ext cx="576064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Найти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значения переменных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𝑚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при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которых данные векторы будут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коллинеарны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29990"/>
                <a:ext cx="5760640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847" t="-4717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520" y="1059582"/>
                <a:ext cx="2950872" cy="728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а)</m:t>
                      </m:r>
                      <m:r>
                        <m:rPr>
                          <m:nor/>
                        </m:rP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 {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15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𝑚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}</m:t>
                      </m:r>
                      <m:r>
                        <m:rPr>
                          <m:nor/>
                        </m:rPr>
                        <a:rPr lang="en-US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, </m:t>
                      </m:r>
                      <m:acc>
                        <m:accPr>
                          <m:chr m:val="⃗"/>
                          <m:ctrlPr>
                            <a:rPr lang="ru-RU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</m:acc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 {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18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;12;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en-US" i="1">
                          <a:solidFill>
                            <a:schemeClr val="tx1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80975"/>
                <a:r>
                  <a:rPr lang="en-US" dirty="0" smtClean="0">
                    <a:solidFill>
                      <a:schemeClr val="tx1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  <m:r>
                      <a:rPr lang="ru-RU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∥</m:t>
                    </m:r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endParaRPr lang="en-US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059582"/>
                <a:ext cx="2950872" cy="728597"/>
              </a:xfrm>
              <a:prstGeom prst="rect">
                <a:avLst/>
              </a:prstGeom>
              <a:blipFill rotWithShape="1">
                <a:blip r:embed="rId4"/>
                <a:stretch>
                  <a:fillRect l="-413" t="-5042" r="-1033" b="-13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8466" y="959426"/>
                <a:ext cx="3169586" cy="9289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б</m:t>
                      </m:r>
                      <m:r>
                        <m:rPr>
                          <m:nor/>
                        </m:rP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m:t>) </m:t>
                      </m:r>
                      <m:acc>
                        <m:accPr>
                          <m:chr m:val="⃗"/>
                          <m:ctrlPr>
                            <a:rPr lang="ru-RU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acc>
                      <m:r>
                        <a:rPr lang="en-US" i="1">
                          <a:latin typeface="Cambria Math"/>
                        </a:rPr>
                        <m:t> {</m:t>
                      </m:r>
                      <m:r>
                        <a:rPr lang="en-US" b="0" i="1" smtClean="0">
                          <a:latin typeface="Cambria Math"/>
                        </a:rPr>
                        <m:t>𝑚</m:t>
                      </m:r>
                      <m:r>
                        <a:rPr lang="en-US" i="1"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</a:rPr>
                        <m:t>0,4</m:t>
                      </m:r>
                      <m:r>
                        <a:rPr lang="en-US" i="1"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</a:rPr>
                        <m:t>−1</m:t>
                      </m:r>
                      <m:r>
                        <a:rPr lang="en-US" i="1">
                          <a:latin typeface="Cambria Math"/>
                        </a:rPr>
                        <m:t>}</m:t>
                      </m:r>
                      <m:r>
                        <m:rPr>
                          <m:nor/>
                        </m:rP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m:t>, </m:t>
                      </m:r>
                      <m:acc>
                        <m:accPr>
                          <m:chr m:val="⃗"/>
                          <m:ctrlPr>
                            <a:rPr lang="ru-RU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</m:acc>
                      <m:r>
                        <a:rPr lang="en-US" i="1">
                          <a:latin typeface="Cambria Math"/>
                        </a:rPr>
                        <m:t> {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i="1"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latin typeface="Cambria Math"/>
                        </a:rPr>
                        <m:t>5</m:t>
                      </m:r>
                      <m:r>
                        <a:rPr lang="en-US" i="1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180975"/>
                <a:r>
                  <a:rPr lang="en-US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</m:acc>
                    <m:r>
                      <a:rPr lang="ru-RU" i="1">
                        <a:latin typeface="Cambria Math"/>
                        <a:ea typeface="Cambria Math"/>
                        <a:cs typeface="Times New Roman" pitchFamily="18" charset="0"/>
                      </a:rPr>
                      <m:t>∥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𝑑</m:t>
                        </m:r>
                      </m:e>
                    </m:acc>
                  </m:oMath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466" y="959426"/>
                <a:ext cx="3169586" cy="928909"/>
              </a:xfrm>
              <a:prstGeom prst="rect">
                <a:avLst/>
              </a:prstGeom>
              <a:blipFill rotWithShape="1">
                <a:blip r:embed="rId5"/>
                <a:stretch>
                  <a:fillRect r="-962" b="-91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51520" y="1851670"/>
                <a:ext cx="2827184" cy="2798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80975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180975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𝑘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18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15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  <a:p>
                <a:pPr marL="180975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⟹     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10</m:t>
                      </m:r>
                    </m:oMath>
                  </m:oMathPara>
                </a14:m>
                <a:endParaRPr lang="en-US" dirty="0" smtClean="0">
                  <a:solidFill>
                    <a:srgbClr val="002060"/>
                  </a:solidFill>
                </a:endParaRPr>
              </a:p>
              <a:p>
                <a:pPr marL="180975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   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⟹     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,2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851670"/>
                <a:ext cx="2827184" cy="2798715"/>
              </a:xfrm>
              <a:prstGeom prst="rect">
                <a:avLst/>
              </a:prstGeom>
              <a:blipFill rotWithShape="1">
                <a:blip r:embed="rId6"/>
                <a:stretch>
                  <a:fillRect r="-1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78466" y="1851669"/>
                <a:ext cx="3218317" cy="28940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80975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ru-RU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−0,5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0,4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180975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>
                          <a:latin typeface="Cambria Math"/>
                        </a:rPr>
                        <m:t>𝑘</m:t>
                      </m:r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</m:oMath>
                  </m:oMathPara>
                </a14:m>
                <a:endParaRPr lang="ru-RU" dirty="0"/>
              </a:p>
              <a:p>
                <a:pPr marL="180975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−0,5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𝑚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5     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⟹     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0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0,1</m:t>
                      </m:r>
                    </m:oMath>
                  </m:oMathPara>
                </a14:m>
                <a:endParaRPr lang="en-US" dirty="0" smtClean="0"/>
              </a:p>
              <a:p>
                <a:pPr marL="180975"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0,4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  <m:r>
                        <a:rPr lang="en-US" i="1">
                          <a:latin typeface="Cambria Math"/>
                        </a:rPr>
                        <m:t>     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⟹     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en-US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466" y="1851669"/>
                <a:ext cx="3218317" cy="2894062"/>
              </a:xfrm>
              <a:prstGeom prst="rect">
                <a:avLst/>
              </a:prstGeom>
              <a:blipFill rotWithShape="1">
                <a:blip r:embed="rId7"/>
                <a:stretch>
                  <a:fillRect r="-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1544" y="-43960"/>
            <a:ext cx="9252520" cy="5236046"/>
          </a:xfrm>
          <a:prstGeom prst="rect">
            <a:avLst/>
          </a:prstGeom>
          <a:solidFill>
            <a:srgbClr val="FFFFEB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-96712" y="-43960"/>
            <a:ext cx="9314064" cy="5675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33880" y="88310"/>
            <a:ext cx="2771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Компланарные векторы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968" y="699542"/>
            <a:ext cx="4691981" cy="8842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648" y="705463"/>
            <a:ext cx="3713792" cy="877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56968" y="726163"/>
            <a:ext cx="46858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Векторы называются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компланарными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если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откладывании их от одной и той же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точки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будут </a:t>
            </a:r>
            <a:r>
              <a:rPr lang="ru-RU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лежать в одной плоскости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77738" y="728909"/>
            <a:ext cx="3701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Векторы называются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компланарными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сли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имеются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равные им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векторы,</a:t>
            </a:r>
            <a:endParaRPr lang="en-US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лежащие </a:t>
            </a:r>
            <a:r>
              <a:rPr lang="ru-RU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одной плоскости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57" y="1923678"/>
            <a:ext cx="7231063" cy="1249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026368" y="2027960"/>
                <a:ext cx="7086640" cy="10407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Теорема.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признак </a:t>
                </a:r>
                <a:r>
                  <a:rPr lang="ru-RU" b="1" dirty="0">
                    <a:latin typeface="Times New Roman" pitchFamily="18" charset="0"/>
                    <a:cs typeface="Times New Roman" pitchFamily="18" charset="0"/>
                  </a:rPr>
                  <a:t>компланарности трёх 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векторов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Если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можно </a:t>
                </a:r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разложить по векторам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</m:acc>
                    <m:r>
                      <a:rPr lang="en-US" sz="19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9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𝒙</m:t>
                    </m:r>
                    <m:acc>
                      <m:accPr>
                        <m:chr m:val="⃗"/>
                        <m:ctrlP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</m:acc>
                    <m:r>
                      <a:rPr lang="en-US" sz="19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19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𝒚</m:t>
                    </m:r>
                    <m:acc>
                      <m:accPr>
                        <m:chr m:val="⃗"/>
                        <m:ctrlP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endParaRPr lang="en-US" sz="1900" b="1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т</a:t>
                </a:r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о </a:t>
                </a:r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</m:acc>
                    <m:r>
                      <a:rPr lang="en-US" sz="1900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sz="1900" u="sng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компланарны</a:t>
                </a:r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368" y="2027960"/>
                <a:ext cx="7086640" cy="1040798"/>
              </a:xfrm>
              <a:prstGeom prst="rect">
                <a:avLst/>
              </a:prstGeom>
              <a:blipFill rotWithShape="1">
                <a:blip r:embed="rId6"/>
                <a:stretch>
                  <a:fillRect t="-2941" r="-430" b="-10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57" y="3482627"/>
            <a:ext cx="7231063" cy="1249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026368" y="3586909"/>
                <a:ext cx="7086640" cy="10602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Теорема.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свойство трёх компланарных векторов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</m:acc>
                    <m:r>
                      <a:rPr lang="en-US" sz="1900" i="1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sz="1900" u="sng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компланарны</a:t>
                </a:r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  <m:r>
                      <a:rPr lang="ru-RU" sz="1900" i="1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∦</m:t>
                    </m:r>
                    <m:acc>
                      <m:accPr>
                        <m:chr m:val="⃗"/>
                        <m:ctrlPr>
                          <a:rPr lang="ru-RU" sz="19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),</a:t>
                </a:r>
              </a:p>
              <a:p>
                <a:pPr algn="ctr"/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то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можно </a:t>
                </a:r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разложить по векторам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1900" dirty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0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</m:acc>
                    <m:r>
                      <a:rPr lang="en-US" sz="19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9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𝒙</m:t>
                    </m:r>
                    <m:acc>
                      <m:accPr>
                        <m:chr m:val="⃗"/>
                        <m:ctrlP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</m:acc>
                    <m:r>
                      <a:rPr lang="en-US" sz="19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1900" b="1" i="1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Cambria Math"/>
                        <a:cs typeface="Times New Roman" pitchFamily="18" charset="0"/>
                      </a:rPr>
                      <m:t>𝒚</m:t>
                    </m:r>
                    <m:acc>
                      <m:accPr>
                        <m:chr m:val="⃗"/>
                        <m:ctrlP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1900" b="1" i="1" dirty="0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ru-RU" sz="1900" dirty="0" smtClean="0">
                    <a:solidFill>
                      <a:schemeClr val="tx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1900" dirty="0" smtClean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368" y="3586909"/>
                <a:ext cx="7086640" cy="1060227"/>
              </a:xfrm>
              <a:prstGeom prst="rect">
                <a:avLst/>
              </a:prstGeom>
              <a:blipFill rotWithShape="1">
                <a:blip r:embed="rId7"/>
                <a:stretch>
                  <a:fillRect t="-2874" b="-7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25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75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Прямоугольник 4"/>
          <p:cNvSpPr/>
          <p:nvPr/>
        </p:nvSpPr>
        <p:spPr>
          <a:xfrm>
            <a:off x="2563407" y="195486"/>
            <a:ext cx="40155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Компланарны ли тройки векторов?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51520" y="843558"/>
                <a:ext cx="34894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{−3;−3;0}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 {1;0;0}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 {0;1;0}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43558"/>
                <a:ext cx="3489481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1311" r="-2269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86564" y="801624"/>
                <a:ext cx="3770456" cy="4112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{1;−1;2}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𝑒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 {−2;0;1}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𝑓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 {5;−1;0}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564" y="801624"/>
                <a:ext cx="3770456" cy="411266"/>
              </a:xfrm>
              <a:prstGeom prst="rect">
                <a:avLst/>
              </a:prstGeom>
              <a:blipFill rotWithShape="1">
                <a:blip r:embed="rId4"/>
                <a:stretch>
                  <a:fillRect t="-20896" r="-1939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1340535"/>
                <a:ext cx="28803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e>
                    </m:acc>
                    <m:r>
                      <a:rPr lang="en-US" i="1" dirty="0" smtClean="0">
                        <a:latin typeface="Cambria Math"/>
                        <a:ea typeface="Cambria Math"/>
                      </a:rPr>
                      <m:t>∦</m:t>
                    </m:r>
                    <m:acc>
                      <m:accPr>
                        <m:chr m:val="⃗"/>
                        <m:ctrlPr>
                          <a:rPr lang="en-US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𝑖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𝑗</m:t>
                        </m:r>
                      </m:e>
                    </m:acc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340535"/>
                <a:ext cx="288032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846" t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15616" y="1851670"/>
                <a:ext cx="2094612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∙1+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∙0+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∙0+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∙0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851670"/>
                <a:ext cx="2094612" cy="976614"/>
              </a:xfrm>
              <a:prstGeom prst="rect">
                <a:avLst/>
              </a:prstGeom>
              <a:blipFill rotWithShape="1">
                <a:blip r:embed="rId6"/>
                <a:stretch>
                  <a:fillRect r="-17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15616" y="3075806"/>
                <a:ext cx="1065613" cy="832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075806"/>
                <a:ext cx="1065613" cy="832664"/>
              </a:xfrm>
              <a:prstGeom prst="rect">
                <a:avLst/>
              </a:prstGeom>
              <a:blipFill rotWithShape="1">
                <a:blip r:embed="rId7"/>
                <a:stretch>
                  <a:fillRect r="-4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51520" y="4227934"/>
                <a:ext cx="23624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𝑖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компланарны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227934"/>
                <a:ext cx="2362442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21667" r="-412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2267744" y="3307472"/>
                <a:ext cx="20291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⟹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  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𝑎</m:t>
                          </m:r>
                        </m:e>
                      </m:acc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−3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𝑖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−3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𝑗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744" y="3307472"/>
                <a:ext cx="2029145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23333" r="-13514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786564" y="1299562"/>
                <a:ext cx="2880320" cy="4103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𝑑</m:t>
                        </m:r>
                      </m:e>
                    </m:acc>
                    <m:r>
                      <a:rPr lang="en-US" i="1" dirty="0" smtClean="0">
                        <a:latin typeface="Cambria Math"/>
                        <a:ea typeface="Cambria Math"/>
                      </a:rPr>
                      <m:t>∦</m:t>
                    </m:r>
                    <m:acc>
                      <m:accPr>
                        <m:chr m:val="⃗"/>
                        <m:ctrlPr>
                          <a:rPr lang="en-US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𝑒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 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𝑥</m:t>
                    </m:r>
                    <m:acc>
                      <m:accPr>
                        <m:chr m:val="⃗"/>
                        <m:ctrlP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𝑦</m:t>
                    </m:r>
                    <m:acc>
                      <m:accPr>
                        <m:chr m:val="⃗"/>
                        <m:ctrlP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𝑒</m:t>
                        </m:r>
                      </m:e>
                    </m:acc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564" y="1299562"/>
                <a:ext cx="2880320" cy="410305"/>
              </a:xfrm>
              <a:prstGeom prst="rect">
                <a:avLst/>
              </a:prstGeom>
              <a:blipFill rotWithShape="1">
                <a:blip r:embed="rId10"/>
                <a:stretch>
                  <a:fillRect t="-20896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50660" y="1851670"/>
                <a:ext cx="2485745" cy="9766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5=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∙1+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−1=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∙(−1)+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0=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∙2+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∙1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660" y="1851670"/>
                <a:ext cx="2485745" cy="97661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694976" y="3052851"/>
                <a:ext cx="1063496" cy="601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=1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=−2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976" y="3052851"/>
                <a:ext cx="1063496" cy="601575"/>
              </a:xfrm>
              <a:prstGeom prst="rect">
                <a:avLst/>
              </a:prstGeom>
              <a:blipFill rotWithShape="1">
                <a:blip r:embed="rId12"/>
                <a:stretch>
                  <a:fillRect r="-4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86564" y="4227934"/>
                <a:ext cx="2460674" cy="410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</m:acc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𝑒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i="1" dirty="0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</a:rPr>
                          <m:t>𝑓</m:t>
                        </m:r>
                      </m:e>
                    </m:acc>
                    <m:r>
                      <a:rPr lang="en-US" b="0" i="1" dirty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компланарны</a:t>
                </a:r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564" y="4227934"/>
                <a:ext cx="2460674" cy="410946"/>
              </a:xfrm>
              <a:prstGeom prst="rect">
                <a:avLst/>
              </a:prstGeom>
              <a:blipFill rotWithShape="1">
                <a:blip r:embed="rId13"/>
                <a:stretch>
                  <a:fillRect t="-20896" r="-3960" b="-238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6767256" y="3122806"/>
                <a:ext cx="1826013" cy="4109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⟹</m:t>
                      </m:r>
                      <m:r>
                        <a:rPr lang="en-US" b="0" i="1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   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𝑑</m:t>
                          </m:r>
                        </m:e>
                      </m:acc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−2</m:t>
                      </m:r>
                      <m:acc>
                        <m:accPr>
                          <m:chr m:val="⃗"/>
                          <m:ctrlP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𝑒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256" y="3122806"/>
                <a:ext cx="1826013" cy="410946"/>
              </a:xfrm>
              <a:prstGeom prst="rect">
                <a:avLst/>
              </a:prstGeom>
              <a:blipFill rotWithShape="1">
                <a:blip r:embed="rId14"/>
                <a:stretch>
                  <a:fillRect t="-22059" r="-14333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0"/>
            <a:ext cx="9146445" cy="5143501"/>
          </a:xfrm>
          <a:prstGeom prst="rect">
            <a:avLst/>
          </a:prstGeom>
          <a:solidFill>
            <a:srgbClr val="F8F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030547"/>
              </p:ext>
            </p:extLst>
          </p:nvPr>
        </p:nvGraphicFramePr>
        <p:xfrm>
          <a:off x="789940" y="554881"/>
          <a:ext cx="3744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  <a:gridCol w="288000"/>
              </a:tblGrid>
              <a:tr h="288000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Овал 15"/>
          <p:cNvSpPr/>
          <p:nvPr/>
        </p:nvSpPr>
        <p:spPr>
          <a:xfrm>
            <a:off x="3651135" y="1109419"/>
            <a:ext cx="36000" cy="36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55" y="3991074"/>
            <a:ext cx="8594640" cy="596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8454" y="4097164"/>
                <a:ext cx="8594640" cy="3924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Координаты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точки </a:t>
                </a:r>
                <a14:m>
                  <m:oMath xmlns:m="http://schemas.openxmlformats.org/officeDocument/2006/math">
                    <m:r>
                      <a:rPr lang="en-US" sz="1950" b="0" i="1" smtClean="0">
                        <a:latin typeface="Cambria Math"/>
                        <a:cs typeface="Times New Roman" pitchFamily="18" charset="0"/>
                      </a:rPr>
                      <m:t>𝑀</m:t>
                    </m:r>
                  </m:oMath>
                </a14:m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равны соответствующим координатам её радиус-вектора.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54" y="4097164"/>
                <a:ext cx="8594640" cy="392415"/>
              </a:xfrm>
              <a:prstGeom prst="rect">
                <a:avLst/>
              </a:prstGeom>
              <a:blipFill rotWithShape="1">
                <a:blip r:embed="rId4"/>
                <a:stretch>
                  <a:fillRect l="-213" t="-7813" r="-1064" b="-265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76023" y="1950003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6023" y="1950003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05037" y="418784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037" y="418784"/>
                <a:ext cx="371384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1967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 стрелкой 9"/>
          <p:cNvCxnSpPr/>
          <p:nvPr/>
        </p:nvCxnSpPr>
        <p:spPr>
          <a:xfrm flipV="1">
            <a:off x="2514851" y="552246"/>
            <a:ext cx="0" cy="28836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789370" y="2285302"/>
            <a:ext cx="3769507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196390" y="2266581"/>
                <a:ext cx="39869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6390" y="2266581"/>
                <a:ext cx="398699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18182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15984" y="806173"/>
                <a:ext cx="99636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984" y="806173"/>
                <a:ext cx="996363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731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>
            <a:stCxn id="15" idx="7"/>
          </p:cNvCxnSpPr>
          <p:nvPr/>
        </p:nvCxnSpPr>
        <p:spPr>
          <a:xfrm flipV="1">
            <a:off x="2525198" y="1123694"/>
            <a:ext cx="1143937" cy="114967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2494470" y="2268095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2515384" y="1323602"/>
                <a:ext cx="7873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{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384" y="1323602"/>
                <a:ext cx="787395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9302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40676" y="1995686"/>
                <a:ext cx="10102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676" y="1995686"/>
                <a:ext cx="1010212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727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605075" y="2938474"/>
                <a:ext cx="1351301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𝑂𝑀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{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075" y="2938474"/>
                <a:ext cx="1351301" cy="404791"/>
              </a:xfrm>
              <a:prstGeom prst="rect">
                <a:avLst/>
              </a:prstGeom>
              <a:blipFill rotWithShape="1">
                <a:blip r:embed="rId11"/>
                <a:stretch>
                  <a:fillRect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 rot="5400000">
                <a:off x="6972790" y="2450217"/>
                <a:ext cx="6158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⟹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972790" y="2450217"/>
                <a:ext cx="615873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28947" r="-10526" b="-207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41438" y="1008063"/>
                <a:ext cx="2470228" cy="743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/>
                            </a:rPr>
                            <m:t>𝑶𝑴</m:t>
                          </m:r>
                        </m:e>
                      </m:acc>
                    </m:oMath>
                  </m:oMathPara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радиус-вектор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точки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𝑴</m:t>
                    </m:r>
                  </m:oMath>
                </a14:m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438" y="1008063"/>
                <a:ext cx="2470228" cy="743024"/>
              </a:xfrm>
              <a:prstGeom prst="rect">
                <a:avLst/>
              </a:prstGeom>
              <a:blipFill rotWithShape="1">
                <a:blip r:embed="rId13"/>
                <a:stretch>
                  <a:fillRect l="-2222" r="-3457" b="-90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114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/>
      <p:bldP spid="8" grpId="0"/>
      <p:bldP spid="9" grpId="0"/>
      <p:bldP spid="12" grpId="0"/>
      <p:bldP spid="13" grpId="0"/>
      <p:bldP spid="15" grpId="0" animBg="1"/>
      <p:bldP spid="17" grpId="0"/>
      <p:bldP spid="20" grpId="0"/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794297"/>
              </p:ext>
            </p:extLst>
          </p:nvPr>
        </p:nvGraphicFramePr>
        <p:xfrm>
          <a:off x="-46037" y="-52498"/>
          <a:ext cx="9217024" cy="526746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050085"/>
                <a:gridCol w="4166939"/>
              </a:tblGrid>
              <a:tr h="64177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Связь</a:t>
                      </a:r>
                      <a:r>
                        <a:rPr lang="ru-RU" sz="2400" i="1" baseline="0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между координатами векторов и координатами точек</a:t>
                      </a:r>
                      <a:endParaRPr lang="ru-RU" sz="1600" i="1" dirty="0" smtClean="0">
                        <a:solidFill>
                          <a:schemeClr val="bg1"/>
                        </a:solidFill>
                        <a:effectLst>
                          <a:glow rad="63500">
                            <a:schemeClr val="tx1">
                              <a:alpha val="55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216000" marB="1371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B5CD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8546">
                <a:tc>
                  <a:txBody>
                    <a:bodyPr/>
                    <a:lstStyle/>
                    <a:p>
                      <a:pPr marL="180975" indent="0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08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9E9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08000" marB="72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FEB"/>
                    </a:solidFill>
                  </a:tcPr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60669" y="3029313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669" y="3029313"/>
                <a:ext cx="367985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421114" y="1360396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1114" y="1360396"/>
                <a:ext cx="35375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2414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9512" y="4087633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087633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 стрелкой 9"/>
          <p:cNvCxnSpPr>
            <a:stCxn id="15" idx="0"/>
          </p:cNvCxnSpPr>
          <p:nvPr/>
        </p:nvCxnSpPr>
        <p:spPr>
          <a:xfrm flipV="1">
            <a:off x="1754309" y="1536946"/>
            <a:ext cx="0" cy="184838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740319" y="3418912"/>
            <a:ext cx="291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61772" y="3416045"/>
            <a:ext cx="1313096" cy="9388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585645" y="340425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5645" y="3404253"/>
                <a:ext cx="375616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357" r="-12903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/>
          <p:nvPr/>
        </p:nvCxnSpPr>
        <p:spPr>
          <a:xfrm flipV="1">
            <a:off x="1750011" y="2361299"/>
            <a:ext cx="1645771" cy="105474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1718309" y="338533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3395782" y="2361299"/>
            <a:ext cx="1" cy="1573465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1049400" y="3940384"/>
            <a:ext cx="2346383" cy="0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3395782" y="3421330"/>
            <a:ext cx="725466" cy="518718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378431" y="2341146"/>
            <a:ext cx="36000" cy="36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43280" y="2037900"/>
                <a:ext cx="12119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3280" y="2037900"/>
                <a:ext cx="121193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603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 rot="19640586">
                <a:off x="1969131" y="2550466"/>
                <a:ext cx="9962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{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𝒛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40586">
                <a:off x="1969131" y="2550466"/>
                <a:ext cx="996298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7857" r="-11111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941438" y="1529730"/>
                <a:ext cx="2470228" cy="743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/>
                            </a:rPr>
                            <m:t>𝑶𝑴</m:t>
                          </m:r>
                        </m:e>
                      </m:acc>
                    </m:oMath>
                  </m:oMathPara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радиус-вектор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точки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𝑴</m:t>
                    </m:r>
                  </m:oMath>
                </a14:m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438" y="1529730"/>
                <a:ext cx="2470228" cy="743024"/>
              </a:xfrm>
              <a:prstGeom prst="rect">
                <a:avLst/>
              </a:prstGeom>
              <a:blipFill rotWithShape="1">
                <a:blip r:embed="rId9"/>
                <a:stretch>
                  <a:fillRect l="-2222" r="-3457" b="-90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02192" y="2757532"/>
                <a:ext cx="12186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2192" y="2757532"/>
                <a:ext cx="1218603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197" r="-65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00901" y="3696019"/>
                <a:ext cx="1351301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𝑂𝑀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{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901" y="3696019"/>
                <a:ext cx="1351301" cy="404791"/>
              </a:xfrm>
              <a:prstGeom prst="rect">
                <a:avLst/>
              </a:prstGeom>
              <a:blipFill rotWithShape="1">
                <a:blip r:embed="rId11"/>
                <a:stretch>
                  <a:fillRect r="-7658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 rot="5400000">
                <a:off x="6903559" y="3212063"/>
                <a:ext cx="6158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⟹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903559" y="3212063"/>
                <a:ext cx="615873" cy="461665"/>
              </a:xfrm>
              <a:prstGeom prst="rect">
                <a:avLst/>
              </a:prstGeom>
              <a:blipFill rotWithShape="1">
                <a:blip r:embed="rId12"/>
                <a:stretch>
                  <a:fillRect l="-28947" r="-10526" b="-207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ик 25"/>
          <p:cNvSpPr/>
          <p:nvPr/>
        </p:nvSpPr>
        <p:spPr>
          <a:xfrm>
            <a:off x="3663247" y="2037900"/>
            <a:ext cx="891968" cy="369332"/>
          </a:xfrm>
          <a:prstGeom prst="rect">
            <a:avLst/>
          </a:prstGeom>
          <a:solidFill>
            <a:srgbClr val="EE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3" grpId="0"/>
      <p:bldP spid="15" grpId="0" animBg="1"/>
      <p:bldP spid="19" grpId="0" animBg="1"/>
      <p:bldP spid="20" grpId="0"/>
      <p:bldP spid="21" grpId="0"/>
      <p:bldP spid="23" grpId="0"/>
      <p:bldP spid="24" grpId="0"/>
      <p:bldP spid="25" grpId="0"/>
      <p:bldP spid="2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75387"/>
              </p:ext>
            </p:extLst>
          </p:nvPr>
        </p:nvGraphicFramePr>
        <p:xfrm>
          <a:off x="-46037" y="-52498"/>
          <a:ext cx="9217024" cy="526746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5050085"/>
                <a:gridCol w="4166939"/>
              </a:tblGrid>
              <a:tr h="64177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Связь</a:t>
                      </a:r>
                      <a:r>
                        <a:rPr lang="ru-RU" sz="2400" i="1" baseline="0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между координатами векторов и координатами точек</a:t>
                      </a:r>
                      <a:endParaRPr lang="ru-RU" sz="1600" i="1" dirty="0" smtClean="0">
                        <a:solidFill>
                          <a:schemeClr val="bg1"/>
                        </a:solidFill>
                        <a:effectLst>
                          <a:glow rad="63500">
                            <a:schemeClr val="tx1">
                              <a:alpha val="55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216000" marB="1371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B5CD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8546">
                <a:tc>
                  <a:txBody>
                    <a:bodyPr/>
                    <a:lstStyle/>
                    <a:p>
                      <a:pPr marL="180975" indent="0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08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9E9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08000" marB="72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FEB"/>
                    </a:solidFill>
                  </a:tcPr>
                </a:tc>
              </a:tr>
            </a:tbl>
          </a:graphicData>
        </a:graphic>
      </p:graphicFrame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7" name="Прямая со стрелкой 26"/>
          <p:cNvCxnSpPr>
            <a:stCxn id="38" idx="0"/>
          </p:cNvCxnSpPr>
          <p:nvPr/>
        </p:nvCxnSpPr>
        <p:spPr>
          <a:xfrm flipV="1">
            <a:off x="1429638" y="1359009"/>
            <a:ext cx="18000" cy="213710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537114" y="3514925"/>
            <a:ext cx="897749" cy="641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409838" y="3515411"/>
            <a:ext cx="308833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273063" y="3116287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063" y="3116287"/>
                <a:ext cx="367985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090633" y="1197815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633" y="1197815"/>
                <a:ext cx="35375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2069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51520" y="3874130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874130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Прямая со стрелкой 32"/>
          <p:cNvCxnSpPr/>
          <p:nvPr/>
        </p:nvCxnSpPr>
        <p:spPr>
          <a:xfrm>
            <a:off x="2121290" y="2167715"/>
            <a:ext cx="1584176" cy="181665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2078940" y="2131715"/>
            <a:ext cx="72000" cy="72000"/>
          </a:xfrm>
          <a:prstGeom prst="ellipse">
            <a:avLst/>
          </a:prstGeom>
          <a:solidFill>
            <a:srgbClr val="00206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669466" y="3958110"/>
            <a:ext cx="72000" cy="72000"/>
          </a:xfrm>
          <a:prstGeom prst="ellipse">
            <a:avLst/>
          </a:prstGeom>
          <a:solidFill>
            <a:srgbClr val="00206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1411638" y="3496115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979712" y="1829161"/>
                <a:ext cx="12918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1829161"/>
                <a:ext cx="1291892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357" r="-3302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09644" y="4007040"/>
                <a:ext cx="13144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  <m:r>
                        <a:rPr lang="en-US" sz="16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644" y="4007040"/>
                <a:ext cx="1314462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357" r="-3704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090633" y="3300953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633" y="3300953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357" r="-1129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5652120" y="2263653"/>
                <a:ext cx="1653786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2263653"/>
                <a:ext cx="1653786" cy="405111"/>
              </a:xfrm>
              <a:prstGeom prst="rect">
                <a:avLst/>
              </a:prstGeom>
              <a:blipFill rotWithShape="1">
                <a:blip r:embed="rId9"/>
                <a:stretch>
                  <a:fillRect r="-2583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5652120" y="1804668"/>
                <a:ext cx="1653786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𝑂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1804668"/>
                <a:ext cx="1653786" cy="405111"/>
              </a:xfrm>
              <a:prstGeom prst="rect">
                <a:avLst/>
              </a:prstGeom>
              <a:blipFill rotWithShape="1">
                <a:blip r:embed="rId10"/>
                <a:stretch>
                  <a:fillRect r="-1107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Прямоугольник 44"/>
              <p:cNvSpPr/>
              <p:nvPr/>
            </p:nvSpPr>
            <p:spPr>
              <a:xfrm>
                <a:off x="5652120" y="3316836"/>
                <a:ext cx="3127972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𝑨𝑩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5" name="Прямоугольник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316836"/>
                <a:ext cx="3127972" cy="405111"/>
              </a:xfrm>
              <a:prstGeom prst="rect">
                <a:avLst/>
              </a:prstGeom>
              <a:blipFill rotWithShape="1">
                <a:blip r:embed="rId11"/>
                <a:stretch>
                  <a:fillRect r="-136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ик 47"/>
          <p:cNvSpPr/>
          <p:nvPr/>
        </p:nvSpPr>
        <p:spPr>
          <a:xfrm>
            <a:off x="6194850" y="3385324"/>
            <a:ext cx="720000" cy="338554"/>
          </a:xfrm>
          <a:prstGeom prst="rect">
            <a:avLst/>
          </a:prstGeom>
          <a:solidFill>
            <a:srgbClr val="EBFF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984916" y="3385324"/>
            <a:ext cx="756000" cy="338554"/>
          </a:xfrm>
          <a:prstGeom prst="rect">
            <a:avLst/>
          </a:prstGeom>
          <a:solidFill>
            <a:srgbClr val="EBFF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7805217" y="3385324"/>
            <a:ext cx="720000" cy="338554"/>
          </a:xfrm>
          <a:prstGeom prst="rect">
            <a:avLst/>
          </a:prstGeom>
          <a:solidFill>
            <a:srgbClr val="EBFF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24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75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250"/>
                            </p:stCondLst>
                            <p:childTnLst>
                              <p:par>
                                <p:cTn id="5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750"/>
                            </p:stCondLst>
                            <p:childTnLst>
                              <p:par>
                                <p:cTn id="6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250"/>
                            </p:stCondLst>
                            <p:childTnLst>
                              <p:par>
                                <p:cTn id="67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4" grpId="0" animBg="1"/>
      <p:bldP spid="35" grpId="0" animBg="1"/>
      <p:bldP spid="38" grpId="0" animBg="1"/>
      <p:bldP spid="39" grpId="0"/>
      <p:bldP spid="40" grpId="0"/>
      <p:bldP spid="42" grpId="0"/>
      <p:bldP spid="43" grpId="0"/>
      <p:bldP spid="44" grpId="0"/>
      <p:bldP spid="45" grpId="0"/>
      <p:bldP spid="48" grpId="0" animBg="1"/>
      <p:bldP spid="49" grpId="0" animBg="1"/>
      <p:bldP spid="5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347563"/>
              </p:ext>
            </p:extLst>
          </p:nvPr>
        </p:nvGraphicFramePr>
        <p:xfrm>
          <a:off x="-46037" y="-52498"/>
          <a:ext cx="9217024" cy="526746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4608512"/>
                <a:gridCol w="4608512"/>
              </a:tblGrid>
              <a:tr h="641771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i="1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Связь</a:t>
                      </a:r>
                      <a:r>
                        <a:rPr lang="ru-RU" sz="2400" i="1" baseline="0" dirty="0" smtClean="0">
                          <a:solidFill>
                            <a:schemeClr val="bg1"/>
                          </a:solidFill>
                          <a:effectLst>
                            <a:glow rad="63500">
                              <a:schemeClr val="tx1">
                                <a:alpha val="55000"/>
                              </a:schemeClr>
                            </a:glo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между координатами векторов и координатами точек</a:t>
                      </a:r>
                      <a:endParaRPr lang="ru-RU" sz="2000" i="1" dirty="0" smtClean="0">
                        <a:solidFill>
                          <a:schemeClr val="bg1"/>
                        </a:solidFill>
                        <a:effectLst>
                          <a:glow rad="63500">
                            <a:schemeClr val="tx1">
                              <a:alpha val="55000"/>
                            </a:schemeClr>
                          </a:glo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216000" marB="13716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DB5CD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8546">
                <a:tc>
                  <a:txBody>
                    <a:bodyPr/>
                    <a:lstStyle/>
                    <a:p>
                      <a:pPr marL="180975" indent="0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08000" marB="72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9E9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0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37160" marR="137160" marT="108000" marB="72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E9E9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329785" y="683588"/>
            <a:ext cx="576064" cy="4608512"/>
          </a:xfrm>
          <a:prstGeom prst="rect">
            <a:avLst/>
          </a:prstGeom>
          <a:solidFill>
            <a:srgbClr val="EEE9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6" name="Прямоугольник 25"/>
          <p:cNvSpPr/>
          <p:nvPr/>
        </p:nvSpPr>
        <p:spPr>
          <a:xfrm>
            <a:off x="251520" y="987574"/>
            <a:ext cx="41044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сли </a:t>
            </a:r>
            <a:r>
              <a:rPr lang="ru-RU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координаты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векторов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пропорциональны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данные векторы </a:t>
            </a:r>
            <a:r>
              <a:rPr lang="ru-RU" sz="2000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коллинеарны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83718"/>
            <a:ext cx="2560207" cy="144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769" y="3304530"/>
            <a:ext cx="2560207" cy="1440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832" y="2283718"/>
            <a:ext cx="4096333" cy="245220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4452458" y="987574"/>
                <a:ext cx="4572000" cy="110697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ru-RU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Если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</m:acc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можно </a:t>
                </a:r>
                <a:r>
                  <a:rPr lang="ru-RU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разложить</a:t>
                </a:r>
                <a:endParaRPr lang="en-US" sz="2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по 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векторам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ru-RU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b="1" i="1" dirty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b="1" i="1" dirty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𝒄</m:t>
                        </m:r>
                      </m:e>
                    </m:acc>
                    <m:r>
                      <a:rPr lang="en-US" sz="2000" b="1" i="1" dirty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000" b="1" i="1" dirty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𝒙</m:t>
                    </m:r>
                    <m:acc>
                      <m:accPr>
                        <m:chr m:val="⃗"/>
                        <m:ctrlPr>
                          <a:rPr lang="en-US" sz="2000" b="1" i="1" dirty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b="1" i="1" dirty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e>
                    </m:acc>
                    <m:r>
                      <a:rPr lang="en-US" sz="2000" b="1" i="1" dirty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sz="2000" b="1" i="1" dirty="0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𝒚</m:t>
                    </m:r>
                    <m:acc>
                      <m:accPr>
                        <m:chr m:val="⃗"/>
                        <m:ctrlPr>
                          <a:rPr lang="en-US" sz="2000" b="1" i="1" dirty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b="1" i="1" dirty="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endParaRPr lang="en-US" sz="20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ru-RU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то векторы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e>
                    </m:acc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sz="2000" u="sng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компланарны</a:t>
                </a:r>
                <a:r>
                  <a:rPr lang="ru-RU" sz="2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2458" y="987574"/>
                <a:ext cx="4572000" cy="1106970"/>
              </a:xfrm>
              <a:prstGeom prst="rect">
                <a:avLst/>
              </a:prstGeom>
              <a:blipFill rotWithShape="1">
                <a:blip r:embed="rId7"/>
                <a:stretch>
                  <a:fillRect t="-6044" b="-87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81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6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0" y="0"/>
            <a:ext cx="9146445" cy="5143501"/>
          </a:xfrm>
          <a:prstGeom prst="rect">
            <a:avLst/>
          </a:prstGeom>
          <a:solidFill>
            <a:srgbClr val="F7F9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68454" y="430560"/>
            <a:ext cx="5023626" cy="32275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745733" y="2099477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733" y="2099477"/>
                <a:ext cx="367985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706178" y="430560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6178" y="430560"/>
                <a:ext cx="35375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069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4576" y="3157797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76" y="3157797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197" r="-2131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 стрелкой 21"/>
          <p:cNvCxnSpPr>
            <a:stCxn id="27" idx="0"/>
          </p:cNvCxnSpPr>
          <p:nvPr/>
        </p:nvCxnSpPr>
        <p:spPr>
          <a:xfrm flipV="1">
            <a:off x="2039373" y="607110"/>
            <a:ext cx="0" cy="184838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025383" y="2489076"/>
            <a:ext cx="29160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746836" y="2486209"/>
            <a:ext cx="1313096" cy="9388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0709" y="2474417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709" y="2474417"/>
                <a:ext cx="375616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455" r="-1311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 стрелкой 25"/>
          <p:cNvCxnSpPr/>
          <p:nvPr/>
        </p:nvCxnSpPr>
        <p:spPr>
          <a:xfrm flipV="1">
            <a:off x="2035075" y="1431463"/>
            <a:ext cx="1645771" cy="105474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2003373" y="2455494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 стрелкой 27"/>
          <p:cNvCxnSpPr/>
          <p:nvPr/>
        </p:nvCxnSpPr>
        <p:spPr>
          <a:xfrm flipH="1" flipV="1">
            <a:off x="3680846" y="1431463"/>
            <a:ext cx="1" cy="1573465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334464" y="3010548"/>
            <a:ext cx="2346383" cy="0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>
            <a:off x="3680846" y="2491494"/>
            <a:ext cx="725466" cy="518718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3663495" y="1411310"/>
            <a:ext cx="36000" cy="36000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28344" y="1108064"/>
                <a:ext cx="12119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8344" y="1108064"/>
                <a:ext cx="121193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603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55" y="3991074"/>
            <a:ext cx="8594640" cy="596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268454" y="4097164"/>
                <a:ext cx="8594640" cy="3924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оординаты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точки </a:t>
                </a:r>
                <a14:m>
                  <m:oMath xmlns:m="http://schemas.openxmlformats.org/officeDocument/2006/math">
                    <m:r>
                      <a:rPr lang="en-US" sz="1950" i="1" dirty="0" smtClean="0">
                        <a:latin typeface="Cambria Math"/>
                        <a:cs typeface="Times New Roman" pitchFamily="18" charset="0"/>
                      </a:rPr>
                      <m:t>𝑀</m:t>
                    </m:r>
                  </m:oMath>
                </a14:m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равны соответствующим координатам её радиус-вектора.</a:t>
                </a:r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54" y="4097164"/>
                <a:ext cx="8594640" cy="392415"/>
              </a:xfrm>
              <a:prstGeom prst="rect">
                <a:avLst/>
              </a:prstGeom>
              <a:blipFill rotWithShape="1">
                <a:blip r:embed="rId9"/>
                <a:stretch>
                  <a:fillRect l="-213" t="-7813" r="-1064" b="-265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 rot="19640586">
                <a:off x="2254195" y="1620630"/>
                <a:ext cx="9962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{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𝒛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40586">
                <a:off x="2254195" y="1620630"/>
                <a:ext cx="996298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7857" r="-11111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1438" y="1008063"/>
                <a:ext cx="2470228" cy="7430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latin typeface="Cambria Math"/>
                            </a:rPr>
                            <m:t>𝑶𝑴</m:t>
                          </m:r>
                        </m:e>
                      </m:acc>
                    </m:oMath>
                  </m:oMathPara>
                </a14:m>
                <a:endParaRPr lang="en-US" sz="20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радиус-вектор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точки</a:t>
                </a:r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𝑴</m:t>
                    </m:r>
                  </m:oMath>
                </a14:m>
                <a:endParaRPr lang="ru-RU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438" y="1008063"/>
                <a:ext cx="2470228" cy="743024"/>
              </a:xfrm>
              <a:prstGeom prst="rect">
                <a:avLst/>
              </a:prstGeom>
              <a:blipFill rotWithShape="1">
                <a:blip r:embed="rId11"/>
                <a:stretch>
                  <a:fillRect l="-2222" r="-3457" b="-90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602192" y="1995686"/>
                <a:ext cx="12186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2192" y="1995686"/>
                <a:ext cx="1218603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65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500901" y="2934173"/>
                <a:ext cx="1351301" cy="4047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𝑂𝑀</m:t>
                          </m:r>
                        </m:e>
                      </m:acc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{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𝒛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901" y="2934173"/>
                <a:ext cx="1351301" cy="404791"/>
              </a:xfrm>
              <a:prstGeom prst="rect">
                <a:avLst/>
              </a:prstGeom>
              <a:blipFill rotWithShape="1">
                <a:blip r:embed="rId13"/>
                <a:stretch>
                  <a:fillRect r="-7658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 rot="5400000">
                <a:off x="6903559" y="2450217"/>
                <a:ext cx="6158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latin typeface="Cambria Math"/>
                          <a:ea typeface="Cambria Math"/>
                        </a:rPr>
                        <m:t>⟹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903559" y="2450217"/>
                <a:ext cx="615873" cy="461665"/>
              </a:xfrm>
              <a:prstGeom prst="rect">
                <a:avLst/>
              </a:prstGeom>
              <a:blipFill rotWithShape="1">
                <a:blip r:embed="rId14"/>
                <a:stretch>
                  <a:fillRect l="-28947" r="-10526" b="-207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3948311" y="1108064"/>
            <a:ext cx="89196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34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/>
      <p:bldP spid="20" grpId="0"/>
      <p:bldP spid="21" grpId="0"/>
      <p:bldP spid="25" grpId="0"/>
      <p:bldP spid="27" grpId="0" animBg="1"/>
      <p:bldP spid="32" grpId="0" animBg="1"/>
      <p:bldP spid="33" grpId="0"/>
      <p:bldP spid="35" grpId="0"/>
      <p:bldP spid="7" grpId="0"/>
      <p:bldP spid="37" grpId="0"/>
      <p:bldP spid="38" grpId="0"/>
      <p:bldP spid="39" grpId="0"/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446958" y="3635340"/>
                <a:ext cx="3225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958" y="3635340"/>
                <a:ext cx="322524" cy="369332"/>
              </a:xfrm>
              <a:prstGeom prst="rect">
                <a:avLst/>
              </a:prstGeom>
              <a:blipFill rotWithShape="1">
                <a:blip r:embed="rId2"/>
                <a:stretch>
                  <a:fillRect t="-22951" r="-2500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 стрелкой 11"/>
          <p:cNvCxnSpPr/>
          <p:nvPr/>
        </p:nvCxnSpPr>
        <p:spPr>
          <a:xfrm flipH="1">
            <a:off x="4454732" y="3536297"/>
            <a:ext cx="1313096" cy="9388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5041854" y="3539201"/>
            <a:ext cx="725974" cy="51908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H="1">
            <a:off x="5393974" y="3548994"/>
            <a:ext cx="362987" cy="25954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39859" y="3447073"/>
                <a:ext cx="3080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ru-RU" sz="12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859" y="3447073"/>
                <a:ext cx="308098" cy="276999"/>
              </a:xfrm>
              <a:prstGeom prst="rect">
                <a:avLst/>
              </a:prstGeom>
              <a:blipFill rotWithShape="1">
                <a:blip r:embed="rId3"/>
                <a:stretch>
                  <a:fillRect r="-5882" b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Левая фигурная скобка 41"/>
          <p:cNvSpPr/>
          <p:nvPr/>
        </p:nvSpPr>
        <p:spPr>
          <a:xfrm rot="3267339">
            <a:off x="5291085" y="3301213"/>
            <a:ext cx="143204" cy="865656"/>
          </a:xfrm>
          <a:prstGeom prst="leftBrace">
            <a:avLst>
              <a:gd name="adj1" fmla="val 82151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742803" y="3536783"/>
            <a:ext cx="308833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758304" y="3539037"/>
            <a:ext cx="2365428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5" idx="0"/>
          </p:cNvCxnSpPr>
          <p:nvPr/>
        </p:nvCxnSpPr>
        <p:spPr>
          <a:xfrm flipV="1">
            <a:off x="5762603" y="1380381"/>
            <a:ext cx="18000" cy="213710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5762603" y="1961598"/>
            <a:ext cx="13758" cy="1584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55" y="267494"/>
            <a:ext cx="8594640" cy="596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8454" y="373584"/>
                <a:ext cx="8594640" cy="3924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оординаты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точки </a:t>
                </a:r>
                <a14:m>
                  <m:oMath xmlns:m="http://schemas.openxmlformats.org/officeDocument/2006/math">
                    <m:r>
                      <a:rPr lang="en-US" sz="1950" i="1" dirty="0" smtClean="0">
                        <a:latin typeface="Cambria Math"/>
                        <a:cs typeface="Times New Roman" pitchFamily="18" charset="0"/>
                      </a:rPr>
                      <m:t>𝑀</m:t>
                    </m:r>
                  </m:oMath>
                </a14:m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равны соответствующим координатам её радиус-вектора.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54" y="373584"/>
                <a:ext cx="8594640" cy="392415"/>
              </a:xfrm>
              <a:prstGeom prst="rect">
                <a:avLst/>
              </a:prstGeom>
              <a:blipFill rotWithShape="1">
                <a:blip r:embed="rId6"/>
                <a:stretch>
                  <a:fillRect l="-213" t="-7692" r="-1064" b="-2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606028" y="3137659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028" y="3137659"/>
                <a:ext cx="36798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23598" y="1219187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598" y="1219187"/>
                <a:ext cx="353751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197" r="-2069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81996" y="4205504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96" y="4205504"/>
                <a:ext cx="367985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88129" y="352212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129" y="3522124"/>
                <a:ext cx="375616" cy="338554"/>
              </a:xfrm>
              <a:prstGeom prst="rect">
                <a:avLst/>
              </a:prstGeom>
              <a:blipFill rotWithShape="1">
                <a:blip r:embed="rId10"/>
                <a:stretch>
                  <a:fillRect t="-5455" r="-1311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/>
          <p:nvPr/>
        </p:nvCxnSpPr>
        <p:spPr>
          <a:xfrm flipV="1">
            <a:off x="5752495" y="2479170"/>
            <a:ext cx="1645771" cy="105474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5744603" y="3517487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 rot="19640586">
                <a:off x="5971615" y="2668337"/>
                <a:ext cx="9962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{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𝒛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40586">
                <a:off x="5971615" y="2668337"/>
                <a:ext cx="996298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7857" r="-11111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олилиния 22"/>
          <p:cNvSpPr/>
          <p:nvPr/>
        </p:nvSpPr>
        <p:spPr>
          <a:xfrm>
            <a:off x="5041854" y="1960285"/>
            <a:ext cx="3081338" cy="519113"/>
          </a:xfrm>
          <a:custGeom>
            <a:avLst/>
            <a:gdLst>
              <a:gd name="connsiteX0" fmla="*/ 0 w 3081338"/>
              <a:gd name="connsiteY0" fmla="*/ 519113 h 519113"/>
              <a:gd name="connsiteX1" fmla="*/ 2357438 w 3081338"/>
              <a:gd name="connsiteY1" fmla="*/ 519113 h 519113"/>
              <a:gd name="connsiteX2" fmla="*/ 3081338 w 3081338"/>
              <a:gd name="connsiteY2" fmla="*/ 0 h 519113"/>
              <a:gd name="connsiteX3" fmla="*/ 723900 w 3081338"/>
              <a:gd name="connsiteY3" fmla="*/ 0 h 519113"/>
              <a:gd name="connsiteX4" fmla="*/ 0 w 3081338"/>
              <a:gd name="connsiteY4" fmla="*/ 519113 h 51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1338" h="519113">
                <a:moveTo>
                  <a:pt x="0" y="519113"/>
                </a:moveTo>
                <a:lnTo>
                  <a:pt x="2357438" y="519113"/>
                </a:lnTo>
                <a:lnTo>
                  <a:pt x="3081338" y="0"/>
                </a:lnTo>
                <a:lnTo>
                  <a:pt x="723900" y="0"/>
                </a:lnTo>
                <a:lnTo>
                  <a:pt x="0" y="519113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5043486" y="2473646"/>
            <a:ext cx="2355430" cy="1584960"/>
          </a:xfrm>
          <a:custGeom>
            <a:avLst/>
            <a:gdLst>
              <a:gd name="connsiteX0" fmla="*/ 0 w 2369820"/>
              <a:gd name="connsiteY0" fmla="*/ 1584960 h 1584960"/>
              <a:gd name="connsiteX1" fmla="*/ 2369820 w 2369820"/>
              <a:gd name="connsiteY1" fmla="*/ 1584960 h 1584960"/>
              <a:gd name="connsiteX2" fmla="*/ 2369820 w 2369820"/>
              <a:gd name="connsiteY2" fmla="*/ 0 h 1584960"/>
              <a:gd name="connsiteX3" fmla="*/ 15240 w 2369820"/>
              <a:gd name="connsiteY3" fmla="*/ 0 h 1584960"/>
              <a:gd name="connsiteX4" fmla="*/ 0 w 2369820"/>
              <a:gd name="connsiteY4" fmla="*/ 1584960 h 1584960"/>
              <a:gd name="connsiteX0" fmla="*/ 0 w 2369820"/>
              <a:gd name="connsiteY0" fmla="*/ 1584960 h 1584960"/>
              <a:gd name="connsiteX1" fmla="*/ 2369820 w 2369820"/>
              <a:gd name="connsiteY1" fmla="*/ 1584960 h 1584960"/>
              <a:gd name="connsiteX2" fmla="*/ 2369820 w 2369820"/>
              <a:gd name="connsiteY2" fmla="*/ 0 h 1584960"/>
              <a:gd name="connsiteX3" fmla="*/ 3333 w 2369820"/>
              <a:gd name="connsiteY3" fmla="*/ 0 h 1584960"/>
              <a:gd name="connsiteX4" fmla="*/ 0 w 2369820"/>
              <a:gd name="connsiteY4" fmla="*/ 1584960 h 1584960"/>
              <a:gd name="connsiteX0" fmla="*/ 3811 w 2373631"/>
              <a:gd name="connsiteY0" fmla="*/ 1584960 h 1584960"/>
              <a:gd name="connsiteX1" fmla="*/ 2373631 w 2373631"/>
              <a:gd name="connsiteY1" fmla="*/ 1584960 h 1584960"/>
              <a:gd name="connsiteX2" fmla="*/ 2373631 w 2373631"/>
              <a:gd name="connsiteY2" fmla="*/ 0 h 1584960"/>
              <a:gd name="connsiteX3" fmla="*/ 0 w 2373631"/>
              <a:gd name="connsiteY3" fmla="*/ 0 h 1584960"/>
              <a:gd name="connsiteX4" fmla="*/ 3811 w 2373631"/>
              <a:gd name="connsiteY4" fmla="*/ 1584960 h 1584960"/>
              <a:gd name="connsiteX0" fmla="*/ 182 w 2370002"/>
              <a:gd name="connsiteY0" fmla="*/ 1584960 h 1584960"/>
              <a:gd name="connsiteX1" fmla="*/ 2370002 w 2370002"/>
              <a:gd name="connsiteY1" fmla="*/ 1584960 h 1584960"/>
              <a:gd name="connsiteX2" fmla="*/ 2370002 w 2370002"/>
              <a:gd name="connsiteY2" fmla="*/ 0 h 1584960"/>
              <a:gd name="connsiteX3" fmla="*/ 3515 w 2370002"/>
              <a:gd name="connsiteY3" fmla="*/ 0 h 1584960"/>
              <a:gd name="connsiteX4" fmla="*/ 182 w 2370002"/>
              <a:gd name="connsiteY4" fmla="*/ 1584960 h 1584960"/>
              <a:gd name="connsiteX0" fmla="*/ 1429 w 2371249"/>
              <a:gd name="connsiteY0" fmla="*/ 1584960 h 1584960"/>
              <a:gd name="connsiteX1" fmla="*/ 2371249 w 2371249"/>
              <a:gd name="connsiteY1" fmla="*/ 1584960 h 1584960"/>
              <a:gd name="connsiteX2" fmla="*/ 2371249 w 2371249"/>
              <a:gd name="connsiteY2" fmla="*/ 0 h 1584960"/>
              <a:gd name="connsiteX3" fmla="*/ 0 w 2371249"/>
              <a:gd name="connsiteY3" fmla="*/ 2382 h 1584960"/>
              <a:gd name="connsiteX4" fmla="*/ 1429 w 2371249"/>
              <a:gd name="connsiteY4" fmla="*/ 1584960 h 158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1249" h="1584960">
                <a:moveTo>
                  <a:pt x="1429" y="1584960"/>
                </a:moveTo>
                <a:lnTo>
                  <a:pt x="2371249" y="1584960"/>
                </a:lnTo>
                <a:lnTo>
                  <a:pt x="2371249" y="0"/>
                </a:lnTo>
                <a:lnTo>
                  <a:pt x="0" y="2382"/>
                </a:lnTo>
                <a:cubicBezTo>
                  <a:pt x="1270" y="530702"/>
                  <a:pt x="159" y="1056640"/>
                  <a:pt x="1429" y="158496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7397003" y="1965485"/>
            <a:ext cx="724072" cy="2093604"/>
          </a:xfrm>
          <a:custGeom>
            <a:avLst/>
            <a:gdLst>
              <a:gd name="connsiteX0" fmla="*/ 0 w 724072"/>
              <a:gd name="connsiteY0" fmla="*/ 508920 h 2093604"/>
              <a:gd name="connsiteX1" fmla="*/ 0 w 724072"/>
              <a:gd name="connsiteY1" fmla="*/ 2093604 h 2093604"/>
              <a:gd name="connsiteX2" fmla="*/ 724072 w 724072"/>
              <a:gd name="connsiteY2" fmla="*/ 1576409 h 2093604"/>
              <a:gd name="connsiteX3" fmla="*/ 724072 w 724072"/>
              <a:gd name="connsiteY3" fmla="*/ 0 h 2093604"/>
              <a:gd name="connsiteX4" fmla="*/ 0 w 724072"/>
              <a:gd name="connsiteY4" fmla="*/ 508920 h 2093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4072" h="2093604">
                <a:moveTo>
                  <a:pt x="0" y="508920"/>
                </a:moveTo>
                <a:lnTo>
                  <a:pt x="0" y="2093604"/>
                </a:lnTo>
                <a:lnTo>
                  <a:pt x="724072" y="1576409"/>
                </a:lnTo>
                <a:lnTo>
                  <a:pt x="724072" y="0"/>
                </a:lnTo>
                <a:lnTo>
                  <a:pt x="0" y="50892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45764" y="2155771"/>
                <a:ext cx="12119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764" y="2155771"/>
                <a:ext cx="1211935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333" r="-603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 flipH="1" flipV="1">
            <a:off x="7398266" y="2479170"/>
            <a:ext cx="1" cy="1573465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051884" y="4058255"/>
            <a:ext cx="2346383" cy="0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7398266" y="3539201"/>
            <a:ext cx="725466" cy="518718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7364248" y="2439969"/>
            <a:ext cx="72000" cy="7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21340" y="3732835"/>
                <a:ext cx="5232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340" y="3732835"/>
                <a:ext cx="523220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1511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030229" y="3190841"/>
                <a:ext cx="5285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0229" y="3190841"/>
                <a:ext cx="528543" cy="369332"/>
              </a:xfrm>
              <a:prstGeom prst="rect">
                <a:avLst/>
              </a:prstGeom>
              <a:blipFill rotWithShape="1">
                <a:blip r:embed="rId14"/>
                <a:stretch>
                  <a:fillRect t="-8197" r="-1494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92080" y="1660262"/>
                <a:ext cx="5285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660262"/>
                <a:ext cx="528543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8197" r="-1494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182194" y="970322"/>
            <a:ext cx="2013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Доказательство: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82194" y="1347614"/>
                <a:ext cx="2510495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𝑂𝑀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4" y="1347614"/>
                <a:ext cx="2510495" cy="370101"/>
              </a:xfrm>
              <a:prstGeom prst="rect">
                <a:avLst/>
              </a:prstGeom>
              <a:blipFill rotWithShape="1">
                <a:blip r:embed="rId16"/>
                <a:stretch>
                  <a:fillRect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182195" y="1705028"/>
                <a:ext cx="2013542" cy="6360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/>
                        </a:rPr>
                        <m:t>𝑥</m:t>
                      </m:r>
                      <m:r>
                        <a:rPr lang="en-US" sz="1600" b="0" i="1" dirty="0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16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𝑂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5" y="1705028"/>
                <a:ext cx="2013542" cy="636072"/>
              </a:xfrm>
              <a:prstGeom prst="rect">
                <a:avLst/>
              </a:prstGeom>
              <a:blipFill rotWithShape="1">
                <a:blip r:embed="rId17"/>
                <a:stretch>
                  <a:fillRect t="-3846" b="-10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313115" y="1838013"/>
                <a:ext cx="2363660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600" i="1" smtClean="0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1838013"/>
                <a:ext cx="2363660" cy="370101"/>
              </a:xfrm>
              <a:prstGeom prst="rect">
                <a:avLst/>
              </a:prstGeom>
              <a:blipFill rotWithShape="1">
                <a:blip r:embed="rId18"/>
                <a:stretch>
                  <a:fillRect t="-3333" r="-8247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Овал 28"/>
          <p:cNvSpPr/>
          <p:nvPr/>
        </p:nvSpPr>
        <p:spPr>
          <a:xfrm>
            <a:off x="8100694" y="3518656"/>
            <a:ext cx="36000" cy="36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755980" y="1942550"/>
            <a:ext cx="36000" cy="36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027564" y="4035157"/>
            <a:ext cx="36000" cy="36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8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43" grpId="0"/>
      <p:bldP spid="42" grpId="0" animBg="1"/>
      <p:bldP spid="6" grpId="0"/>
      <p:bldP spid="7" grpId="0"/>
      <p:bldP spid="8" grpId="0"/>
      <p:bldP spid="9" grpId="0"/>
      <p:bldP spid="13" grpId="0"/>
      <p:bldP spid="15" grpId="0" animBg="1"/>
      <p:bldP spid="21" grpId="0"/>
      <p:bldP spid="21" grpId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0" grpId="0"/>
      <p:bldP spid="19" grpId="0" animBg="1"/>
      <p:bldP spid="26" grpId="0"/>
      <p:bldP spid="28" grpId="0"/>
      <p:bldP spid="28" grpId="1"/>
      <p:bldP spid="30" grpId="0"/>
      <p:bldP spid="30" grpId="1"/>
      <p:bldP spid="47" grpId="0"/>
      <p:bldP spid="48" grpId="0"/>
      <p:bldP spid="50" grpId="0"/>
      <p:bldP spid="29" grpId="0" animBg="1"/>
      <p:bldP spid="29" grpId="1" animBg="1"/>
      <p:bldP spid="31" grpId="0" animBg="1"/>
      <p:bldP spid="31" grpId="1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771603" y="2921443"/>
                <a:ext cx="4235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/>
                        </a:rPr>
                        <m:t>−</m:t>
                      </m:r>
                      <m:r>
                        <a:rPr lang="en-US" sz="12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ru-RU" sz="12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1603" y="2921443"/>
                <a:ext cx="423514" cy="276999"/>
              </a:xfrm>
              <a:prstGeom prst="rect">
                <a:avLst/>
              </a:prstGeom>
              <a:blipFill rotWithShape="1">
                <a:blip r:embed="rId2"/>
                <a:stretch>
                  <a:fillRect r="-4348" b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Левая фигурная скобка 41"/>
          <p:cNvSpPr/>
          <p:nvPr/>
        </p:nvSpPr>
        <p:spPr>
          <a:xfrm rot="3267339">
            <a:off x="6047266" y="2730953"/>
            <a:ext cx="143204" cy="931127"/>
          </a:xfrm>
          <a:prstGeom prst="leftBrace">
            <a:avLst>
              <a:gd name="adj1" fmla="val 82151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742803" y="3536783"/>
            <a:ext cx="308833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5" idx="0"/>
          </p:cNvCxnSpPr>
          <p:nvPr/>
        </p:nvCxnSpPr>
        <p:spPr>
          <a:xfrm flipV="1">
            <a:off x="5762603" y="1380381"/>
            <a:ext cx="18000" cy="213710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454732" y="2641254"/>
            <a:ext cx="2564879" cy="18339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6517199" y="2972430"/>
            <a:ext cx="36000" cy="36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 стрелкой 35"/>
          <p:cNvCxnSpPr/>
          <p:nvPr/>
        </p:nvCxnSpPr>
        <p:spPr>
          <a:xfrm flipH="1">
            <a:off x="5775937" y="2985668"/>
            <a:ext cx="756650" cy="541016"/>
          </a:xfrm>
          <a:prstGeom prst="straightConnector1">
            <a:avLst/>
          </a:prstGeom>
          <a:ln w="28575">
            <a:solidFill>
              <a:srgbClr val="00B050"/>
            </a:solidFill>
            <a:headEnd type="arrow"/>
            <a:tailEnd type="none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55" y="267494"/>
            <a:ext cx="8594640" cy="596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8454" y="373584"/>
                <a:ext cx="8594640" cy="3924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оординаты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точки </a:t>
                </a:r>
                <a14:m>
                  <m:oMath xmlns:m="http://schemas.openxmlformats.org/officeDocument/2006/math">
                    <m:r>
                      <a:rPr lang="en-US" sz="1950" i="1" dirty="0" smtClean="0">
                        <a:latin typeface="Cambria Math"/>
                        <a:cs typeface="Times New Roman" pitchFamily="18" charset="0"/>
                      </a:rPr>
                      <m:t>𝑀</m:t>
                    </m:r>
                  </m:oMath>
                </a14:m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равны соответствующим координатам её радиус-вектора.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54" y="373584"/>
                <a:ext cx="8594640" cy="392415"/>
              </a:xfrm>
              <a:prstGeom prst="rect">
                <a:avLst/>
              </a:prstGeom>
              <a:blipFill rotWithShape="1">
                <a:blip r:embed="rId5"/>
                <a:stretch>
                  <a:fillRect l="-213" t="-7692" r="-1064" b="-2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606028" y="3137659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028" y="3137659"/>
                <a:ext cx="36798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23598" y="1219187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598" y="1219187"/>
                <a:ext cx="353751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r="-2069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81996" y="4205504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96" y="4205504"/>
                <a:ext cx="367985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88129" y="352212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129" y="3522124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455" r="-1311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82194" y="970322"/>
            <a:ext cx="2013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Доказательство: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444208" y="2875276"/>
                <a:ext cx="5232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2875276"/>
                <a:ext cx="523220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8333" r="-15116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82194" y="1347614"/>
                <a:ext cx="2510495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𝑂𝑀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4" y="1347614"/>
                <a:ext cx="2510495" cy="370101"/>
              </a:xfrm>
              <a:prstGeom prst="rect">
                <a:avLst/>
              </a:prstGeom>
              <a:blipFill rotWithShape="1">
                <a:blip r:embed="rId11"/>
                <a:stretch>
                  <a:fillRect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182194" y="1705028"/>
                <a:ext cx="2643929" cy="6360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/>
                        </a:rPr>
                        <m:t>𝑥</m:t>
                      </m:r>
                      <m:r>
                        <a:rPr lang="en-US" sz="1600" b="0" i="1" dirty="0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16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𝑂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𝑂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1600" dirty="0" smtClean="0"/>
                  <a:t>                   </a:t>
                </a:r>
                <a:endParaRPr lang="ru-RU" sz="16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4" y="1705028"/>
                <a:ext cx="2643929" cy="636072"/>
              </a:xfrm>
              <a:prstGeom prst="rect">
                <a:avLst/>
              </a:prstGeom>
              <a:blipFill rotWithShape="1">
                <a:blip r:embed="rId12"/>
                <a:stretch>
                  <a:fillRect t="-3846" r="-1613" b="-10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178627" y="2344100"/>
                <a:ext cx="1961050" cy="6360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US" sz="16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𝑂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=−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27" y="2344100"/>
                <a:ext cx="1961050" cy="636072"/>
              </a:xfrm>
              <a:prstGeom prst="rect">
                <a:avLst/>
              </a:prstGeom>
              <a:blipFill rotWithShape="1">
                <a:blip r:embed="rId13"/>
                <a:stretch>
                  <a:fillRect t="-3846" r="-621" b="-10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313115" y="1838013"/>
                <a:ext cx="2363660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600" i="1" smtClean="0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1838013"/>
                <a:ext cx="2363660" cy="370101"/>
              </a:xfrm>
              <a:prstGeom prst="rect">
                <a:avLst/>
              </a:prstGeom>
              <a:blipFill rotWithShape="1">
                <a:blip r:embed="rId14"/>
                <a:stretch>
                  <a:fillRect t="-3333" r="-8247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313115" y="2477085"/>
                <a:ext cx="2870209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600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=−(−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2477085"/>
                <a:ext cx="2870209" cy="370101"/>
              </a:xfrm>
              <a:prstGeom prst="rect">
                <a:avLst/>
              </a:prstGeom>
              <a:blipFill rotWithShape="1">
                <a:blip r:embed="rId15"/>
                <a:stretch>
                  <a:fillRect t="-3279" r="-658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Прямоугольник 13"/>
          <p:cNvSpPr/>
          <p:nvPr/>
        </p:nvSpPr>
        <p:spPr>
          <a:xfrm>
            <a:off x="3596427" y="2344100"/>
            <a:ext cx="1543011" cy="6643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537379" y="2477084"/>
                <a:ext cx="1131143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379" y="2477084"/>
                <a:ext cx="1131143" cy="370101"/>
              </a:xfrm>
              <a:prstGeom prst="rect">
                <a:avLst/>
              </a:prstGeom>
              <a:blipFill rotWithShape="1">
                <a:blip r:embed="rId16"/>
                <a:stretch>
                  <a:fillRect t="-3279" r="-20430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Прямая со стрелкой 31"/>
          <p:cNvCxnSpPr/>
          <p:nvPr/>
        </p:nvCxnSpPr>
        <p:spPr>
          <a:xfrm flipH="1">
            <a:off x="5393974" y="3544231"/>
            <a:ext cx="362987" cy="25954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46958" y="3630577"/>
                <a:ext cx="3080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958" y="3630577"/>
                <a:ext cx="308097" cy="338554"/>
              </a:xfrm>
              <a:prstGeom prst="rect">
                <a:avLst/>
              </a:prstGeom>
              <a:blipFill rotWithShape="1">
                <a:blip r:embed="rId17"/>
                <a:stretch>
                  <a:fillRect t="-14545" r="-18000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вал 14"/>
          <p:cNvSpPr/>
          <p:nvPr/>
        </p:nvSpPr>
        <p:spPr>
          <a:xfrm>
            <a:off x="5744603" y="3517487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30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2" grpId="0" animBg="1"/>
      <p:bldP spid="27" grpId="0" animBg="1"/>
      <p:bldP spid="26" grpId="0"/>
      <p:bldP spid="28" grpId="0"/>
      <p:bldP spid="14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 стрелкой 10"/>
          <p:cNvCxnSpPr/>
          <p:nvPr/>
        </p:nvCxnSpPr>
        <p:spPr>
          <a:xfrm>
            <a:off x="5742803" y="3536783"/>
            <a:ext cx="308833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4454732" y="2641254"/>
            <a:ext cx="2564879" cy="183392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55" y="267494"/>
            <a:ext cx="8594640" cy="596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8454" y="373584"/>
                <a:ext cx="8594640" cy="3924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оординаты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точки </a:t>
                </a:r>
                <a14:m>
                  <m:oMath xmlns:m="http://schemas.openxmlformats.org/officeDocument/2006/math">
                    <m:r>
                      <a:rPr lang="en-US" sz="1950" i="1" dirty="0" smtClean="0">
                        <a:latin typeface="Cambria Math"/>
                        <a:cs typeface="Times New Roman" pitchFamily="18" charset="0"/>
                      </a:rPr>
                      <m:t>𝑀</m:t>
                    </m:r>
                  </m:oMath>
                </a14:m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равны соответствующим координатам её радиус-вектора.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54" y="373584"/>
                <a:ext cx="8594640" cy="392415"/>
              </a:xfrm>
              <a:prstGeom prst="rect">
                <a:avLst/>
              </a:prstGeom>
              <a:blipFill rotWithShape="1">
                <a:blip r:embed="rId4"/>
                <a:stretch>
                  <a:fillRect l="-213" t="-7692" r="-1064" b="-2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606028" y="3137659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028" y="3137659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23598" y="1219187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598" y="1219187"/>
                <a:ext cx="353751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197" r="-2069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81996" y="4205504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96" y="4205504"/>
                <a:ext cx="36798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88129" y="352212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129" y="3522124"/>
                <a:ext cx="375616" cy="338554"/>
              </a:xfrm>
              <a:prstGeom prst="rect">
                <a:avLst/>
              </a:prstGeom>
              <a:blipFill rotWithShape="1">
                <a:blip r:embed="rId8"/>
                <a:stretch>
                  <a:fillRect t="-5455" r="-1311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182194" y="970322"/>
            <a:ext cx="2013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Доказательство: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00139" y="3227356"/>
                <a:ext cx="5232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139" y="3227356"/>
                <a:ext cx="523220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1511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82194" y="1347614"/>
                <a:ext cx="2510495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𝑂𝑀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4" y="1347614"/>
                <a:ext cx="2510495" cy="370101"/>
              </a:xfrm>
              <a:prstGeom prst="rect">
                <a:avLst/>
              </a:prstGeom>
              <a:blipFill rotWithShape="1">
                <a:blip r:embed="rId10"/>
                <a:stretch>
                  <a:fillRect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182194" y="1705028"/>
                <a:ext cx="2643929" cy="6360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/>
                        </a:rPr>
                        <m:t>𝑥</m:t>
                      </m:r>
                      <m:r>
                        <a:rPr lang="en-US" sz="1600" b="0" i="1" dirty="0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1600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𝑂</m:t>
                            </m:r>
                            <m:sSub>
                              <m:sSubPr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latin typeface="Cambria Math"/>
                                  </a:rPr>
                                  <m:t>𝑀</m:t>
                                </m:r>
                              </m:e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i="1">
                        <a:latin typeface="Cambria Math"/>
                      </a:rPr>
                      <m:t>𝑂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1600" dirty="0" smtClean="0"/>
                  <a:t>                   </a:t>
                </a:r>
                <a:endParaRPr lang="ru-RU" sz="16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4" y="1705028"/>
                <a:ext cx="2643929" cy="636072"/>
              </a:xfrm>
              <a:prstGeom prst="rect">
                <a:avLst/>
              </a:prstGeom>
              <a:blipFill rotWithShape="1">
                <a:blip r:embed="rId11"/>
                <a:stretch>
                  <a:fillRect t="-3846" r="-1613" b="-10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/>
              <p:cNvSpPr/>
              <p:nvPr/>
            </p:nvSpPr>
            <p:spPr>
              <a:xfrm>
                <a:off x="178627" y="2344100"/>
                <a:ext cx="1961050" cy="6360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US" sz="16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𝑂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=−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4" name="Прямоугольник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27" y="2344100"/>
                <a:ext cx="1961050" cy="636072"/>
              </a:xfrm>
              <a:prstGeom prst="rect">
                <a:avLst/>
              </a:prstGeom>
              <a:blipFill rotWithShape="1">
                <a:blip r:embed="rId12"/>
                <a:stretch>
                  <a:fillRect t="-3846" r="-621" b="-10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/>
              <p:cNvSpPr/>
              <p:nvPr/>
            </p:nvSpPr>
            <p:spPr>
              <a:xfrm>
                <a:off x="182194" y="2986207"/>
                <a:ext cx="1805751" cy="6360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𝑂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6" name="Прямоугольник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4" y="2986207"/>
                <a:ext cx="1805751" cy="636072"/>
              </a:xfrm>
              <a:prstGeom prst="rect">
                <a:avLst/>
              </a:prstGeom>
              <a:blipFill rotWithShape="1">
                <a:blip r:embed="rId13"/>
                <a:stretch>
                  <a:fillRect t="-3846" r="-676" b="-10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313115" y="1838013"/>
                <a:ext cx="2363660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600" i="1" smtClean="0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1838013"/>
                <a:ext cx="2363660" cy="370101"/>
              </a:xfrm>
              <a:prstGeom prst="rect">
                <a:avLst/>
              </a:prstGeom>
              <a:blipFill rotWithShape="1">
                <a:blip r:embed="rId14"/>
                <a:stretch>
                  <a:fillRect t="-3333" r="-8247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313115" y="3166719"/>
                <a:ext cx="2405915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𝟎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3166719"/>
                <a:ext cx="2405915" cy="370101"/>
              </a:xfrm>
              <a:prstGeom prst="rect">
                <a:avLst/>
              </a:prstGeom>
              <a:blipFill rotWithShape="1">
                <a:blip r:embed="rId15"/>
                <a:stretch>
                  <a:fillRect t="-3279" r="-8101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313115" y="2477085"/>
                <a:ext cx="2392514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600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⟹ 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2477085"/>
                <a:ext cx="2392514" cy="370101"/>
              </a:xfrm>
              <a:prstGeom prst="rect">
                <a:avLst/>
              </a:prstGeom>
              <a:blipFill rotWithShape="1">
                <a:blip r:embed="rId16"/>
                <a:stretch>
                  <a:fillRect t="-3279" r="-814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Прямоугольник 48"/>
          <p:cNvSpPr/>
          <p:nvPr/>
        </p:nvSpPr>
        <p:spPr>
          <a:xfrm>
            <a:off x="3594483" y="3079857"/>
            <a:ext cx="1087102" cy="542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Прямоугольник 49"/>
              <p:cNvSpPr/>
              <p:nvPr/>
            </p:nvSpPr>
            <p:spPr>
              <a:xfrm>
                <a:off x="3541243" y="3166718"/>
                <a:ext cx="1131143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0" name="Прямоугольник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243" y="3166718"/>
                <a:ext cx="1131143" cy="370101"/>
              </a:xfrm>
              <a:prstGeom prst="rect">
                <a:avLst/>
              </a:prstGeom>
              <a:blipFill rotWithShape="1">
                <a:blip r:embed="rId17"/>
                <a:stretch>
                  <a:fillRect t="-3279" r="-20541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Прямая со стрелкой 53"/>
          <p:cNvCxnSpPr/>
          <p:nvPr/>
        </p:nvCxnSpPr>
        <p:spPr>
          <a:xfrm flipV="1">
            <a:off x="5762603" y="1380381"/>
            <a:ext cx="18000" cy="213710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5730314" y="3500820"/>
            <a:ext cx="72000" cy="72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157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385370" y="2601511"/>
                <a:ext cx="3113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/>
                        </a:rPr>
                        <m:t>𝒛</m:t>
                      </m:r>
                    </m:oMath>
                  </m:oMathPara>
                </a14:m>
                <a:endParaRPr lang="ru-RU" sz="12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370" y="2601511"/>
                <a:ext cx="311304" cy="276999"/>
              </a:xfrm>
              <a:prstGeom prst="rect">
                <a:avLst/>
              </a:prstGeom>
              <a:blipFill rotWithShape="1">
                <a:blip r:embed="rId2"/>
                <a:stretch>
                  <a:fillRect r="-5882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Левая фигурная скобка 63"/>
          <p:cNvSpPr/>
          <p:nvPr/>
        </p:nvSpPr>
        <p:spPr>
          <a:xfrm>
            <a:off x="5623581" y="1961599"/>
            <a:ext cx="143204" cy="1566350"/>
          </a:xfrm>
          <a:prstGeom prst="leftBrace">
            <a:avLst>
              <a:gd name="adj1" fmla="val 82151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 стрелкой 9"/>
          <p:cNvCxnSpPr>
            <a:stCxn id="15" idx="0"/>
          </p:cNvCxnSpPr>
          <p:nvPr/>
        </p:nvCxnSpPr>
        <p:spPr>
          <a:xfrm flipV="1">
            <a:off x="5762603" y="1380381"/>
            <a:ext cx="18000" cy="213710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5762603" y="1961598"/>
            <a:ext cx="13758" cy="158400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rot="16200000">
            <a:off x="5425265" y="3190366"/>
            <a:ext cx="674726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705120" y="2975277"/>
                <a:ext cx="356188" cy="3752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120" y="2975277"/>
                <a:ext cx="356188" cy="375231"/>
              </a:xfrm>
              <a:prstGeom prst="rect">
                <a:avLst/>
              </a:prstGeom>
              <a:blipFill rotWithShape="1">
                <a:blip r:embed="rId3"/>
                <a:stretch>
                  <a:fillRect r="-13793" b="-193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932197" y="3488186"/>
                <a:ext cx="311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197" y="3488186"/>
                <a:ext cx="311304" cy="338554"/>
              </a:xfrm>
              <a:prstGeom prst="rect">
                <a:avLst/>
              </a:prstGeom>
              <a:blipFill rotWithShape="1">
                <a:blip r:embed="rId4"/>
                <a:stretch>
                  <a:fillRect t="-14286" r="-1764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 стрелкой 11"/>
          <p:cNvCxnSpPr/>
          <p:nvPr/>
        </p:nvCxnSpPr>
        <p:spPr>
          <a:xfrm flipH="1">
            <a:off x="4454732" y="3536297"/>
            <a:ext cx="1313096" cy="93888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5041854" y="3539201"/>
            <a:ext cx="725974" cy="519082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5393974" y="3548994"/>
            <a:ext cx="362987" cy="259541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446958" y="3635340"/>
                <a:ext cx="3080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6958" y="3635340"/>
                <a:ext cx="308097" cy="338554"/>
              </a:xfrm>
              <a:prstGeom prst="rect">
                <a:avLst/>
              </a:prstGeom>
              <a:blipFill rotWithShape="1">
                <a:blip r:embed="rId5"/>
                <a:stretch>
                  <a:fillRect t="-14286" r="-18000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 стрелкой 10"/>
          <p:cNvCxnSpPr/>
          <p:nvPr/>
        </p:nvCxnSpPr>
        <p:spPr>
          <a:xfrm>
            <a:off x="5742803" y="3536783"/>
            <a:ext cx="308833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758304" y="3539037"/>
            <a:ext cx="2365428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769482" y="3538182"/>
            <a:ext cx="674726" cy="0"/>
          </a:xfrm>
          <a:prstGeom prst="straightConnector1">
            <a:avLst/>
          </a:prstGeom>
          <a:ln w="127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790128" y="3162263"/>
                <a:ext cx="3113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/>
                        </a:rPr>
                        <m:t>𝒚</m:t>
                      </m:r>
                    </m:oMath>
                  </m:oMathPara>
                </a14:m>
                <a:endParaRPr lang="ru-RU" sz="12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128" y="3162263"/>
                <a:ext cx="311304" cy="276999"/>
              </a:xfrm>
              <a:prstGeom prst="rect">
                <a:avLst/>
              </a:prstGeom>
              <a:blipFill rotWithShape="1">
                <a:blip r:embed="rId6"/>
                <a:stretch>
                  <a:fillRect r="-5882" b="-177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Левая фигурная скобка 57"/>
          <p:cNvSpPr/>
          <p:nvPr/>
        </p:nvSpPr>
        <p:spPr>
          <a:xfrm rot="5400000">
            <a:off x="6874178" y="2284363"/>
            <a:ext cx="143204" cy="2355904"/>
          </a:xfrm>
          <a:prstGeom prst="leftBrace">
            <a:avLst>
              <a:gd name="adj1" fmla="val 82151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139859" y="3447073"/>
                <a:ext cx="3080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ru-RU" sz="12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859" y="3447073"/>
                <a:ext cx="308098" cy="276999"/>
              </a:xfrm>
              <a:prstGeom prst="rect">
                <a:avLst/>
              </a:prstGeom>
              <a:blipFill rotWithShape="1">
                <a:blip r:embed="rId7"/>
                <a:stretch>
                  <a:fillRect r="-5882" b="-152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Левая фигурная скобка 41"/>
          <p:cNvSpPr/>
          <p:nvPr/>
        </p:nvSpPr>
        <p:spPr>
          <a:xfrm rot="3267339">
            <a:off x="5291085" y="3301213"/>
            <a:ext cx="143204" cy="865656"/>
          </a:xfrm>
          <a:prstGeom prst="leftBrace">
            <a:avLst>
              <a:gd name="adj1" fmla="val 82151"/>
              <a:gd name="adj2" fmla="val 50000"/>
            </a:avLst>
          </a:prstGeom>
          <a:noFill/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55" y="267494"/>
            <a:ext cx="8594640" cy="5969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68454" y="373584"/>
                <a:ext cx="8594640" cy="3924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оординаты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точки </a:t>
                </a:r>
                <a14:m>
                  <m:oMath xmlns:m="http://schemas.openxmlformats.org/officeDocument/2006/math">
                    <m:r>
                      <a:rPr lang="en-US" sz="1950" i="1" dirty="0" smtClean="0">
                        <a:latin typeface="Cambria Math"/>
                        <a:cs typeface="Times New Roman" pitchFamily="18" charset="0"/>
                      </a:rPr>
                      <m:t>𝑀</m:t>
                    </m:r>
                  </m:oMath>
                </a14:m>
                <a:r>
                  <a:rPr lang="ru-RU" sz="195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950" dirty="0">
                    <a:latin typeface="Times New Roman" pitchFamily="18" charset="0"/>
                    <a:cs typeface="Times New Roman" pitchFamily="18" charset="0"/>
                  </a:rPr>
                  <a:t>равны соответствующим координатам её радиус-вектора.</a:t>
                </a: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54" y="373584"/>
                <a:ext cx="8594640" cy="392415"/>
              </a:xfrm>
              <a:prstGeom prst="rect">
                <a:avLst/>
              </a:prstGeom>
              <a:blipFill rotWithShape="1">
                <a:blip r:embed="rId10"/>
                <a:stretch>
                  <a:fillRect l="-213" t="-7692" r="-1064" b="-246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606028" y="3137659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028" y="3137659"/>
                <a:ext cx="367985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21667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23598" y="1219187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598" y="1219187"/>
                <a:ext cx="353751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20690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81996" y="4205504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96" y="4205504"/>
                <a:ext cx="367985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333" r="-2333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88129" y="3522124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129" y="3522124"/>
                <a:ext cx="375616" cy="338554"/>
              </a:xfrm>
              <a:prstGeom prst="rect">
                <a:avLst/>
              </a:prstGeom>
              <a:blipFill rotWithShape="1">
                <a:blip r:embed="rId14"/>
                <a:stretch>
                  <a:fillRect t="-5455" r="-1311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 стрелкой 13"/>
          <p:cNvCxnSpPr/>
          <p:nvPr/>
        </p:nvCxnSpPr>
        <p:spPr>
          <a:xfrm flipV="1">
            <a:off x="5752495" y="2479170"/>
            <a:ext cx="1645771" cy="105474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5744603" y="3517487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 rot="19640586">
                <a:off x="5971615" y="2668337"/>
                <a:ext cx="9962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{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𝒛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640586">
                <a:off x="5971615" y="2668337"/>
                <a:ext cx="996298" cy="369332"/>
              </a:xfrm>
              <a:prstGeom prst="rect">
                <a:avLst/>
              </a:prstGeom>
              <a:blipFill rotWithShape="1">
                <a:blip r:embed="rId15"/>
                <a:stretch>
                  <a:fillRect t="-7857" r="-11111" b="-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олилиния 22"/>
          <p:cNvSpPr/>
          <p:nvPr/>
        </p:nvSpPr>
        <p:spPr>
          <a:xfrm>
            <a:off x="5041854" y="1960285"/>
            <a:ext cx="3081338" cy="519113"/>
          </a:xfrm>
          <a:custGeom>
            <a:avLst/>
            <a:gdLst>
              <a:gd name="connsiteX0" fmla="*/ 0 w 3081338"/>
              <a:gd name="connsiteY0" fmla="*/ 519113 h 519113"/>
              <a:gd name="connsiteX1" fmla="*/ 2357438 w 3081338"/>
              <a:gd name="connsiteY1" fmla="*/ 519113 h 519113"/>
              <a:gd name="connsiteX2" fmla="*/ 3081338 w 3081338"/>
              <a:gd name="connsiteY2" fmla="*/ 0 h 519113"/>
              <a:gd name="connsiteX3" fmla="*/ 723900 w 3081338"/>
              <a:gd name="connsiteY3" fmla="*/ 0 h 519113"/>
              <a:gd name="connsiteX4" fmla="*/ 0 w 3081338"/>
              <a:gd name="connsiteY4" fmla="*/ 519113 h 51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81338" h="519113">
                <a:moveTo>
                  <a:pt x="0" y="519113"/>
                </a:moveTo>
                <a:lnTo>
                  <a:pt x="2357438" y="519113"/>
                </a:lnTo>
                <a:lnTo>
                  <a:pt x="3081338" y="0"/>
                </a:lnTo>
                <a:lnTo>
                  <a:pt x="723900" y="0"/>
                </a:lnTo>
                <a:lnTo>
                  <a:pt x="0" y="519113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5043486" y="2473646"/>
            <a:ext cx="2355430" cy="1584960"/>
          </a:xfrm>
          <a:custGeom>
            <a:avLst/>
            <a:gdLst>
              <a:gd name="connsiteX0" fmla="*/ 0 w 2369820"/>
              <a:gd name="connsiteY0" fmla="*/ 1584960 h 1584960"/>
              <a:gd name="connsiteX1" fmla="*/ 2369820 w 2369820"/>
              <a:gd name="connsiteY1" fmla="*/ 1584960 h 1584960"/>
              <a:gd name="connsiteX2" fmla="*/ 2369820 w 2369820"/>
              <a:gd name="connsiteY2" fmla="*/ 0 h 1584960"/>
              <a:gd name="connsiteX3" fmla="*/ 15240 w 2369820"/>
              <a:gd name="connsiteY3" fmla="*/ 0 h 1584960"/>
              <a:gd name="connsiteX4" fmla="*/ 0 w 2369820"/>
              <a:gd name="connsiteY4" fmla="*/ 1584960 h 1584960"/>
              <a:gd name="connsiteX0" fmla="*/ 0 w 2369820"/>
              <a:gd name="connsiteY0" fmla="*/ 1584960 h 1584960"/>
              <a:gd name="connsiteX1" fmla="*/ 2369820 w 2369820"/>
              <a:gd name="connsiteY1" fmla="*/ 1584960 h 1584960"/>
              <a:gd name="connsiteX2" fmla="*/ 2369820 w 2369820"/>
              <a:gd name="connsiteY2" fmla="*/ 0 h 1584960"/>
              <a:gd name="connsiteX3" fmla="*/ 3333 w 2369820"/>
              <a:gd name="connsiteY3" fmla="*/ 0 h 1584960"/>
              <a:gd name="connsiteX4" fmla="*/ 0 w 2369820"/>
              <a:gd name="connsiteY4" fmla="*/ 1584960 h 1584960"/>
              <a:gd name="connsiteX0" fmla="*/ 3811 w 2373631"/>
              <a:gd name="connsiteY0" fmla="*/ 1584960 h 1584960"/>
              <a:gd name="connsiteX1" fmla="*/ 2373631 w 2373631"/>
              <a:gd name="connsiteY1" fmla="*/ 1584960 h 1584960"/>
              <a:gd name="connsiteX2" fmla="*/ 2373631 w 2373631"/>
              <a:gd name="connsiteY2" fmla="*/ 0 h 1584960"/>
              <a:gd name="connsiteX3" fmla="*/ 0 w 2373631"/>
              <a:gd name="connsiteY3" fmla="*/ 0 h 1584960"/>
              <a:gd name="connsiteX4" fmla="*/ 3811 w 2373631"/>
              <a:gd name="connsiteY4" fmla="*/ 1584960 h 1584960"/>
              <a:gd name="connsiteX0" fmla="*/ 182 w 2370002"/>
              <a:gd name="connsiteY0" fmla="*/ 1584960 h 1584960"/>
              <a:gd name="connsiteX1" fmla="*/ 2370002 w 2370002"/>
              <a:gd name="connsiteY1" fmla="*/ 1584960 h 1584960"/>
              <a:gd name="connsiteX2" fmla="*/ 2370002 w 2370002"/>
              <a:gd name="connsiteY2" fmla="*/ 0 h 1584960"/>
              <a:gd name="connsiteX3" fmla="*/ 3515 w 2370002"/>
              <a:gd name="connsiteY3" fmla="*/ 0 h 1584960"/>
              <a:gd name="connsiteX4" fmla="*/ 182 w 2370002"/>
              <a:gd name="connsiteY4" fmla="*/ 1584960 h 1584960"/>
              <a:gd name="connsiteX0" fmla="*/ 1429 w 2371249"/>
              <a:gd name="connsiteY0" fmla="*/ 1584960 h 1584960"/>
              <a:gd name="connsiteX1" fmla="*/ 2371249 w 2371249"/>
              <a:gd name="connsiteY1" fmla="*/ 1584960 h 1584960"/>
              <a:gd name="connsiteX2" fmla="*/ 2371249 w 2371249"/>
              <a:gd name="connsiteY2" fmla="*/ 0 h 1584960"/>
              <a:gd name="connsiteX3" fmla="*/ 0 w 2371249"/>
              <a:gd name="connsiteY3" fmla="*/ 2382 h 1584960"/>
              <a:gd name="connsiteX4" fmla="*/ 1429 w 2371249"/>
              <a:gd name="connsiteY4" fmla="*/ 1584960 h 1584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1249" h="1584960">
                <a:moveTo>
                  <a:pt x="1429" y="1584960"/>
                </a:moveTo>
                <a:lnTo>
                  <a:pt x="2371249" y="1584960"/>
                </a:lnTo>
                <a:lnTo>
                  <a:pt x="2371249" y="0"/>
                </a:lnTo>
                <a:lnTo>
                  <a:pt x="0" y="2382"/>
                </a:lnTo>
                <a:cubicBezTo>
                  <a:pt x="1270" y="530702"/>
                  <a:pt x="159" y="1056640"/>
                  <a:pt x="1429" y="1584960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олилиния 24"/>
          <p:cNvSpPr/>
          <p:nvPr/>
        </p:nvSpPr>
        <p:spPr>
          <a:xfrm>
            <a:off x="7397003" y="1965485"/>
            <a:ext cx="724072" cy="2093604"/>
          </a:xfrm>
          <a:custGeom>
            <a:avLst/>
            <a:gdLst>
              <a:gd name="connsiteX0" fmla="*/ 0 w 724072"/>
              <a:gd name="connsiteY0" fmla="*/ 508920 h 2093604"/>
              <a:gd name="connsiteX1" fmla="*/ 0 w 724072"/>
              <a:gd name="connsiteY1" fmla="*/ 2093604 h 2093604"/>
              <a:gd name="connsiteX2" fmla="*/ 724072 w 724072"/>
              <a:gd name="connsiteY2" fmla="*/ 1576409 h 2093604"/>
              <a:gd name="connsiteX3" fmla="*/ 724072 w 724072"/>
              <a:gd name="connsiteY3" fmla="*/ 0 h 2093604"/>
              <a:gd name="connsiteX4" fmla="*/ 0 w 724072"/>
              <a:gd name="connsiteY4" fmla="*/ 508920 h 20936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4072" h="2093604">
                <a:moveTo>
                  <a:pt x="0" y="508920"/>
                </a:moveTo>
                <a:lnTo>
                  <a:pt x="0" y="2093604"/>
                </a:lnTo>
                <a:lnTo>
                  <a:pt x="724072" y="1576409"/>
                </a:lnTo>
                <a:lnTo>
                  <a:pt x="724072" y="0"/>
                </a:lnTo>
                <a:lnTo>
                  <a:pt x="0" y="508920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345764" y="2155771"/>
                <a:ext cx="12119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𝑀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𝑧</m:t>
                      </m:r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764" y="2155771"/>
                <a:ext cx="1211935" cy="369332"/>
              </a:xfrm>
              <a:prstGeom prst="rect">
                <a:avLst/>
              </a:prstGeom>
              <a:blipFill rotWithShape="1">
                <a:blip r:embed="rId16"/>
                <a:stretch>
                  <a:fillRect t="-8333" r="-603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 стрелкой 15"/>
          <p:cNvCxnSpPr/>
          <p:nvPr/>
        </p:nvCxnSpPr>
        <p:spPr>
          <a:xfrm flipH="1" flipV="1">
            <a:off x="7398266" y="2479170"/>
            <a:ext cx="1" cy="1573465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051884" y="4058255"/>
            <a:ext cx="2346383" cy="0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7398266" y="3539201"/>
            <a:ext cx="725466" cy="518718"/>
          </a:xfrm>
          <a:prstGeom prst="straightConnector1">
            <a:avLst/>
          </a:prstGeom>
          <a:ln w="3175"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7364248" y="2439969"/>
            <a:ext cx="72000" cy="72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621340" y="3732835"/>
                <a:ext cx="5232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340" y="3732835"/>
                <a:ext cx="523220" cy="369332"/>
              </a:xfrm>
              <a:prstGeom prst="rect">
                <a:avLst/>
              </a:prstGeom>
              <a:blipFill rotWithShape="1">
                <a:blip r:embed="rId17"/>
                <a:stretch>
                  <a:fillRect t="-8197" r="-1511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030229" y="3190841"/>
                <a:ext cx="5285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0229" y="3190841"/>
                <a:ext cx="528543" cy="369332"/>
              </a:xfrm>
              <a:prstGeom prst="rect">
                <a:avLst/>
              </a:prstGeom>
              <a:blipFill rotWithShape="1">
                <a:blip r:embed="rId18"/>
                <a:stretch>
                  <a:fillRect t="-8197" r="-1494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92080" y="1660262"/>
                <a:ext cx="5285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ru-RU" b="0" i="1" smtClean="0">
                              <a:solidFill>
                                <a:schemeClr val="bg2">
                                  <a:lumMod val="10000"/>
                                </a:schemeClr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dirty="0">
                  <a:solidFill>
                    <a:schemeClr val="bg2">
                      <a:lumMod val="1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660262"/>
                <a:ext cx="528543" cy="369332"/>
              </a:xfrm>
              <a:prstGeom prst="rect">
                <a:avLst/>
              </a:prstGeom>
              <a:blipFill rotWithShape="1">
                <a:blip r:embed="rId19"/>
                <a:stretch>
                  <a:fillRect t="-8197" r="-14943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182194" y="970322"/>
            <a:ext cx="2013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Доказательство: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82194" y="1347614"/>
                <a:ext cx="2510495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𝑂𝑀</m:t>
                          </m:r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4" y="1347614"/>
                <a:ext cx="2510495" cy="370101"/>
              </a:xfrm>
              <a:prstGeom prst="rect">
                <a:avLst/>
              </a:prstGeom>
              <a:blipFill rotWithShape="1">
                <a:blip r:embed="rId20"/>
                <a:stretch>
                  <a:fillRect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Прямоугольник 48"/>
              <p:cNvSpPr/>
              <p:nvPr/>
            </p:nvSpPr>
            <p:spPr>
              <a:xfrm>
                <a:off x="182195" y="1705028"/>
                <a:ext cx="2013542" cy="6360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/>
                        </a:rPr>
                        <m:t>𝑥</m:t>
                      </m:r>
                      <m:r>
                        <a:rPr lang="en-US" sz="1600" b="0" i="1" dirty="0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US" sz="16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𝑂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9" name="Прямоугольник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5" y="1705028"/>
                <a:ext cx="2013542" cy="636072"/>
              </a:xfrm>
              <a:prstGeom prst="rect">
                <a:avLst/>
              </a:prstGeom>
              <a:blipFill rotWithShape="1">
                <a:blip r:embed="rId21"/>
                <a:stretch>
                  <a:fillRect t="-3846" b="-10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178627" y="2344100"/>
                <a:ext cx="1961050" cy="6360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&lt;0</m:t>
                      </m:r>
                    </m:oMath>
                  </m:oMathPara>
                </a14:m>
                <a:endParaRPr lang="en-US" sz="16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𝑂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=−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27" y="2344100"/>
                <a:ext cx="1961050" cy="636072"/>
              </a:xfrm>
              <a:prstGeom prst="rect">
                <a:avLst/>
              </a:prstGeom>
              <a:blipFill rotWithShape="1">
                <a:blip r:embed="rId22"/>
                <a:stretch>
                  <a:fillRect t="-3846" r="-621" b="-10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182194" y="2986207"/>
                <a:ext cx="1805751" cy="6360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16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𝑂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/>
                        </a:rPr>
                        <m:t>𝑂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194" y="2986207"/>
                <a:ext cx="1805751" cy="636072"/>
              </a:xfrm>
              <a:prstGeom prst="rect">
                <a:avLst/>
              </a:prstGeom>
              <a:blipFill rotWithShape="1">
                <a:blip r:embed="rId23"/>
                <a:stretch>
                  <a:fillRect t="-3846" r="-676" b="-10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2313115" y="1838013"/>
                <a:ext cx="2363660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600" i="1" smtClean="0">
                          <a:latin typeface="Cambria Math"/>
                          <a:ea typeface="Cambria Math"/>
                        </a:rPr>
                        <m:t>⇈</m:t>
                      </m:r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1838013"/>
                <a:ext cx="2363660" cy="370101"/>
              </a:xfrm>
              <a:prstGeom prst="rect">
                <a:avLst/>
              </a:prstGeom>
              <a:blipFill rotWithShape="1">
                <a:blip r:embed="rId24"/>
                <a:stretch>
                  <a:fillRect t="-3333" r="-8247" b="-2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313115" y="2477085"/>
                <a:ext cx="2392514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ru-RU" sz="1600" i="1" smtClean="0">
                          <a:latin typeface="Cambria Math"/>
                          <a:ea typeface="Cambria Math"/>
                        </a:rPr>
                        <m:t>↑↓</m:t>
                      </m:r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⟹ 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2477085"/>
                <a:ext cx="2392514" cy="370101"/>
              </a:xfrm>
              <a:prstGeom prst="rect">
                <a:avLst/>
              </a:prstGeom>
              <a:blipFill rotWithShape="1">
                <a:blip r:embed="rId25"/>
                <a:stretch>
                  <a:fillRect t="-3279" r="-814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313115" y="3166719"/>
                <a:ext cx="2401107" cy="370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𝑂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sz="1600" b="0" i="1" smtClean="0">
                          <a:latin typeface="Cambria Math"/>
                          <a:ea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ru-RU" sz="160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e>
                      </m:acc>
                      <m:r>
                        <a:rPr lang="en-US" sz="1600" b="1" i="1" smtClean="0">
                          <a:latin typeface="Cambria Math"/>
                        </a:rPr>
                        <m:t>  </m:t>
                      </m:r>
                      <m:r>
                        <a:rPr lang="en-US" sz="1600" b="1" i="1" smtClean="0">
                          <a:latin typeface="Cambria Math"/>
                          <a:ea typeface="Cambria Math"/>
                        </a:rPr>
                        <m:t>⟹</m:t>
                      </m:r>
                      <m:r>
                        <a:rPr lang="en-US" sz="1600" b="1" i="1" smtClean="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ru-RU" sz="1600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𝒙</m:t>
                      </m:r>
                      <m:acc>
                        <m:accPr>
                          <m:chr m:val="⃗"/>
                          <m:ctrlPr>
                            <a:rPr lang="ru-RU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sz="1600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e>
                      </m:acc>
                    </m:oMath>
                  </m:oMathPara>
                </a14:m>
                <a:endParaRPr lang="ru-RU" sz="1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3166719"/>
                <a:ext cx="2401107" cy="370101"/>
              </a:xfrm>
              <a:prstGeom prst="rect">
                <a:avLst/>
              </a:prstGeom>
              <a:blipFill rotWithShape="1">
                <a:blip r:embed="rId26"/>
                <a:stretch>
                  <a:fillRect t="-3279" r="-8122" b="-2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78627" y="3690890"/>
                <a:ext cx="1245790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acc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𝒚</m:t>
                      </m:r>
                      <m:acc>
                        <m:accPr>
                          <m:chr m:val="⃗"/>
                          <m:ctrlPr>
                            <a:rPr lang="ru-RU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𝒋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27" y="3690890"/>
                <a:ext cx="1245790" cy="404791"/>
              </a:xfrm>
              <a:prstGeom prst="rect">
                <a:avLst/>
              </a:prstGeom>
              <a:blipFill rotWithShape="1">
                <a:blip r:embed="rId27"/>
                <a:stretch>
                  <a:fillRect t="-11940" r="-20000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2313115" y="3690889"/>
                <a:ext cx="1287468" cy="4104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𝑶</m:t>
                          </m:r>
                          <m:sSub>
                            <m:sSubPr>
                              <m:ctrlP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𝟑</m:t>
                              </m:r>
                            </m:sub>
                          </m:sSub>
                        </m:e>
                      </m:acc>
                      <m:r>
                        <a:rPr lang="en-US" b="1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</a:rPr>
                        <m:t>𝒛</m:t>
                      </m:r>
                      <m:acc>
                        <m:accPr>
                          <m:chr m:val="⃗"/>
                          <m:ctrlPr>
                            <a:rPr lang="ru-RU" b="1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3115" y="3690889"/>
                <a:ext cx="1287468" cy="410497"/>
              </a:xfrm>
              <a:prstGeom prst="rect">
                <a:avLst/>
              </a:prstGeom>
              <a:blipFill rotWithShape="1">
                <a:blip r:embed="rId28"/>
                <a:stretch>
                  <a:fillRect r="-3302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178627" y="4183183"/>
                <a:ext cx="3931204" cy="4106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𝑂𝑀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e>
                    </m:acc>
                    <m:r>
                      <a:rPr lang="en-US" i="1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𝑧</m:t>
                    </m:r>
                    <m:acc>
                      <m:accPr>
                        <m:chr m:val="⃗"/>
                        <m:ctrlPr>
                          <a:rPr lang="en-US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</m:acc>
                  </m:oMath>
                </a14:m>
                <a:r>
                  <a:rPr lang="en-US" dirty="0" smtClean="0"/>
                  <a:t>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⟹</m:t>
                    </m:r>
                    <m:r>
                      <a:rPr lang="en-US" b="0" i="1" dirty="0" smtClean="0">
                        <a:latin typeface="Cambria Math"/>
                        <a:ea typeface="Cambria Math"/>
                      </a:rPr>
                      <m:t>   </m:t>
                    </m:r>
                    <m:acc>
                      <m:accPr>
                        <m:chr m:val="⃗"/>
                        <m:ctrlPr>
                          <a:rPr lang="ru-RU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i="1">
                            <a:latin typeface="Cambria Math"/>
                          </a:rPr>
                          <m:t>𝑂𝑀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{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;</m:t>
                    </m:r>
                    <m:r>
                      <a:rPr lang="en-US" i="1">
                        <a:latin typeface="Cambria Math"/>
                      </a:rPr>
                      <m:t>𝑧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27" y="4183183"/>
                <a:ext cx="3931204" cy="410625"/>
              </a:xfrm>
              <a:prstGeom prst="rect">
                <a:avLst/>
              </a:prstGeom>
              <a:blipFill rotWithShape="1">
                <a:blip r:embed="rId29"/>
                <a:stretch>
                  <a:fillRect t="-10294" r="-620" b="-220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Овал 26"/>
          <p:cNvSpPr/>
          <p:nvPr/>
        </p:nvSpPr>
        <p:spPr>
          <a:xfrm>
            <a:off x="5027564" y="4035157"/>
            <a:ext cx="36000" cy="36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100694" y="3518656"/>
            <a:ext cx="36000" cy="36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758361" y="1942550"/>
            <a:ext cx="36000" cy="36000"/>
          </a:xfrm>
          <a:prstGeom prst="ellipse">
            <a:avLst/>
          </a:prstGeom>
          <a:solidFill>
            <a:schemeClr val="bg2">
              <a:lumMod val="1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73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 animBg="1"/>
      <p:bldP spid="60" grpId="0"/>
      <p:bldP spid="59" grpId="0"/>
      <p:bldP spid="57" grpId="0"/>
      <p:bldP spid="58" grpId="0" animBg="1"/>
      <p:bldP spid="21" grpId="0"/>
      <p:bldP spid="23" grpId="0" animBg="1"/>
      <p:bldP spid="24" grpId="0" animBg="1"/>
      <p:bldP spid="25" grpId="0" animBg="1"/>
      <p:bldP spid="22" grpId="0"/>
      <p:bldP spid="54" grpId="0"/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7" name="Прямая со стрелкой 6"/>
          <p:cNvCxnSpPr>
            <a:stCxn id="29" idx="0"/>
          </p:cNvCxnSpPr>
          <p:nvPr/>
        </p:nvCxnSpPr>
        <p:spPr>
          <a:xfrm flipV="1">
            <a:off x="1429638" y="409638"/>
            <a:ext cx="18000" cy="213710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537114" y="2565554"/>
            <a:ext cx="897749" cy="641903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1409838" y="2566040"/>
            <a:ext cx="3088335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273063" y="2166916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3063" y="2166916"/>
                <a:ext cx="367985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8197" r="-2166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090633" y="24844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𝑧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633" y="248444"/>
                <a:ext cx="353751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333" r="-2069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1520" y="2924759"/>
                <a:ext cx="367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924759"/>
                <a:ext cx="36798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8333" r="-21311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 стрелкой 27"/>
          <p:cNvCxnSpPr/>
          <p:nvPr/>
        </p:nvCxnSpPr>
        <p:spPr>
          <a:xfrm>
            <a:off x="2121290" y="1218344"/>
            <a:ext cx="1584176" cy="1816651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/>
          <p:cNvSpPr/>
          <p:nvPr/>
        </p:nvSpPr>
        <p:spPr>
          <a:xfrm>
            <a:off x="2078940" y="1182344"/>
            <a:ext cx="72000" cy="72000"/>
          </a:xfrm>
          <a:prstGeom prst="ellipse">
            <a:avLst/>
          </a:prstGeom>
          <a:solidFill>
            <a:srgbClr val="00206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3669466" y="3008739"/>
            <a:ext cx="72000" cy="72000"/>
          </a:xfrm>
          <a:prstGeom prst="ellipse">
            <a:avLst/>
          </a:prstGeom>
          <a:solidFill>
            <a:srgbClr val="00206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 стрелкой 51"/>
          <p:cNvCxnSpPr>
            <a:stCxn id="29" idx="7"/>
          </p:cNvCxnSpPr>
          <p:nvPr/>
        </p:nvCxnSpPr>
        <p:spPr>
          <a:xfrm flipV="1">
            <a:off x="1442366" y="1218292"/>
            <a:ext cx="669400" cy="1333724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29" idx="4"/>
          </p:cNvCxnSpPr>
          <p:nvPr/>
        </p:nvCxnSpPr>
        <p:spPr>
          <a:xfrm>
            <a:off x="1429638" y="2582744"/>
            <a:ext cx="2280485" cy="462191"/>
          </a:xfrm>
          <a:prstGeom prst="straightConnector1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Овал 28"/>
          <p:cNvSpPr/>
          <p:nvPr/>
        </p:nvSpPr>
        <p:spPr>
          <a:xfrm>
            <a:off x="1411638" y="2546744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979712" y="879790"/>
                <a:ext cx="12918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𝐴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879790"/>
                <a:ext cx="1291892" cy="338554"/>
              </a:xfrm>
              <a:prstGeom prst="rect">
                <a:avLst/>
              </a:prstGeom>
              <a:blipFill rotWithShape="1">
                <a:blip r:embed="rId6"/>
                <a:stretch>
                  <a:fillRect t="-5357" r="-3302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609644" y="3057669"/>
                <a:ext cx="13144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𝐵</m:t>
                      </m:r>
                      <m:r>
                        <a:rPr lang="en-US" sz="1600" i="1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644" y="3057669"/>
                <a:ext cx="1314462" cy="338554"/>
              </a:xfrm>
              <a:prstGeom prst="rect">
                <a:avLst/>
              </a:prstGeom>
              <a:blipFill rotWithShape="1">
                <a:blip r:embed="rId7"/>
                <a:stretch>
                  <a:fillRect t="-5455" r="-3704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796136" y="1734911"/>
                <a:ext cx="1789271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𝑨𝑩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734911"/>
                <a:ext cx="1789271" cy="404791"/>
              </a:xfrm>
              <a:prstGeom prst="rect">
                <a:avLst/>
              </a:prstGeom>
              <a:blipFill rotWithShape="1">
                <a:blip r:embed="rId8"/>
                <a:stretch>
                  <a:fillRect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090633" y="2351582"/>
                <a:ext cx="3756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ru-RU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633" y="2351582"/>
                <a:ext cx="375616" cy="338554"/>
              </a:xfrm>
              <a:prstGeom prst="rect">
                <a:avLst/>
              </a:prstGeom>
              <a:blipFill rotWithShape="1">
                <a:blip r:embed="rId9"/>
                <a:stretch>
                  <a:fillRect t="-5455" r="-11290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Прямоугольник 62"/>
              <p:cNvSpPr/>
              <p:nvPr/>
            </p:nvSpPr>
            <p:spPr>
              <a:xfrm>
                <a:off x="5796136" y="1086519"/>
                <a:ext cx="1653786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𝑂𝐵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3" name="Прямоугольник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1086519"/>
                <a:ext cx="1653786" cy="405111"/>
              </a:xfrm>
              <a:prstGeom prst="rect">
                <a:avLst/>
              </a:prstGeom>
              <a:blipFill rotWithShape="1">
                <a:blip r:embed="rId10"/>
                <a:stretch>
                  <a:fillRect r="-2214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Прямоугольник 63"/>
              <p:cNvSpPr/>
              <p:nvPr/>
            </p:nvSpPr>
            <p:spPr>
              <a:xfrm>
                <a:off x="5796136" y="627534"/>
                <a:ext cx="1653786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/>
                            </a:rPr>
                            <m:t>𝑂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627534"/>
                <a:ext cx="1653786" cy="405111"/>
              </a:xfrm>
              <a:prstGeom prst="rect">
                <a:avLst/>
              </a:prstGeom>
              <a:blipFill rotWithShape="1">
                <a:blip r:embed="rId11"/>
                <a:stretch>
                  <a:fillRect r="-738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Прямоугольник 64"/>
              <p:cNvSpPr/>
              <p:nvPr/>
            </p:nvSpPr>
            <p:spPr>
              <a:xfrm>
                <a:off x="5796136" y="2139702"/>
                <a:ext cx="3127972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𝑨𝑩</m:t>
                          </m:r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 {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;</m:t>
                      </m:r>
                      <m:sSub>
                        <m:sSubPr>
                          <m:ctrlPr>
                            <a:rPr lang="en-US" i="1" smtClean="0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206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5" name="Прямоугольник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139702"/>
                <a:ext cx="3127972" cy="405111"/>
              </a:xfrm>
              <a:prstGeom prst="rect">
                <a:avLst/>
              </a:prstGeom>
              <a:blipFill rotWithShape="1">
                <a:blip r:embed="rId12"/>
                <a:stretch>
                  <a:fillRect r="-1170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092" y="3776431"/>
            <a:ext cx="8340725" cy="9671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Прямоугольник 66"/>
          <p:cNvSpPr/>
          <p:nvPr/>
        </p:nvSpPr>
        <p:spPr>
          <a:xfrm>
            <a:off x="672648" y="3844509"/>
            <a:ext cx="7784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аждая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координата вектора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равна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разности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соответствующих координат его конца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начала.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35994" y="879790"/>
            <a:ext cx="936104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877320" y="3084025"/>
            <a:ext cx="936104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6338866" y="2208190"/>
            <a:ext cx="72000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7128932" y="2208190"/>
            <a:ext cx="75600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949233" y="2208190"/>
            <a:ext cx="72000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5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49" grpId="0" animBg="1"/>
      <p:bldP spid="50" grpId="0" animBg="1"/>
      <p:bldP spid="29" grpId="0" animBg="1"/>
      <p:bldP spid="58" grpId="0"/>
      <p:bldP spid="59" grpId="0"/>
      <p:bldP spid="61" grpId="0"/>
      <p:bldP spid="62" grpId="0"/>
      <p:bldP spid="63" grpId="0"/>
      <p:bldP spid="64" grpId="0"/>
      <p:bldP spid="65" grpId="0"/>
      <p:bldP spid="67" grpId="0"/>
      <p:bldP spid="5" grpId="0" animBg="1"/>
      <p:bldP spid="27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251520" y="4433357"/>
                <a:ext cx="1528495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𝐶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−8;0;5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433357"/>
                <a:ext cx="1528495" cy="405111"/>
              </a:xfrm>
              <a:prstGeom prst="rect">
                <a:avLst/>
              </a:prstGeom>
              <a:blipFill rotWithShape="1">
                <a:blip r:embed="rId2"/>
                <a:stretch>
                  <a:fillRect r="-2789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Прямоугольник 28"/>
          <p:cNvSpPr/>
          <p:nvPr/>
        </p:nvSpPr>
        <p:spPr>
          <a:xfrm>
            <a:off x="782647" y="4518292"/>
            <a:ext cx="74609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6691345" y="4796379"/>
            <a:ext cx="2455100" cy="347122"/>
            <a:chOff x="6691345" y="4796378"/>
            <a:chExt cx="2455100" cy="347122"/>
          </a:xfrm>
        </p:grpSpPr>
        <p:sp>
          <p:nvSpPr>
            <p:cNvPr id="3" name="Прямоугольник 7"/>
            <p:cNvSpPr/>
            <p:nvPr/>
          </p:nvSpPr>
          <p:spPr>
            <a:xfrm>
              <a:off x="6691345" y="4796378"/>
              <a:ext cx="2455100" cy="347122"/>
            </a:xfrm>
            <a:custGeom>
              <a:avLst/>
              <a:gdLst>
                <a:gd name="connsiteX0" fmla="*/ 0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0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345688 w 9144000"/>
                <a:gd name="connsiteY0" fmla="*/ 0 h 339502"/>
                <a:gd name="connsiteX1" fmla="*/ 9144000 w 9144000"/>
                <a:gd name="connsiteY1" fmla="*/ 0 h 339502"/>
                <a:gd name="connsiteX2" fmla="*/ 9144000 w 9144000"/>
                <a:gd name="connsiteY2" fmla="*/ 339502 h 339502"/>
                <a:gd name="connsiteX3" fmla="*/ 0 w 9144000"/>
                <a:gd name="connsiteY3" fmla="*/ 339502 h 339502"/>
                <a:gd name="connsiteX4" fmla="*/ 345688 w 9144000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078075 w 10876387"/>
                <a:gd name="connsiteY0" fmla="*/ 0 h 339502"/>
                <a:gd name="connsiteX1" fmla="*/ 10876387 w 10876387"/>
                <a:gd name="connsiteY1" fmla="*/ 0 h 339502"/>
                <a:gd name="connsiteX2" fmla="*/ 10876387 w 10876387"/>
                <a:gd name="connsiteY2" fmla="*/ 339502 h 339502"/>
                <a:gd name="connsiteX3" fmla="*/ 0 w 10876387"/>
                <a:gd name="connsiteY3" fmla="*/ 339502 h 339502"/>
                <a:gd name="connsiteX4" fmla="*/ 2078075 w 10876387"/>
                <a:gd name="connsiteY4" fmla="*/ 0 h 339502"/>
                <a:gd name="connsiteX0" fmla="*/ 2621569 w 10876387"/>
                <a:gd name="connsiteY0" fmla="*/ 0 h 347122"/>
                <a:gd name="connsiteX1" fmla="*/ 10876387 w 10876387"/>
                <a:gd name="connsiteY1" fmla="*/ 7620 h 347122"/>
                <a:gd name="connsiteX2" fmla="*/ 10876387 w 10876387"/>
                <a:gd name="connsiteY2" fmla="*/ 347122 h 347122"/>
                <a:gd name="connsiteX3" fmla="*/ 0 w 10876387"/>
                <a:gd name="connsiteY3" fmla="*/ 347122 h 347122"/>
                <a:gd name="connsiteX4" fmla="*/ 2621569 w 10876387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876387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  <a:gd name="connsiteX0" fmla="*/ 2621569 w 10944324"/>
                <a:gd name="connsiteY0" fmla="*/ 0 h 347122"/>
                <a:gd name="connsiteX1" fmla="*/ 10944324 w 10944324"/>
                <a:gd name="connsiteY1" fmla="*/ 0 h 347122"/>
                <a:gd name="connsiteX2" fmla="*/ 10910356 w 10944324"/>
                <a:gd name="connsiteY2" fmla="*/ 347122 h 347122"/>
                <a:gd name="connsiteX3" fmla="*/ 0 w 10944324"/>
                <a:gd name="connsiteY3" fmla="*/ 347122 h 347122"/>
                <a:gd name="connsiteX4" fmla="*/ 2621569 w 10944324"/>
                <a:gd name="connsiteY4" fmla="*/ 0 h 347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44324" h="347122">
                  <a:moveTo>
                    <a:pt x="2621569" y="0"/>
                  </a:moveTo>
                  <a:lnTo>
                    <a:pt x="10944324" y="0"/>
                  </a:lnTo>
                  <a:lnTo>
                    <a:pt x="10910356" y="347122"/>
                  </a:lnTo>
                  <a:lnTo>
                    <a:pt x="0" y="347122"/>
                  </a:lnTo>
                  <a:cubicBezTo>
                    <a:pt x="479275" y="107203"/>
                    <a:pt x="1637400" y="1654"/>
                    <a:pt x="2621569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" name="Picture 4" descr="E:\РАБОЧИЕ ПРОЕКТЫ\FREE-LANCE\2013\октябрь\Логотип_варианты_цвета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2110" y="4863870"/>
              <a:ext cx="1872260" cy="2243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51520" y="233183"/>
                <a:ext cx="8640960" cy="9587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 smtClean="0">
                    <a:latin typeface="Times New Roman" pitchFamily="18" charset="0"/>
                    <a:cs typeface="Times New Roman" pitchFamily="18" charset="0"/>
                  </a:rPr>
                  <a:t>Задача.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По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координатам точек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(2;−3;0)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(7;−12;18)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−8;0;5</m:t>
                        </m:r>
                      </m:e>
                    </m:d>
                  </m:oMath>
                </a14:m>
                <a:endParaRPr lang="ru-RU" b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определить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координаты векторов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,</a:t>
                </a: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если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точка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𝑂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— точка начала координат.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33183"/>
                <a:ext cx="8640960" cy="958789"/>
              </a:xfrm>
              <a:prstGeom prst="rect">
                <a:avLst/>
              </a:prstGeom>
              <a:blipFill rotWithShape="1">
                <a:blip r:embed="rId4"/>
                <a:stretch>
                  <a:fillRect l="-564" t="-3165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251520" y="1191972"/>
            <a:ext cx="11498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Решение.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219977" y="1588850"/>
                <a:ext cx="470404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2;−3;0</m:t>
                        </m:r>
                      </m:e>
                    </m:d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         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𝐵</m:t>
                    </m:r>
                    <m:r>
                      <a:rPr lang="en-US" i="1" dirty="0">
                        <a:latin typeface="Cambria Math"/>
                        <a:cs typeface="Times New Roman" pitchFamily="18" charset="0"/>
                      </a:rPr>
                      <m:t>(7;−12;18)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b="0" i="0" dirty="0" smtClean="0">
                        <a:latin typeface="Cambria Math"/>
                        <a:cs typeface="Times New Roman" pitchFamily="18" charset="0"/>
                      </a:rPr>
                      <m:t>         </m:t>
                    </m:r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𝐶</m:t>
                    </m:r>
                    <m:d>
                      <m:dPr>
                        <m:ctrlP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−8;0;5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977" y="1588850"/>
                <a:ext cx="4704045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10000" r="-1943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251520" y="2067694"/>
                <a:ext cx="2994089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𝑂𝐴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𝐴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067694"/>
                <a:ext cx="2994089" cy="404791"/>
              </a:xfrm>
              <a:prstGeom prst="rect">
                <a:avLst/>
              </a:prstGeom>
              <a:blipFill rotWithShape="1">
                <a:blip r:embed="rId6"/>
                <a:stretch>
                  <a:fillRect r="-305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251520" y="2499742"/>
                <a:ext cx="1528624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𝑂𝐴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2;−3;0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499742"/>
                <a:ext cx="1528624" cy="405111"/>
              </a:xfrm>
              <a:prstGeom prst="rect">
                <a:avLst/>
              </a:prstGeom>
              <a:blipFill rotWithShape="1">
                <a:blip r:embed="rId7"/>
                <a:stretch>
                  <a:fillRect r="-2789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251520" y="3030735"/>
                <a:ext cx="2995628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𝐵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𝐵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030735"/>
                <a:ext cx="2995628" cy="404791"/>
              </a:xfrm>
              <a:prstGeom prst="rect">
                <a:avLst/>
              </a:prstGeom>
              <a:blipFill rotWithShape="1">
                <a:blip r:embed="rId8"/>
                <a:stretch>
                  <a:fillRect r="-3455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51520" y="3462783"/>
                <a:ext cx="1795492" cy="405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i="1" dirty="0" smtClean="0">
                              <a:latin typeface="Cambria Math"/>
                              <a:cs typeface="Times New Roman" pitchFamily="18" charset="0"/>
                            </a:rPr>
                          </m:ctrlPr>
                        </m:accPr>
                        <m:e>
                          <m:r>
                            <a:rPr lang="en-US" i="1" dirty="0">
                              <a:latin typeface="Cambria Math"/>
                              <a:cs typeface="Times New Roman" pitchFamily="18" charset="0"/>
                            </a:rPr>
                            <m:t>𝑂</m:t>
                          </m:r>
                          <m:r>
                            <a:rPr lang="en-US" b="0" i="1" dirty="0" smtClean="0">
                              <a:latin typeface="Cambria Math"/>
                              <a:cs typeface="Times New Roman" pitchFamily="18" charset="0"/>
                            </a:rPr>
                            <m:t>𝐵</m:t>
                          </m:r>
                        </m:e>
                      </m:acc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 {</m:t>
                      </m:r>
                      <m:r>
                        <a:rPr lang="en-US" i="1" dirty="0">
                          <a:latin typeface="Cambria Math"/>
                          <a:cs typeface="Times New Roman" pitchFamily="18" charset="0"/>
                        </a:rPr>
                        <m:t>7;−12;18</m:t>
                      </m:r>
                      <m:r>
                        <a:rPr lang="en-US" b="0" i="0" dirty="0" smtClean="0">
                          <a:latin typeface="Cambria Math"/>
                          <a:cs typeface="Times New Roman" pitchFamily="18" charset="0"/>
                        </a:rPr>
                        <m:t>}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462783"/>
                <a:ext cx="1795492" cy="405111"/>
              </a:xfrm>
              <a:prstGeom prst="rect">
                <a:avLst/>
              </a:prstGeom>
              <a:blipFill rotWithShape="1">
                <a:blip r:embed="rId9"/>
                <a:stretch>
                  <a:fillRect r="-2034" b="-242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51520" y="4001309"/>
                <a:ext cx="2995628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accPr>
                      <m:e>
                        <m:r>
                          <a:rPr lang="en-US" i="1" dirty="0">
                            <a:latin typeface="Cambria Math"/>
                            <a:cs typeface="Times New Roman" pitchFamily="18" charset="0"/>
                          </a:rPr>
                          <m:t>𝑂</m:t>
                        </m:r>
                        <m:r>
                          <a:rPr lang="en-US" b="0" i="1" dirty="0" smtClean="0">
                            <a:latin typeface="Cambria Math"/>
                            <a:cs typeface="Times New Roman" pitchFamily="18" charset="0"/>
                          </a:rPr>
                          <m:t>𝐶</m:t>
                        </m:r>
                      </m:e>
                    </m:acc>
                    <m:r>
                      <a:rPr lang="ru-RU" b="0" i="1" dirty="0" smtClean="0">
                        <a:latin typeface="Cambria Math"/>
                        <a:cs typeface="Times New Roman" pitchFamily="18" charset="0"/>
                      </a:rPr>
                      <m:t>−</m:t>
                    </m:r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 радиус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вектор точки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𝐶</m:t>
                    </m:r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001309"/>
                <a:ext cx="2995628" cy="404791"/>
              </a:xfrm>
              <a:prstGeom prst="rect">
                <a:avLst/>
              </a:prstGeom>
              <a:blipFill rotWithShape="1">
                <a:blip r:embed="rId10"/>
                <a:stretch>
                  <a:fillRect r="-2846" b="-223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Прямоугольник 26"/>
          <p:cNvSpPr/>
          <p:nvPr/>
        </p:nvSpPr>
        <p:spPr>
          <a:xfrm>
            <a:off x="790737" y="2559267"/>
            <a:ext cx="7380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94552" y="3507854"/>
            <a:ext cx="100080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83568" y="2133931"/>
            <a:ext cx="244827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70678" y="3063853"/>
            <a:ext cx="253317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651479" y="4034427"/>
            <a:ext cx="2533170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890968" y="1582605"/>
                <a:ext cx="9941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7030A0"/>
                          </a:solidFill>
                          <a:latin typeface="Cambria Math"/>
                          <a:cs typeface="Times New Roman" pitchFamily="18" charset="0"/>
                        </a:rPr>
                        <m:t>−8;0;5</m:t>
                      </m:r>
                    </m:oMath>
                  </m:oMathPara>
                </a14:m>
                <a:endParaRPr lang="ru-RU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0968" y="1582605"/>
                <a:ext cx="994183" cy="369332"/>
              </a:xfrm>
              <a:prstGeom prst="rect">
                <a:avLst/>
              </a:prstGeom>
              <a:blipFill rotWithShape="1">
                <a:blip r:embed="rId11"/>
                <a:stretch>
                  <a:fillRect t="-8333" r="-7975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2414138" y="1593051"/>
                <a:ext cx="99418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7030A0"/>
                          </a:solidFill>
                          <a:latin typeface="Cambria Math"/>
                          <a:cs typeface="Times New Roman" pitchFamily="18" charset="0"/>
                        </a:rPr>
                        <m:t>2;−3;0</m:t>
                      </m:r>
                    </m:oMath>
                  </m:oMathPara>
                </a14:m>
                <a:endParaRPr lang="ru-RU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138" y="1593051"/>
                <a:ext cx="994183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8197" r="-7975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957568" y="1618135"/>
                <a:ext cx="12506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7030A0"/>
                          </a:solidFill>
                          <a:latin typeface="Cambria Math"/>
                          <a:cs typeface="Times New Roman" pitchFamily="18" charset="0"/>
                        </a:rPr>
                        <m:t>7;−12;18</m:t>
                      </m:r>
                    </m:oMath>
                  </m:oMathPara>
                </a14:m>
                <a:endParaRPr lang="ru-RU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7568" y="1618135"/>
                <a:ext cx="1250663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8197" r="-6341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58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08642E-6 L -0.19167 0.18334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9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08642E-6 L -0.35972 0.36513 " pathEditMode="relative" rAng="0" ptsTypes="AA">
                                      <p:cBhvr>
                                        <p:cTn id="85" dur="1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86" y="1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750"/>
                            </p:stCondLst>
                            <p:childTnLst>
                              <p:par>
                                <p:cTn id="8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08642E-6 L -0.57205 0.56111 " pathEditMode="relative" rAng="0" ptsTypes="AA">
                                      <p:cBhvr>
                                        <p:cTn id="103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11" y="2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9" grpId="0" animBg="1"/>
      <p:bldP spid="6" grpId="0"/>
      <p:bldP spid="7" grpId="0"/>
      <p:bldP spid="8" grpId="0"/>
      <p:bldP spid="9" grpId="0"/>
      <p:bldP spid="10" grpId="0"/>
      <p:bldP spid="11" grpId="0"/>
      <p:bldP spid="14" grpId="0"/>
      <p:bldP spid="27" grpId="0" animBg="1"/>
      <p:bldP spid="28" grpId="0" animBg="1"/>
      <p:bldP spid="20" grpId="0" animBg="1"/>
      <p:bldP spid="21" grpId="0" animBg="1"/>
      <p:bldP spid="22" grpId="0" animBg="1"/>
      <p:bldP spid="26" grpId="0"/>
      <p:bldP spid="26" grpId="1"/>
      <p:bldP spid="26" grpId="2"/>
      <p:bldP spid="24" grpId="0"/>
      <p:bldP spid="24" grpId="1"/>
      <p:bldP spid="24" grpId="2"/>
      <p:bldP spid="25" grpId="0"/>
      <p:bldP spid="25" grpId="1"/>
      <p:bldP spid="25" grpId="2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3318</Words>
  <Application>Microsoft Office PowerPoint</Application>
  <PresentationFormat>Экран (16:9)</PresentationFormat>
  <Paragraphs>368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117</cp:revision>
  <dcterms:created xsi:type="dcterms:W3CDTF">2015-05-26T09:07:42Z</dcterms:created>
  <dcterms:modified xsi:type="dcterms:W3CDTF">2015-06-16T10:31:14Z</dcterms:modified>
</cp:coreProperties>
</file>