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59" r:id="rId5"/>
    <p:sldId id="26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2" r:id="rId15"/>
    <p:sldId id="270" r:id="rId16"/>
    <p:sldId id="263" r:id="rId17"/>
    <p:sldId id="279" r:id="rId18"/>
    <p:sldId id="280" r:id="rId19"/>
    <p:sldId id="281" r:id="rId20"/>
    <p:sldId id="282" r:id="rId21"/>
    <p:sldId id="264" r:id="rId22"/>
    <p:sldId id="283" r:id="rId2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9E9"/>
    <a:srgbClr val="EBFFEB"/>
    <a:srgbClr val="F8F7F2"/>
    <a:srgbClr val="FA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8" autoAdjust="0"/>
    <p:restoredTop sz="93237" autoAdjust="0"/>
  </p:normalViewPr>
  <p:slideViewPr>
    <p:cSldViewPr>
      <p:cViewPr>
        <p:scale>
          <a:sx n="100" d="100"/>
          <a:sy n="100" d="100"/>
        </p:scale>
        <p:origin x="-1164" y="-2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84.png"/><Relationship Id="rId18" Type="http://schemas.openxmlformats.org/officeDocument/2006/relationships/image" Target="../media/image63.png"/><Relationship Id="rId26" Type="http://schemas.openxmlformats.org/officeDocument/2006/relationships/image" Target="../media/image69.png"/><Relationship Id="rId3" Type="http://schemas.openxmlformats.org/officeDocument/2006/relationships/image" Target="../media/image16.png"/><Relationship Id="rId21" Type="http://schemas.openxmlformats.org/officeDocument/2006/relationships/image" Target="../media/image6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62.png"/><Relationship Id="rId25" Type="http://schemas.openxmlformats.org/officeDocument/2006/relationships/image" Target="../media/image66.png"/><Relationship Id="rId2" Type="http://schemas.openxmlformats.org/officeDocument/2006/relationships/image" Target="../media/image1.png"/><Relationship Id="rId16" Type="http://schemas.openxmlformats.org/officeDocument/2006/relationships/image" Target="../media/image61.png"/><Relationship Id="rId20" Type="http://schemas.openxmlformats.org/officeDocument/2006/relationships/image" Target="../media/image65.png"/><Relationship Id="rId29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56.png"/><Relationship Id="rId24" Type="http://schemas.openxmlformats.org/officeDocument/2006/relationships/image" Target="../media/image81.png"/><Relationship Id="rId32" Type="http://schemas.openxmlformats.org/officeDocument/2006/relationships/image" Target="../media/image86.png"/><Relationship Id="rId5" Type="http://schemas.openxmlformats.org/officeDocument/2006/relationships/image" Target="../media/image21.png"/><Relationship Id="rId15" Type="http://schemas.openxmlformats.org/officeDocument/2006/relationships/image" Target="../media/image60.png"/><Relationship Id="rId23" Type="http://schemas.openxmlformats.org/officeDocument/2006/relationships/image" Target="../media/image80.png"/><Relationship Id="rId28" Type="http://schemas.openxmlformats.org/officeDocument/2006/relationships/image" Target="../media/image77.png"/><Relationship Id="rId10" Type="http://schemas.openxmlformats.org/officeDocument/2006/relationships/image" Target="../media/image55.png"/><Relationship Id="rId19" Type="http://schemas.openxmlformats.org/officeDocument/2006/relationships/image" Target="../media/image64.png"/><Relationship Id="rId31" Type="http://schemas.openxmlformats.org/officeDocument/2006/relationships/image" Target="../media/image85.png"/><Relationship Id="rId4" Type="http://schemas.openxmlformats.org/officeDocument/2006/relationships/image" Target="../media/image20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Relationship Id="rId22" Type="http://schemas.openxmlformats.org/officeDocument/2006/relationships/image" Target="../media/image73.png"/><Relationship Id="rId27" Type="http://schemas.openxmlformats.org/officeDocument/2006/relationships/image" Target="../media/image74.png"/><Relationship Id="rId30" Type="http://schemas.openxmlformats.org/officeDocument/2006/relationships/image" Target="../media/image5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26" Type="http://schemas.openxmlformats.org/officeDocument/2006/relationships/image" Target="../media/image81.png"/><Relationship Id="rId3" Type="http://schemas.openxmlformats.org/officeDocument/2006/relationships/image" Target="../media/image88.png"/><Relationship Id="rId21" Type="http://schemas.openxmlformats.org/officeDocument/2006/relationships/image" Target="../media/image64.png"/><Relationship Id="rId34" Type="http://schemas.openxmlformats.org/officeDocument/2006/relationships/image" Target="../media/image51.png"/><Relationship Id="rId7" Type="http://schemas.openxmlformats.org/officeDocument/2006/relationships/image" Target="../media/image21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5" Type="http://schemas.openxmlformats.org/officeDocument/2006/relationships/image" Target="../media/image80.png"/><Relationship Id="rId33" Type="http://schemas.openxmlformats.org/officeDocument/2006/relationships/image" Target="../media/image86.png"/><Relationship Id="rId2" Type="http://schemas.openxmlformats.org/officeDocument/2006/relationships/image" Target="../media/image87.png"/><Relationship Id="rId16" Type="http://schemas.openxmlformats.org/officeDocument/2006/relationships/image" Target="../media/image59.png"/><Relationship Id="rId20" Type="http://schemas.openxmlformats.org/officeDocument/2006/relationships/image" Target="../media/image63.png"/><Relationship Id="rId29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54.png"/><Relationship Id="rId24" Type="http://schemas.openxmlformats.org/officeDocument/2006/relationships/image" Target="../media/image73.png"/><Relationship Id="rId32" Type="http://schemas.openxmlformats.org/officeDocument/2006/relationships/image" Target="../media/image82.png"/><Relationship Id="rId5" Type="http://schemas.openxmlformats.org/officeDocument/2006/relationships/image" Target="../media/image16.png"/><Relationship Id="rId15" Type="http://schemas.openxmlformats.org/officeDocument/2006/relationships/image" Target="../media/image58.png"/><Relationship Id="rId23" Type="http://schemas.openxmlformats.org/officeDocument/2006/relationships/image" Target="../media/image68.png"/><Relationship Id="rId28" Type="http://schemas.openxmlformats.org/officeDocument/2006/relationships/image" Target="../media/image66.png"/><Relationship Id="rId10" Type="http://schemas.openxmlformats.org/officeDocument/2006/relationships/image" Target="../media/image53.png"/><Relationship Id="rId19" Type="http://schemas.openxmlformats.org/officeDocument/2006/relationships/image" Target="../media/image62.png"/><Relationship Id="rId31" Type="http://schemas.openxmlformats.org/officeDocument/2006/relationships/image" Target="../media/image77.png"/><Relationship Id="rId4" Type="http://schemas.openxmlformats.org/officeDocument/2006/relationships/image" Target="../media/image1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Relationship Id="rId22" Type="http://schemas.openxmlformats.org/officeDocument/2006/relationships/image" Target="../media/image65.png"/><Relationship Id="rId27" Type="http://schemas.openxmlformats.org/officeDocument/2006/relationships/image" Target="../media/image85.png"/><Relationship Id="rId30" Type="http://schemas.openxmlformats.org/officeDocument/2006/relationships/image" Target="../media/image7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18" Type="http://schemas.openxmlformats.org/officeDocument/2006/relationships/image" Target="../media/image62.png"/><Relationship Id="rId26" Type="http://schemas.openxmlformats.org/officeDocument/2006/relationships/image" Target="../media/image90.png"/><Relationship Id="rId39" Type="http://schemas.openxmlformats.org/officeDocument/2006/relationships/image" Target="../media/image79.png"/><Relationship Id="rId3" Type="http://schemas.openxmlformats.org/officeDocument/2006/relationships/image" Target="../media/image1.png"/><Relationship Id="rId21" Type="http://schemas.openxmlformats.org/officeDocument/2006/relationships/image" Target="../media/image65.png"/><Relationship Id="rId34" Type="http://schemas.openxmlformats.org/officeDocument/2006/relationships/image" Target="../media/image87.png"/><Relationship Id="rId7" Type="http://schemas.openxmlformats.org/officeDocument/2006/relationships/image" Target="../media/image26.png"/><Relationship Id="rId12" Type="http://schemas.openxmlformats.org/officeDocument/2006/relationships/image" Target="../media/image56.png"/><Relationship Id="rId17" Type="http://schemas.openxmlformats.org/officeDocument/2006/relationships/image" Target="../media/image61.png"/><Relationship Id="rId25" Type="http://schemas.openxmlformats.org/officeDocument/2006/relationships/image" Target="../media/image81.png"/><Relationship Id="rId33" Type="http://schemas.openxmlformats.org/officeDocument/2006/relationships/image" Target="../media/image51.png"/><Relationship Id="rId38" Type="http://schemas.openxmlformats.org/officeDocument/2006/relationships/image" Target="../media/image78.png"/><Relationship Id="rId2" Type="http://schemas.openxmlformats.org/officeDocument/2006/relationships/image" Target="../media/image89.png"/><Relationship Id="rId16" Type="http://schemas.openxmlformats.org/officeDocument/2006/relationships/image" Target="../media/image60.png"/><Relationship Id="rId20" Type="http://schemas.openxmlformats.org/officeDocument/2006/relationships/image" Target="../media/image64.png"/><Relationship Id="rId29" Type="http://schemas.openxmlformats.org/officeDocument/2006/relationships/image" Target="../media/image7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55.png"/><Relationship Id="rId24" Type="http://schemas.openxmlformats.org/officeDocument/2006/relationships/image" Target="../media/image80.png"/><Relationship Id="rId32" Type="http://schemas.openxmlformats.org/officeDocument/2006/relationships/image" Target="../media/image91.png"/><Relationship Id="rId37" Type="http://schemas.openxmlformats.org/officeDocument/2006/relationships/image" Target="../media/image86.png"/><Relationship Id="rId5" Type="http://schemas.openxmlformats.org/officeDocument/2006/relationships/image" Target="../media/image20.png"/><Relationship Id="rId15" Type="http://schemas.openxmlformats.org/officeDocument/2006/relationships/image" Target="../media/image59.png"/><Relationship Id="rId23" Type="http://schemas.openxmlformats.org/officeDocument/2006/relationships/image" Target="../media/image73.png"/><Relationship Id="rId28" Type="http://schemas.openxmlformats.org/officeDocument/2006/relationships/image" Target="../media/image69.png"/><Relationship Id="rId36" Type="http://schemas.openxmlformats.org/officeDocument/2006/relationships/image" Target="../media/image85.png"/><Relationship Id="rId10" Type="http://schemas.openxmlformats.org/officeDocument/2006/relationships/image" Target="../media/image54.png"/><Relationship Id="rId19" Type="http://schemas.openxmlformats.org/officeDocument/2006/relationships/image" Target="../media/image63.png"/><Relationship Id="rId31" Type="http://schemas.openxmlformats.org/officeDocument/2006/relationships/image" Target="../media/image82.png"/><Relationship Id="rId4" Type="http://schemas.openxmlformats.org/officeDocument/2006/relationships/image" Target="../media/image16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Relationship Id="rId22" Type="http://schemas.openxmlformats.org/officeDocument/2006/relationships/image" Target="../media/image68.png"/><Relationship Id="rId27" Type="http://schemas.openxmlformats.org/officeDocument/2006/relationships/image" Target="../media/image66.png"/><Relationship Id="rId30" Type="http://schemas.openxmlformats.org/officeDocument/2006/relationships/image" Target="../media/image77.png"/><Relationship Id="rId35" Type="http://schemas.openxmlformats.org/officeDocument/2006/relationships/image" Target="../media/image8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102.png"/><Relationship Id="rId18" Type="http://schemas.openxmlformats.org/officeDocument/2006/relationships/image" Target="../media/image107.png"/><Relationship Id="rId26" Type="http://schemas.openxmlformats.org/officeDocument/2006/relationships/image" Target="../media/image115.png"/><Relationship Id="rId3" Type="http://schemas.openxmlformats.org/officeDocument/2006/relationships/image" Target="../media/image1.png"/><Relationship Id="rId21" Type="http://schemas.openxmlformats.org/officeDocument/2006/relationships/image" Target="../media/image110.png"/><Relationship Id="rId7" Type="http://schemas.openxmlformats.org/officeDocument/2006/relationships/image" Target="../media/image96.png"/><Relationship Id="rId12" Type="http://schemas.openxmlformats.org/officeDocument/2006/relationships/image" Target="../media/image101.png"/><Relationship Id="rId17" Type="http://schemas.openxmlformats.org/officeDocument/2006/relationships/image" Target="../media/image106.png"/><Relationship Id="rId25" Type="http://schemas.openxmlformats.org/officeDocument/2006/relationships/image" Target="../media/image114.png"/><Relationship Id="rId2" Type="http://schemas.openxmlformats.org/officeDocument/2006/relationships/image" Target="../media/image92.png"/><Relationship Id="rId16" Type="http://schemas.openxmlformats.org/officeDocument/2006/relationships/image" Target="../media/image105.png"/><Relationship Id="rId20" Type="http://schemas.openxmlformats.org/officeDocument/2006/relationships/image" Target="../media/image10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5.png"/><Relationship Id="rId11" Type="http://schemas.openxmlformats.org/officeDocument/2006/relationships/image" Target="../media/image100.png"/><Relationship Id="rId24" Type="http://schemas.openxmlformats.org/officeDocument/2006/relationships/image" Target="../media/image113.png"/><Relationship Id="rId5" Type="http://schemas.openxmlformats.org/officeDocument/2006/relationships/image" Target="../media/image94.png"/><Relationship Id="rId15" Type="http://schemas.openxmlformats.org/officeDocument/2006/relationships/image" Target="../media/image104.png"/><Relationship Id="rId23" Type="http://schemas.openxmlformats.org/officeDocument/2006/relationships/image" Target="../media/image112.png"/><Relationship Id="rId28" Type="http://schemas.openxmlformats.org/officeDocument/2006/relationships/image" Target="../media/image117.png"/><Relationship Id="rId10" Type="http://schemas.openxmlformats.org/officeDocument/2006/relationships/image" Target="../media/image99.png"/><Relationship Id="rId19" Type="http://schemas.openxmlformats.org/officeDocument/2006/relationships/image" Target="../media/image108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Relationship Id="rId14" Type="http://schemas.openxmlformats.org/officeDocument/2006/relationships/image" Target="../media/image103.png"/><Relationship Id="rId22" Type="http://schemas.openxmlformats.org/officeDocument/2006/relationships/image" Target="../media/image111.png"/><Relationship Id="rId27" Type="http://schemas.openxmlformats.org/officeDocument/2006/relationships/image" Target="../media/image11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13" Type="http://schemas.openxmlformats.org/officeDocument/2006/relationships/image" Target="../media/image128.png"/><Relationship Id="rId3" Type="http://schemas.openxmlformats.org/officeDocument/2006/relationships/image" Target="../media/image119.png"/><Relationship Id="rId7" Type="http://schemas.openxmlformats.org/officeDocument/2006/relationships/image" Target="../media/image1190.png"/><Relationship Id="rId12" Type="http://schemas.openxmlformats.org/officeDocument/2006/relationships/image" Target="../media/image127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1.png"/><Relationship Id="rId11" Type="http://schemas.openxmlformats.org/officeDocument/2006/relationships/image" Target="../media/image126.png"/><Relationship Id="rId5" Type="http://schemas.openxmlformats.org/officeDocument/2006/relationships/image" Target="../media/image1.png"/><Relationship Id="rId15" Type="http://schemas.openxmlformats.org/officeDocument/2006/relationships/image" Target="../media/image130.png"/><Relationship Id="rId10" Type="http://schemas.openxmlformats.org/officeDocument/2006/relationships/image" Target="../media/image125.png"/><Relationship Id="rId4" Type="http://schemas.openxmlformats.org/officeDocument/2006/relationships/image" Target="../media/image120.png"/><Relationship Id="rId9" Type="http://schemas.openxmlformats.org/officeDocument/2006/relationships/image" Target="../media/image124.png"/><Relationship Id="rId14" Type="http://schemas.openxmlformats.org/officeDocument/2006/relationships/image" Target="../media/image1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3.png"/><Relationship Id="rId4" Type="http://schemas.openxmlformats.org/officeDocument/2006/relationships/image" Target="../media/image13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png"/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13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13" Type="http://schemas.openxmlformats.org/officeDocument/2006/relationships/image" Target="../media/image147.png"/><Relationship Id="rId3" Type="http://schemas.openxmlformats.org/officeDocument/2006/relationships/image" Target="../media/image137.png"/><Relationship Id="rId7" Type="http://schemas.openxmlformats.org/officeDocument/2006/relationships/image" Target="../media/image141.png"/><Relationship Id="rId12" Type="http://schemas.openxmlformats.org/officeDocument/2006/relationships/image" Target="../media/image146.png"/><Relationship Id="rId2" Type="http://schemas.openxmlformats.org/officeDocument/2006/relationships/image" Target="../media/image1.png"/><Relationship Id="rId16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0.png"/><Relationship Id="rId11" Type="http://schemas.openxmlformats.org/officeDocument/2006/relationships/image" Target="../media/image145.png"/><Relationship Id="rId5" Type="http://schemas.openxmlformats.org/officeDocument/2006/relationships/image" Target="../media/image139.png"/><Relationship Id="rId15" Type="http://schemas.openxmlformats.org/officeDocument/2006/relationships/image" Target="../media/image149.png"/><Relationship Id="rId10" Type="http://schemas.openxmlformats.org/officeDocument/2006/relationships/image" Target="../media/image144.png"/><Relationship Id="rId4" Type="http://schemas.openxmlformats.org/officeDocument/2006/relationships/image" Target="../media/image138.png"/><Relationship Id="rId9" Type="http://schemas.openxmlformats.org/officeDocument/2006/relationships/image" Target="../media/image143.png"/><Relationship Id="rId14" Type="http://schemas.openxmlformats.org/officeDocument/2006/relationships/image" Target="../media/image14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png"/><Relationship Id="rId13" Type="http://schemas.openxmlformats.org/officeDocument/2006/relationships/image" Target="../media/image158.png"/><Relationship Id="rId18" Type="http://schemas.openxmlformats.org/officeDocument/2006/relationships/image" Target="../media/image163.png"/><Relationship Id="rId3" Type="http://schemas.openxmlformats.org/officeDocument/2006/relationships/image" Target="../media/image137.png"/><Relationship Id="rId7" Type="http://schemas.openxmlformats.org/officeDocument/2006/relationships/image" Target="../media/image152.png"/><Relationship Id="rId12" Type="http://schemas.openxmlformats.org/officeDocument/2006/relationships/image" Target="../media/image157.png"/><Relationship Id="rId17" Type="http://schemas.openxmlformats.org/officeDocument/2006/relationships/image" Target="../media/image162.png"/><Relationship Id="rId2" Type="http://schemas.openxmlformats.org/officeDocument/2006/relationships/image" Target="../media/image1.png"/><Relationship Id="rId16" Type="http://schemas.openxmlformats.org/officeDocument/2006/relationships/image" Target="../media/image161.png"/><Relationship Id="rId20" Type="http://schemas.openxmlformats.org/officeDocument/2006/relationships/image" Target="../media/image1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11" Type="http://schemas.openxmlformats.org/officeDocument/2006/relationships/image" Target="../media/image156.png"/><Relationship Id="rId5" Type="http://schemas.openxmlformats.org/officeDocument/2006/relationships/image" Target="../media/image151.png"/><Relationship Id="rId15" Type="http://schemas.openxmlformats.org/officeDocument/2006/relationships/image" Target="../media/image160.png"/><Relationship Id="rId10" Type="http://schemas.openxmlformats.org/officeDocument/2006/relationships/image" Target="../media/image155.png"/><Relationship Id="rId19" Type="http://schemas.openxmlformats.org/officeDocument/2006/relationships/image" Target="../media/image164.png"/><Relationship Id="rId4" Type="http://schemas.openxmlformats.org/officeDocument/2006/relationships/image" Target="../media/image138.png"/><Relationship Id="rId9" Type="http://schemas.openxmlformats.org/officeDocument/2006/relationships/image" Target="../media/image154.png"/><Relationship Id="rId14" Type="http://schemas.openxmlformats.org/officeDocument/2006/relationships/image" Target="../media/image15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13" Type="http://schemas.openxmlformats.org/officeDocument/2006/relationships/image" Target="../media/image173.png"/><Relationship Id="rId18" Type="http://schemas.openxmlformats.org/officeDocument/2006/relationships/image" Target="../media/image178.png"/><Relationship Id="rId3" Type="http://schemas.openxmlformats.org/officeDocument/2006/relationships/image" Target="../media/image137.png"/><Relationship Id="rId21" Type="http://schemas.openxmlformats.org/officeDocument/2006/relationships/image" Target="../media/image181.png"/><Relationship Id="rId7" Type="http://schemas.openxmlformats.org/officeDocument/2006/relationships/image" Target="../media/image167.png"/><Relationship Id="rId12" Type="http://schemas.openxmlformats.org/officeDocument/2006/relationships/image" Target="../media/image172.png"/><Relationship Id="rId17" Type="http://schemas.openxmlformats.org/officeDocument/2006/relationships/image" Target="../media/image177.png"/><Relationship Id="rId25" Type="http://schemas.openxmlformats.org/officeDocument/2006/relationships/image" Target="../media/image184.png"/><Relationship Id="rId2" Type="http://schemas.openxmlformats.org/officeDocument/2006/relationships/image" Target="../media/image1.png"/><Relationship Id="rId16" Type="http://schemas.openxmlformats.org/officeDocument/2006/relationships/image" Target="../media/image176.png"/><Relationship Id="rId20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6.png"/><Relationship Id="rId11" Type="http://schemas.openxmlformats.org/officeDocument/2006/relationships/image" Target="../media/image171.png"/><Relationship Id="rId24" Type="http://schemas.openxmlformats.org/officeDocument/2006/relationships/image" Target="../media/image183.png"/><Relationship Id="rId5" Type="http://schemas.openxmlformats.org/officeDocument/2006/relationships/image" Target="../media/image151.png"/><Relationship Id="rId15" Type="http://schemas.openxmlformats.org/officeDocument/2006/relationships/image" Target="../media/image175.png"/><Relationship Id="rId23" Type="http://schemas.openxmlformats.org/officeDocument/2006/relationships/image" Target="../media/image182.png"/><Relationship Id="rId10" Type="http://schemas.openxmlformats.org/officeDocument/2006/relationships/image" Target="../media/image170.png"/><Relationship Id="rId19" Type="http://schemas.openxmlformats.org/officeDocument/2006/relationships/image" Target="../media/image179.png"/><Relationship Id="rId4" Type="http://schemas.openxmlformats.org/officeDocument/2006/relationships/image" Target="../media/image138.png"/><Relationship Id="rId9" Type="http://schemas.openxmlformats.org/officeDocument/2006/relationships/image" Target="../media/image169.png"/><Relationship Id="rId14" Type="http://schemas.openxmlformats.org/officeDocument/2006/relationships/image" Target="../media/image174.png"/><Relationship Id="rId22" Type="http://schemas.openxmlformats.org/officeDocument/2006/relationships/image" Target="../media/image156.png"/></Relationships>
</file>

<file path=ppt/slides/_rels/slide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8.png"/><Relationship Id="rId3" Type="http://schemas.openxmlformats.org/officeDocument/2006/relationships/image" Target="../media/image11.png"/><Relationship Id="rId17" Type="http://schemas.openxmlformats.org/officeDocument/2006/relationships/image" Target="../media/image17.png"/><Relationship Id="rId2" Type="http://schemas.openxmlformats.org/officeDocument/2006/relationships/image" Target="../media/image1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9.png"/><Relationship Id="rId5" Type="http://schemas.openxmlformats.org/officeDocument/2006/relationships/image" Target="../media/image2.png"/><Relationship Id="rId19" Type="http://schemas.openxmlformats.org/officeDocument/2006/relationships/image" Target="../media/image22.png"/><Relationship Id="rId4" Type="http://schemas.openxmlformats.org/officeDocument/2006/relationships/image" Target="../media/image12.png"/><Relationship Id="rId14" Type="http://schemas.openxmlformats.org/officeDocument/2006/relationships/image" Target="../media/image1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9.png"/><Relationship Id="rId13" Type="http://schemas.openxmlformats.org/officeDocument/2006/relationships/image" Target="../media/image194.png"/><Relationship Id="rId18" Type="http://schemas.openxmlformats.org/officeDocument/2006/relationships/image" Target="../media/image199.png"/><Relationship Id="rId26" Type="http://schemas.openxmlformats.org/officeDocument/2006/relationships/image" Target="../media/image207.png"/><Relationship Id="rId3" Type="http://schemas.openxmlformats.org/officeDocument/2006/relationships/image" Target="../media/image137.png"/><Relationship Id="rId21" Type="http://schemas.openxmlformats.org/officeDocument/2006/relationships/image" Target="../media/image202.png"/><Relationship Id="rId7" Type="http://schemas.openxmlformats.org/officeDocument/2006/relationships/image" Target="../media/image186.png"/><Relationship Id="rId12" Type="http://schemas.openxmlformats.org/officeDocument/2006/relationships/image" Target="../media/image193.png"/><Relationship Id="rId17" Type="http://schemas.openxmlformats.org/officeDocument/2006/relationships/image" Target="../media/image198.png"/><Relationship Id="rId25" Type="http://schemas.openxmlformats.org/officeDocument/2006/relationships/image" Target="../media/image206.png"/><Relationship Id="rId33" Type="http://schemas.openxmlformats.org/officeDocument/2006/relationships/image" Target="../media/image214.png"/><Relationship Id="rId2" Type="http://schemas.openxmlformats.org/officeDocument/2006/relationships/image" Target="../media/image1.png"/><Relationship Id="rId16" Type="http://schemas.openxmlformats.org/officeDocument/2006/relationships/image" Target="../media/image197.png"/><Relationship Id="rId20" Type="http://schemas.openxmlformats.org/officeDocument/2006/relationships/image" Target="../media/image201.png"/><Relationship Id="rId29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7.png"/><Relationship Id="rId11" Type="http://schemas.openxmlformats.org/officeDocument/2006/relationships/image" Target="../media/image192.png"/><Relationship Id="rId24" Type="http://schemas.openxmlformats.org/officeDocument/2006/relationships/image" Target="../media/image205.png"/><Relationship Id="rId32" Type="http://schemas.openxmlformats.org/officeDocument/2006/relationships/image" Target="../media/image213.png"/><Relationship Id="rId5" Type="http://schemas.openxmlformats.org/officeDocument/2006/relationships/image" Target="../media/image136.png"/><Relationship Id="rId15" Type="http://schemas.openxmlformats.org/officeDocument/2006/relationships/image" Target="../media/image196.png"/><Relationship Id="rId23" Type="http://schemas.openxmlformats.org/officeDocument/2006/relationships/image" Target="../media/image204.png"/><Relationship Id="rId28" Type="http://schemas.openxmlformats.org/officeDocument/2006/relationships/image" Target="../media/image209.png"/><Relationship Id="rId10" Type="http://schemas.openxmlformats.org/officeDocument/2006/relationships/image" Target="../media/image190.png"/><Relationship Id="rId19" Type="http://schemas.openxmlformats.org/officeDocument/2006/relationships/image" Target="../media/image200.png"/><Relationship Id="rId31" Type="http://schemas.openxmlformats.org/officeDocument/2006/relationships/image" Target="../media/image212.png"/><Relationship Id="rId4" Type="http://schemas.openxmlformats.org/officeDocument/2006/relationships/image" Target="../media/image185.png"/><Relationship Id="rId9" Type="http://schemas.openxmlformats.org/officeDocument/2006/relationships/image" Target="../media/image188.png"/><Relationship Id="rId14" Type="http://schemas.openxmlformats.org/officeDocument/2006/relationships/image" Target="../media/image195.png"/><Relationship Id="rId22" Type="http://schemas.openxmlformats.org/officeDocument/2006/relationships/image" Target="../media/image203.png"/><Relationship Id="rId27" Type="http://schemas.openxmlformats.org/officeDocument/2006/relationships/image" Target="../media/image208.png"/><Relationship Id="rId30" Type="http://schemas.openxmlformats.org/officeDocument/2006/relationships/image" Target="../media/image21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1.png"/><Relationship Id="rId13" Type="http://schemas.openxmlformats.org/officeDocument/2006/relationships/image" Target="../media/image226.png"/><Relationship Id="rId3" Type="http://schemas.openxmlformats.org/officeDocument/2006/relationships/image" Target="../media/image216.png"/><Relationship Id="rId7" Type="http://schemas.openxmlformats.org/officeDocument/2006/relationships/image" Target="../media/image220.png"/><Relationship Id="rId12" Type="http://schemas.openxmlformats.org/officeDocument/2006/relationships/image" Target="../media/image225.png"/><Relationship Id="rId2" Type="http://schemas.openxmlformats.org/officeDocument/2006/relationships/image" Target="../media/image2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9.png"/><Relationship Id="rId11" Type="http://schemas.openxmlformats.org/officeDocument/2006/relationships/image" Target="../media/image224.png"/><Relationship Id="rId5" Type="http://schemas.openxmlformats.org/officeDocument/2006/relationships/image" Target="../media/image218.png"/><Relationship Id="rId10" Type="http://schemas.openxmlformats.org/officeDocument/2006/relationships/image" Target="../media/image223.png"/><Relationship Id="rId4" Type="http://schemas.openxmlformats.org/officeDocument/2006/relationships/image" Target="../media/image217.png"/><Relationship Id="rId9" Type="http://schemas.openxmlformats.org/officeDocument/2006/relationships/image" Target="../media/image222.png"/><Relationship Id="rId1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9.png"/><Relationship Id="rId4" Type="http://schemas.openxmlformats.org/officeDocument/2006/relationships/image" Target="../media/image22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5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10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26" Type="http://schemas.openxmlformats.org/officeDocument/2006/relationships/image" Target="../media/image50.png"/><Relationship Id="rId3" Type="http://schemas.openxmlformats.org/officeDocument/2006/relationships/image" Target="../media/image27.png"/><Relationship Id="rId21" Type="http://schemas.openxmlformats.org/officeDocument/2006/relationships/image" Target="../media/image45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5" Type="http://schemas.openxmlformats.org/officeDocument/2006/relationships/image" Target="../media/image49.png"/><Relationship Id="rId2" Type="http://schemas.openxmlformats.org/officeDocument/2006/relationships/image" Target="../media/image1.png"/><Relationship Id="rId16" Type="http://schemas.openxmlformats.org/officeDocument/2006/relationships/image" Target="../media/image40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24" Type="http://schemas.openxmlformats.org/officeDocument/2006/relationships/image" Target="../media/image48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23" Type="http://schemas.openxmlformats.org/officeDocument/2006/relationships/image" Target="../media/image47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Relationship Id="rId22" Type="http://schemas.openxmlformats.org/officeDocument/2006/relationships/image" Target="../media/image4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3" Type="http://schemas.openxmlformats.org/officeDocument/2006/relationships/image" Target="../media/image1.png"/><Relationship Id="rId21" Type="http://schemas.openxmlformats.org/officeDocument/2006/relationships/image" Target="../media/image64.png"/><Relationship Id="rId7" Type="http://schemas.openxmlformats.org/officeDocument/2006/relationships/image" Target="../media/image26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" Type="http://schemas.openxmlformats.org/officeDocument/2006/relationships/image" Target="../media/image15.png"/><Relationship Id="rId16" Type="http://schemas.openxmlformats.org/officeDocument/2006/relationships/image" Target="../media/image59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54.png"/><Relationship Id="rId24" Type="http://schemas.openxmlformats.org/officeDocument/2006/relationships/image" Target="../media/image67.png"/><Relationship Id="rId5" Type="http://schemas.openxmlformats.org/officeDocument/2006/relationships/image" Target="../media/image20.png"/><Relationship Id="rId15" Type="http://schemas.openxmlformats.org/officeDocument/2006/relationships/image" Target="../media/image58.png"/><Relationship Id="rId23" Type="http://schemas.openxmlformats.org/officeDocument/2006/relationships/image" Target="../media/image66.png"/><Relationship Id="rId10" Type="http://schemas.openxmlformats.org/officeDocument/2006/relationships/image" Target="../media/image53.png"/><Relationship Id="rId19" Type="http://schemas.openxmlformats.org/officeDocument/2006/relationships/image" Target="../media/image62.png"/><Relationship Id="rId4" Type="http://schemas.openxmlformats.org/officeDocument/2006/relationships/image" Target="../media/image16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Relationship Id="rId22" Type="http://schemas.openxmlformats.org/officeDocument/2006/relationships/image" Target="../media/image6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18" Type="http://schemas.openxmlformats.org/officeDocument/2006/relationships/image" Target="../media/image63.png"/><Relationship Id="rId26" Type="http://schemas.openxmlformats.org/officeDocument/2006/relationships/image" Target="../media/image71.png"/><Relationship Id="rId3" Type="http://schemas.openxmlformats.org/officeDocument/2006/relationships/image" Target="../media/image16.png"/><Relationship Id="rId21" Type="http://schemas.openxmlformats.org/officeDocument/2006/relationships/image" Target="../media/image6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62.png"/><Relationship Id="rId25" Type="http://schemas.openxmlformats.org/officeDocument/2006/relationships/image" Target="../media/image70.png"/><Relationship Id="rId2" Type="http://schemas.openxmlformats.org/officeDocument/2006/relationships/image" Target="../media/image1.png"/><Relationship Id="rId16" Type="http://schemas.openxmlformats.org/officeDocument/2006/relationships/image" Target="../media/image61.png"/><Relationship Id="rId20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56.png"/><Relationship Id="rId24" Type="http://schemas.openxmlformats.org/officeDocument/2006/relationships/image" Target="../media/image51.png"/><Relationship Id="rId5" Type="http://schemas.openxmlformats.org/officeDocument/2006/relationships/image" Target="../media/image21.png"/><Relationship Id="rId15" Type="http://schemas.openxmlformats.org/officeDocument/2006/relationships/image" Target="../media/image60.png"/><Relationship Id="rId23" Type="http://schemas.openxmlformats.org/officeDocument/2006/relationships/image" Target="../media/image69.png"/><Relationship Id="rId10" Type="http://schemas.openxmlformats.org/officeDocument/2006/relationships/image" Target="../media/image55.png"/><Relationship Id="rId19" Type="http://schemas.openxmlformats.org/officeDocument/2006/relationships/image" Target="../media/image64.png"/><Relationship Id="rId4" Type="http://schemas.openxmlformats.org/officeDocument/2006/relationships/image" Target="../media/image20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Relationship Id="rId22" Type="http://schemas.openxmlformats.org/officeDocument/2006/relationships/image" Target="../media/image6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18" Type="http://schemas.openxmlformats.org/officeDocument/2006/relationships/image" Target="../media/image62.png"/><Relationship Id="rId26" Type="http://schemas.openxmlformats.org/officeDocument/2006/relationships/image" Target="../media/image74.png"/><Relationship Id="rId3" Type="http://schemas.openxmlformats.org/officeDocument/2006/relationships/image" Target="../media/image1.png"/><Relationship Id="rId21" Type="http://schemas.openxmlformats.org/officeDocument/2006/relationships/image" Target="../media/image65.png"/><Relationship Id="rId7" Type="http://schemas.openxmlformats.org/officeDocument/2006/relationships/image" Target="../media/image26.png"/><Relationship Id="rId12" Type="http://schemas.openxmlformats.org/officeDocument/2006/relationships/image" Target="../media/image56.png"/><Relationship Id="rId17" Type="http://schemas.openxmlformats.org/officeDocument/2006/relationships/image" Target="../media/image61.png"/><Relationship Id="rId25" Type="http://schemas.openxmlformats.org/officeDocument/2006/relationships/image" Target="../media/image69.png"/><Relationship Id="rId2" Type="http://schemas.openxmlformats.org/officeDocument/2006/relationships/image" Target="../media/image72.png"/><Relationship Id="rId16" Type="http://schemas.openxmlformats.org/officeDocument/2006/relationships/image" Target="../media/image60.png"/><Relationship Id="rId20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55.png"/><Relationship Id="rId24" Type="http://schemas.openxmlformats.org/officeDocument/2006/relationships/image" Target="../media/image66.png"/><Relationship Id="rId5" Type="http://schemas.openxmlformats.org/officeDocument/2006/relationships/image" Target="../media/image20.png"/><Relationship Id="rId15" Type="http://schemas.openxmlformats.org/officeDocument/2006/relationships/image" Target="../media/image59.png"/><Relationship Id="rId23" Type="http://schemas.openxmlformats.org/officeDocument/2006/relationships/image" Target="../media/image73.png"/><Relationship Id="rId10" Type="http://schemas.openxmlformats.org/officeDocument/2006/relationships/image" Target="../media/image54.png"/><Relationship Id="rId19" Type="http://schemas.openxmlformats.org/officeDocument/2006/relationships/image" Target="../media/image63.png"/><Relationship Id="rId4" Type="http://schemas.openxmlformats.org/officeDocument/2006/relationships/image" Target="../media/image16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Relationship Id="rId22" Type="http://schemas.openxmlformats.org/officeDocument/2006/relationships/image" Target="../media/image68.png"/><Relationship Id="rId27" Type="http://schemas.openxmlformats.org/officeDocument/2006/relationships/image" Target="../media/image5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18" Type="http://schemas.openxmlformats.org/officeDocument/2006/relationships/image" Target="../media/image63.png"/><Relationship Id="rId26" Type="http://schemas.openxmlformats.org/officeDocument/2006/relationships/image" Target="../media/image74.png"/><Relationship Id="rId3" Type="http://schemas.openxmlformats.org/officeDocument/2006/relationships/image" Target="../media/image16.png"/><Relationship Id="rId21" Type="http://schemas.openxmlformats.org/officeDocument/2006/relationships/image" Target="../media/image6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62.png"/><Relationship Id="rId25" Type="http://schemas.openxmlformats.org/officeDocument/2006/relationships/image" Target="../media/image69.png"/><Relationship Id="rId2" Type="http://schemas.openxmlformats.org/officeDocument/2006/relationships/image" Target="../media/image1.png"/><Relationship Id="rId16" Type="http://schemas.openxmlformats.org/officeDocument/2006/relationships/image" Target="../media/image75.png"/><Relationship Id="rId20" Type="http://schemas.openxmlformats.org/officeDocument/2006/relationships/image" Target="../media/image65.png"/><Relationship Id="rId29" Type="http://schemas.openxmlformats.org/officeDocument/2006/relationships/image" Target="../media/image7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56.png"/><Relationship Id="rId24" Type="http://schemas.openxmlformats.org/officeDocument/2006/relationships/image" Target="../media/image66.png"/><Relationship Id="rId5" Type="http://schemas.openxmlformats.org/officeDocument/2006/relationships/image" Target="../media/image21.png"/><Relationship Id="rId15" Type="http://schemas.openxmlformats.org/officeDocument/2006/relationships/image" Target="../media/image60.png"/><Relationship Id="rId23" Type="http://schemas.openxmlformats.org/officeDocument/2006/relationships/image" Target="../media/image76.png"/><Relationship Id="rId28" Type="http://schemas.openxmlformats.org/officeDocument/2006/relationships/image" Target="../media/image51.png"/><Relationship Id="rId10" Type="http://schemas.openxmlformats.org/officeDocument/2006/relationships/image" Target="../media/image55.png"/><Relationship Id="rId19" Type="http://schemas.openxmlformats.org/officeDocument/2006/relationships/image" Target="../media/image64.png"/><Relationship Id="rId4" Type="http://schemas.openxmlformats.org/officeDocument/2006/relationships/image" Target="../media/image20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Relationship Id="rId22" Type="http://schemas.openxmlformats.org/officeDocument/2006/relationships/image" Target="../media/image73.png"/><Relationship Id="rId27" Type="http://schemas.openxmlformats.org/officeDocument/2006/relationships/image" Target="../media/image77.png"/><Relationship Id="rId30" Type="http://schemas.openxmlformats.org/officeDocument/2006/relationships/image" Target="../media/image7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18" Type="http://schemas.openxmlformats.org/officeDocument/2006/relationships/image" Target="../media/image64.png"/><Relationship Id="rId26" Type="http://schemas.openxmlformats.org/officeDocument/2006/relationships/image" Target="../media/image77.png"/><Relationship Id="rId3" Type="http://schemas.openxmlformats.org/officeDocument/2006/relationships/image" Target="../media/image16.png"/><Relationship Id="rId21" Type="http://schemas.openxmlformats.org/officeDocument/2006/relationships/image" Target="../media/image73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5" Type="http://schemas.openxmlformats.org/officeDocument/2006/relationships/image" Target="../media/image74.png"/><Relationship Id="rId33" Type="http://schemas.openxmlformats.org/officeDocument/2006/relationships/image" Target="../media/image83.png"/><Relationship Id="rId2" Type="http://schemas.openxmlformats.org/officeDocument/2006/relationships/image" Target="../media/image1.png"/><Relationship Id="rId16" Type="http://schemas.openxmlformats.org/officeDocument/2006/relationships/image" Target="../media/image62.png"/><Relationship Id="rId20" Type="http://schemas.openxmlformats.org/officeDocument/2006/relationships/image" Target="../media/image68.png"/><Relationship Id="rId29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24" Type="http://schemas.openxmlformats.org/officeDocument/2006/relationships/image" Target="../media/image69.png"/><Relationship Id="rId32" Type="http://schemas.openxmlformats.org/officeDocument/2006/relationships/image" Target="../media/image79.png"/><Relationship Id="rId5" Type="http://schemas.openxmlformats.org/officeDocument/2006/relationships/image" Target="../media/image21.png"/><Relationship Id="rId15" Type="http://schemas.openxmlformats.org/officeDocument/2006/relationships/image" Target="../media/image61.png"/><Relationship Id="rId23" Type="http://schemas.openxmlformats.org/officeDocument/2006/relationships/image" Target="../media/image66.png"/><Relationship Id="rId28" Type="http://schemas.openxmlformats.org/officeDocument/2006/relationships/image" Target="../media/image81.png"/><Relationship Id="rId10" Type="http://schemas.openxmlformats.org/officeDocument/2006/relationships/image" Target="../media/image56.png"/><Relationship Id="rId19" Type="http://schemas.openxmlformats.org/officeDocument/2006/relationships/image" Target="../media/image65.png"/><Relationship Id="rId31" Type="http://schemas.openxmlformats.org/officeDocument/2006/relationships/image" Target="../media/image78.png"/><Relationship Id="rId4" Type="http://schemas.openxmlformats.org/officeDocument/2006/relationships/image" Target="../media/image20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Relationship Id="rId22" Type="http://schemas.openxmlformats.org/officeDocument/2006/relationships/image" Target="../media/image80.png"/><Relationship Id="rId27" Type="http://schemas.openxmlformats.org/officeDocument/2006/relationships/image" Target="../media/image51.png"/><Relationship Id="rId30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890640" y="1968902"/>
            <a:ext cx="7362721" cy="10602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5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Координаты вектора</a:t>
            </a:r>
          </a:p>
        </p:txBody>
      </p:sp>
    </p:spTree>
    <p:extLst>
      <p:ext uri="{BB962C8B-B14F-4D97-AF65-F5344CB8AC3E}">
        <p14:creationId xmlns:p14="http://schemas.microsoft.com/office/powerpoint/2010/main" val="157231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Прямая со стрелкой 74"/>
          <p:cNvCxnSpPr/>
          <p:nvPr/>
        </p:nvCxnSpPr>
        <p:spPr>
          <a:xfrm flipH="1" flipV="1">
            <a:off x="1145337" y="2711430"/>
            <a:ext cx="986400" cy="720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17505" y="3428907"/>
            <a:ext cx="1736876" cy="1241891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2241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/>
          <p:cNvCxnSpPr/>
          <p:nvPr/>
        </p:nvCxnSpPr>
        <p:spPr>
          <a:xfrm flipH="1" flipV="1">
            <a:off x="2143346" y="1180476"/>
            <a:ext cx="1" cy="2217716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131737" y="3431774"/>
            <a:ext cx="2916000" cy="0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blipFill rotWithShape="1">
                <a:blip r:embed="rId6"/>
                <a:stretch>
                  <a:fillRect t="-5455" r="-1290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H="1">
            <a:off x="2145728" y="1992248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308644" y="1987486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147435" y="4156352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150596" y="2708743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310351" y="343419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310350" y="198958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152197" y="1987486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455" r="-967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455" r="-12162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455" r="-1066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455" r="-9459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343814" y="2499742"/>
                <a:ext cx="4313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814" y="2499742"/>
                <a:ext cx="431336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357" r="-12857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blipFill rotWithShape="1">
                <a:blip r:embed="rId14"/>
                <a:stretch>
                  <a:fillRect t="-11765" r="-1458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blipFill rotWithShape="1">
                <a:blip r:embed="rId15"/>
                <a:stretch>
                  <a:fillRect r="-14545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blipFill rotWithShape="1">
                <a:blip r:embed="rId16"/>
                <a:stretch>
                  <a:fillRect t="-12000" r="-125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blipFill rotWithShape="1">
                <a:blip r:embed="rId17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blipFill rotWithShape="1">
                <a:blip r:embed="rId18"/>
                <a:stretch>
                  <a:fillRect t="-2000" r="-12963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blipFill rotWithShape="1">
                <a:blip r:embed="rId19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  <a:blipFill rotWithShape="1">
                <a:blip r:embed="rId20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{0;3;2}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  <a:blipFill rotWithShape="1">
                <a:blip r:embed="rId21"/>
                <a:stretch>
                  <a:fillRect r="-1389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7578281" y="1902147"/>
                <a:ext cx="1320361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8281" y="1902147"/>
                <a:ext cx="1320361" cy="370422"/>
              </a:xfrm>
              <a:prstGeom prst="rect">
                <a:avLst/>
              </a:prstGeom>
              <a:blipFill rotWithShape="1">
                <a:blip r:embed="rId22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7572696" y="2408039"/>
                <a:ext cx="122546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{2;3;0}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2408039"/>
                <a:ext cx="1225464" cy="370422"/>
              </a:xfrm>
              <a:prstGeom prst="rect">
                <a:avLst/>
              </a:prstGeom>
              <a:blipFill rotWithShape="1">
                <a:blip r:embed="rId23"/>
                <a:stretch>
                  <a:fillRect r="-1990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7573131" y="2913931"/>
                <a:ext cx="1299778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{2;3;2}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3131" y="2913931"/>
                <a:ext cx="1299778" cy="370422"/>
              </a:xfrm>
              <a:prstGeom prst="rect">
                <a:avLst/>
              </a:prstGeom>
              <a:blipFill rotWithShape="1">
                <a:blip r:embed="rId24"/>
                <a:stretch>
                  <a:fillRect r="-140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  <a:blipFill rotWithShape="1">
                <a:blip r:embed="rId25"/>
                <a:stretch>
                  <a:fillRect t="-3226" r="-1200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=3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  <a:blipFill rotWithShape="1">
                <a:blip r:embed="rId26"/>
                <a:stretch>
                  <a:fillRect t="-3279" r="-797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5297665" y="1902147"/>
                <a:ext cx="1097929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665" y="1902147"/>
                <a:ext cx="1097929" cy="374974"/>
              </a:xfrm>
              <a:prstGeom prst="rect">
                <a:avLst/>
              </a:prstGeom>
              <a:blipFill rotWithShape="1">
                <a:blip r:embed="rId27"/>
                <a:stretch>
                  <a:fillRect r="-2222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5292080" y="2408039"/>
                <a:ext cx="142866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3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408039"/>
                <a:ext cx="1428661" cy="374974"/>
              </a:xfrm>
              <a:prstGeom prst="rect">
                <a:avLst/>
              </a:prstGeom>
              <a:blipFill rotWithShape="1">
                <a:blip r:embed="rId28"/>
                <a:stretch>
                  <a:fillRect t="-3226" r="-11966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5292515" y="2913931"/>
                <a:ext cx="1937582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+3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515" y="2913931"/>
                <a:ext cx="1937582" cy="374974"/>
              </a:xfrm>
              <a:prstGeom prst="rect">
                <a:avLst/>
              </a:prstGeom>
              <a:blipFill rotWithShape="1">
                <a:blip r:embed="rId29"/>
                <a:stretch>
                  <a:fillRect t="-3226" r="-629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700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В прямоугольном параллелепипеде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𝑂𝐴</m:t>
                    </m:r>
                    <m:r>
                      <a:rPr lang="ru-RU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𝑂𝐵</m:t>
                    </m:r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=3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17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17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Найти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координаты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векторов</a:t>
                </a:r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  <a:blipFill rotWithShape="1">
                <a:blip r:embed="rId30"/>
                <a:stretch>
                  <a:fillRect l="-423" t="-1869" b="-12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Прямая со стрелкой 63"/>
          <p:cNvCxnSpPr/>
          <p:nvPr/>
        </p:nvCxnSpPr>
        <p:spPr>
          <a:xfrm>
            <a:off x="2147428" y="3431777"/>
            <a:ext cx="720000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2142786" y="2698521"/>
            <a:ext cx="0" cy="7200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H="1">
            <a:off x="1642854" y="3451533"/>
            <a:ext cx="483443" cy="34566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1147435" y="2711430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2107346" y="3398192"/>
            <a:ext cx="72000" cy="72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7" name="Прямая со стрелкой 66"/>
          <p:cNvCxnSpPr/>
          <p:nvPr/>
        </p:nvCxnSpPr>
        <p:spPr>
          <a:xfrm flipH="1" flipV="1">
            <a:off x="3310350" y="2711430"/>
            <a:ext cx="986400" cy="7200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7578281" y="3435846"/>
                <a:ext cx="1295483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8281" y="3435846"/>
                <a:ext cx="1295483" cy="370422"/>
              </a:xfrm>
              <a:prstGeom prst="rect">
                <a:avLst/>
              </a:prstGeom>
              <a:blipFill rotWithShape="1">
                <a:blip r:embed="rId31"/>
                <a:stretch>
                  <a:fillRect r="-1408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5297665" y="3435846"/>
                <a:ext cx="2131224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665" y="3435846"/>
                <a:ext cx="2131224" cy="374974"/>
              </a:xfrm>
              <a:prstGeom prst="rect">
                <a:avLst/>
              </a:prstGeom>
              <a:blipFill rotWithShape="1">
                <a:blip r:embed="rId32"/>
                <a:stretch>
                  <a:fillRect t="-3279" r="-571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единительная линия 19"/>
          <p:cNvCxnSpPr/>
          <p:nvPr/>
        </p:nvCxnSpPr>
        <p:spPr>
          <a:xfrm>
            <a:off x="3310351" y="2710839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06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Прямая со стрелкой 66"/>
          <p:cNvCxnSpPr/>
          <p:nvPr/>
        </p:nvCxnSpPr>
        <p:spPr>
          <a:xfrm flipV="1">
            <a:off x="2120465" y="1996907"/>
            <a:ext cx="2188178" cy="1433932"/>
          </a:xfrm>
          <a:prstGeom prst="straightConnector1">
            <a:avLst/>
          </a:prstGeom>
          <a:ln w="28575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7572696" y="3924968"/>
                <a:ext cx="1287147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{0;3;2}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3924968"/>
                <a:ext cx="1287147" cy="370422"/>
              </a:xfrm>
              <a:prstGeom prst="rect">
                <a:avLst/>
              </a:prstGeom>
              <a:blipFill rotWithShape="1">
                <a:blip r:embed="rId2"/>
                <a:stretch>
                  <a:fillRect r="-1896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5292080" y="3924968"/>
                <a:ext cx="2127634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=3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924968"/>
                <a:ext cx="2127634" cy="374974"/>
              </a:xfrm>
              <a:prstGeom prst="rect">
                <a:avLst/>
              </a:prstGeom>
              <a:blipFill rotWithShape="1">
                <a:blip r:embed="rId3"/>
                <a:stretch>
                  <a:fillRect t="-3279" r="-573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2241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/>
          <p:cNvCxnSpPr/>
          <p:nvPr/>
        </p:nvCxnSpPr>
        <p:spPr>
          <a:xfrm flipH="1" flipV="1">
            <a:off x="2143346" y="1180476"/>
            <a:ext cx="1" cy="2217716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131737" y="3431774"/>
            <a:ext cx="2916000" cy="0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17505" y="3428907"/>
            <a:ext cx="1736876" cy="1241891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455" r="-1290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H="1">
            <a:off x="2145728" y="1992248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308644" y="1987486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147435" y="4156352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310351" y="2710839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150596" y="2708743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310351" y="343419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310350" y="198958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152197" y="1987486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455" r="-967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455" r="-12162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455" r="-1066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blipFill rotWithShape="1">
                <a:blip r:embed="rId14"/>
                <a:stretch>
                  <a:fillRect t="-5455" r="-9459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blipFill rotWithShape="1">
                <a:blip r:embed="rId15"/>
                <a:stretch>
                  <a:fillRect t="-5455" r="-12676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blipFill rotWithShape="1">
                <a:blip r:embed="rId16"/>
                <a:stretch>
                  <a:fillRect t="-11765" r="-1458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blipFill rotWithShape="1">
                <a:blip r:embed="rId17"/>
                <a:stretch>
                  <a:fillRect r="-14545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blipFill rotWithShape="1">
                <a:blip r:embed="rId18"/>
                <a:stretch>
                  <a:fillRect t="-12000" r="-125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blipFill rotWithShape="1">
                <a:blip r:embed="rId19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blipFill rotWithShape="1">
                <a:blip r:embed="rId20"/>
                <a:stretch>
                  <a:fillRect t="-2000" r="-12963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blipFill rotWithShape="1">
                <a:blip r:embed="rId21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  <a:blipFill rotWithShape="1">
                <a:blip r:embed="rId22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{0;3;2}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  <a:blipFill rotWithShape="1">
                <a:blip r:embed="rId23"/>
                <a:stretch>
                  <a:fillRect r="-1389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7578281" y="1902147"/>
                <a:ext cx="1320361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8281" y="1902147"/>
                <a:ext cx="1320361" cy="370422"/>
              </a:xfrm>
              <a:prstGeom prst="rect">
                <a:avLst/>
              </a:prstGeom>
              <a:blipFill rotWithShape="1">
                <a:blip r:embed="rId24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7572696" y="2408039"/>
                <a:ext cx="122546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{2;3;0}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2408039"/>
                <a:ext cx="1225464" cy="370422"/>
              </a:xfrm>
              <a:prstGeom prst="rect">
                <a:avLst/>
              </a:prstGeom>
              <a:blipFill rotWithShape="1">
                <a:blip r:embed="rId25"/>
                <a:stretch>
                  <a:fillRect r="-1990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7573131" y="2913931"/>
                <a:ext cx="1299778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{2;3;2}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3131" y="2913931"/>
                <a:ext cx="1299778" cy="370422"/>
              </a:xfrm>
              <a:prstGeom prst="rect">
                <a:avLst/>
              </a:prstGeom>
              <a:blipFill rotWithShape="1">
                <a:blip r:embed="rId26"/>
                <a:stretch>
                  <a:fillRect r="-140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7578281" y="3435846"/>
                <a:ext cx="1295483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8281" y="3435846"/>
                <a:ext cx="1295483" cy="370422"/>
              </a:xfrm>
              <a:prstGeom prst="rect">
                <a:avLst/>
              </a:prstGeom>
              <a:blipFill rotWithShape="1">
                <a:blip r:embed="rId27"/>
                <a:stretch>
                  <a:fillRect r="-1408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  <a:blipFill rotWithShape="1">
                <a:blip r:embed="rId28"/>
                <a:stretch>
                  <a:fillRect t="-3226" r="-1200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=3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  <a:blipFill rotWithShape="1">
                <a:blip r:embed="rId29"/>
                <a:stretch>
                  <a:fillRect t="-3279" r="-797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5297665" y="1902147"/>
                <a:ext cx="1097929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665" y="1902147"/>
                <a:ext cx="1097929" cy="374974"/>
              </a:xfrm>
              <a:prstGeom prst="rect">
                <a:avLst/>
              </a:prstGeom>
              <a:blipFill rotWithShape="1">
                <a:blip r:embed="rId30"/>
                <a:stretch>
                  <a:fillRect r="-2222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5292080" y="2408039"/>
                <a:ext cx="142866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3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408039"/>
                <a:ext cx="1428661" cy="374974"/>
              </a:xfrm>
              <a:prstGeom prst="rect">
                <a:avLst/>
              </a:prstGeom>
              <a:blipFill rotWithShape="1">
                <a:blip r:embed="rId31"/>
                <a:stretch>
                  <a:fillRect t="-3226" r="-11966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5292515" y="2913931"/>
                <a:ext cx="1937582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+3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515" y="2913931"/>
                <a:ext cx="1937582" cy="374974"/>
              </a:xfrm>
              <a:prstGeom prst="rect">
                <a:avLst/>
              </a:prstGeom>
              <a:blipFill rotWithShape="1">
                <a:blip r:embed="rId32"/>
                <a:stretch>
                  <a:fillRect t="-3226" r="-629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5297665" y="3435846"/>
                <a:ext cx="2131224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665" y="3435846"/>
                <a:ext cx="2131224" cy="374974"/>
              </a:xfrm>
              <a:prstGeom prst="rect">
                <a:avLst/>
              </a:prstGeom>
              <a:blipFill rotWithShape="1">
                <a:blip r:embed="rId33"/>
                <a:stretch>
                  <a:fillRect t="-3279" r="-571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700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В прямоугольном параллелепипеде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𝑂𝐴</m:t>
                    </m:r>
                    <m:r>
                      <a:rPr lang="ru-RU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𝑂𝐵</m:t>
                    </m:r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=3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17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17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Найти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координаты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векторов</a:t>
                </a:r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  <a:blipFill rotWithShape="1">
                <a:blip r:embed="rId34"/>
                <a:stretch>
                  <a:fillRect l="-423" t="-1869" b="-12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Прямая со стрелкой 63"/>
          <p:cNvCxnSpPr/>
          <p:nvPr/>
        </p:nvCxnSpPr>
        <p:spPr>
          <a:xfrm>
            <a:off x="2147428" y="3431777"/>
            <a:ext cx="720000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2142786" y="2698521"/>
            <a:ext cx="0" cy="7200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H="1">
            <a:off x="1642854" y="3451533"/>
            <a:ext cx="483443" cy="34566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1147435" y="2711430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2107346" y="3398192"/>
            <a:ext cx="72000" cy="72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8" name="Прямая со стрелкой 67"/>
          <p:cNvCxnSpPr/>
          <p:nvPr/>
        </p:nvCxnSpPr>
        <p:spPr>
          <a:xfrm flipV="1">
            <a:off x="1147435" y="2708743"/>
            <a:ext cx="2188178" cy="1433932"/>
          </a:xfrm>
          <a:prstGeom prst="straightConnector1">
            <a:avLst/>
          </a:prstGeom>
          <a:ln w="28575">
            <a:solidFill>
              <a:srgbClr val="C00000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06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 стрелкой 7"/>
          <p:cNvCxnSpPr/>
          <p:nvPr/>
        </p:nvCxnSpPr>
        <p:spPr>
          <a:xfrm flipH="1" flipV="1">
            <a:off x="2143346" y="1180476"/>
            <a:ext cx="1" cy="2217716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131737" y="3431774"/>
            <a:ext cx="2916000" cy="0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17505" y="3428907"/>
            <a:ext cx="1736876" cy="1241891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 flipV="1">
            <a:off x="2142240" y="1987486"/>
            <a:ext cx="0" cy="1441421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Прямоугольник 76"/>
              <p:cNvSpPr/>
              <p:nvPr/>
            </p:nvSpPr>
            <p:spPr>
              <a:xfrm>
                <a:off x="1626528" y="2416686"/>
                <a:ext cx="577402" cy="3398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acc>
                        <m:accPr>
                          <m:chr m:val="⃗"/>
                          <m:ctrlP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7" name="Прямоугольник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6528" y="2416686"/>
                <a:ext cx="577402" cy="339837"/>
              </a:xfrm>
              <a:prstGeom prst="rect">
                <a:avLst/>
              </a:prstGeom>
              <a:blipFill rotWithShape="1">
                <a:blip r:embed="rId2"/>
                <a:stretch>
                  <a:fillRect r="-6316" b="-17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241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455" r="-1290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H="1">
            <a:off x="2145728" y="1992248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308644" y="1987486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147435" y="4156352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150596" y="2708743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310351" y="343419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310350" y="198958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152197" y="1987486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455" r="-967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455" r="-12162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455" r="-1066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455" r="-9459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blipFill rotWithShape="1">
                <a:blip r:embed="rId14"/>
                <a:stretch>
                  <a:fillRect t="-5455" r="-12676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blipFill rotWithShape="1">
                <a:blip r:embed="rId15"/>
                <a:stretch>
                  <a:fillRect t="-11765" r="-1458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blipFill rotWithShape="1">
                <a:blip r:embed="rId16"/>
                <a:stretch>
                  <a:fillRect r="-14545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blipFill rotWithShape="1">
                <a:blip r:embed="rId17"/>
                <a:stretch>
                  <a:fillRect t="-12000" r="-125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blipFill rotWithShape="1">
                <a:blip r:embed="rId18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blipFill rotWithShape="1">
                <a:blip r:embed="rId19"/>
                <a:stretch>
                  <a:fillRect t="-2000" r="-12963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blipFill rotWithShape="1">
                <a:blip r:embed="rId20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  <a:blipFill rotWithShape="1">
                <a:blip r:embed="rId21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{0;3;2}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  <a:blipFill rotWithShape="1">
                <a:blip r:embed="rId22"/>
                <a:stretch>
                  <a:fillRect r="-1389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7578281" y="1902147"/>
                <a:ext cx="1320361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8281" y="1902147"/>
                <a:ext cx="1320361" cy="370422"/>
              </a:xfrm>
              <a:prstGeom prst="rect">
                <a:avLst/>
              </a:prstGeom>
              <a:blipFill rotWithShape="1">
                <a:blip r:embed="rId23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7572696" y="2408039"/>
                <a:ext cx="122546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{2;3;0}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2408039"/>
                <a:ext cx="1225464" cy="370422"/>
              </a:xfrm>
              <a:prstGeom prst="rect">
                <a:avLst/>
              </a:prstGeom>
              <a:blipFill rotWithShape="1">
                <a:blip r:embed="rId24"/>
                <a:stretch>
                  <a:fillRect r="-1990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7573131" y="2913931"/>
                <a:ext cx="1299778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{2;3;2}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3131" y="2913931"/>
                <a:ext cx="1299778" cy="370422"/>
              </a:xfrm>
              <a:prstGeom prst="rect">
                <a:avLst/>
              </a:prstGeom>
              <a:blipFill rotWithShape="1">
                <a:blip r:embed="rId25"/>
                <a:stretch>
                  <a:fillRect r="-140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7578281" y="4428670"/>
                <a:ext cx="1460656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{2;3;−2}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8281" y="4428670"/>
                <a:ext cx="1460656" cy="370422"/>
              </a:xfrm>
              <a:prstGeom prst="rect">
                <a:avLst/>
              </a:prstGeom>
              <a:blipFill rotWithShape="1">
                <a:blip r:embed="rId26"/>
                <a:stretch>
                  <a:fillRect r="-1250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  <a:blipFill rotWithShape="1">
                <a:blip r:embed="rId27"/>
                <a:stretch>
                  <a:fillRect t="-3226" r="-1200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=3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  <a:blipFill rotWithShape="1">
                <a:blip r:embed="rId28"/>
                <a:stretch>
                  <a:fillRect t="-3279" r="-797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5297665" y="1902147"/>
                <a:ext cx="1097929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665" y="1902147"/>
                <a:ext cx="1097929" cy="374974"/>
              </a:xfrm>
              <a:prstGeom prst="rect">
                <a:avLst/>
              </a:prstGeom>
              <a:blipFill rotWithShape="1">
                <a:blip r:embed="rId29"/>
                <a:stretch>
                  <a:fillRect r="-2222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5292080" y="2408039"/>
                <a:ext cx="142866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3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408039"/>
                <a:ext cx="1428661" cy="374974"/>
              </a:xfrm>
              <a:prstGeom prst="rect">
                <a:avLst/>
              </a:prstGeom>
              <a:blipFill rotWithShape="1">
                <a:blip r:embed="rId30"/>
                <a:stretch>
                  <a:fillRect t="-3226" r="-11966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5292515" y="2913931"/>
                <a:ext cx="1937582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+3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515" y="2913931"/>
                <a:ext cx="1937582" cy="374974"/>
              </a:xfrm>
              <a:prstGeom prst="rect">
                <a:avLst/>
              </a:prstGeom>
              <a:blipFill rotWithShape="1">
                <a:blip r:embed="rId31"/>
                <a:stretch>
                  <a:fillRect t="-3226" r="-629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5297665" y="4428670"/>
                <a:ext cx="194457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+3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665" y="4428670"/>
                <a:ext cx="1944571" cy="374974"/>
              </a:xfrm>
              <a:prstGeom prst="rect">
                <a:avLst/>
              </a:prstGeom>
              <a:blipFill rotWithShape="1">
                <a:blip r:embed="rId32"/>
                <a:stretch>
                  <a:fillRect t="-3226" r="-627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700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В прямоугольном параллелепипеде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𝑂𝐴</m:t>
                    </m:r>
                    <m:r>
                      <a:rPr lang="ru-RU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𝑂𝐵</m:t>
                    </m:r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=3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17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17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Найти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координаты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векторов</a:t>
                </a:r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  <a:blipFill rotWithShape="1">
                <a:blip r:embed="rId33"/>
                <a:stretch>
                  <a:fillRect l="-423" t="-1869" b="-12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Прямая со стрелкой 63"/>
          <p:cNvCxnSpPr/>
          <p:nvPr/>
        </p:nvCxnSpPr>
        <p:spPr>
          <a:xfrm>
            <a:off x="2147428" y="3431777"/>
            <a:ext cx="720000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2142786" y="2698521"/>
            <a:ext cx="0" cy="7200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H="1">
            <a:off x="1642854" y="3451533"/>
            <a:ext cx="483443" cy="34566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2107346" y="3398192"/>
            <a:ext cx="72000" cy="72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7572696" y="3924968"/>
                <a:ext cx="1287147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{0;3;2}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3924968"/>
                <a:ext cx="1287147" cy="370422"/>
              </a:xfrm>
              <a:prstGeom prst="rect">
                <a:avLst/>
              </a:prstGeom>
              <a:blipFill rotWithShape="1">
                <a:blip r:embed="rId34"/>
                <a:stretch>
                  <a:fillRect r="-1896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5292080" y="3924968"/>
                <a:ext cx="2127634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=3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924968"/>
                <a:ext cx="2127634" cy="374974"/>
              </a:xfrm>
              <a:prstGeom prst="rect">
                <a:avLst/>
              </a:prstGeom>
              <a:blipFill rotWithShape="1">
                <a:blip r:embed="rId35"/>
                <a:stretch>
                  <a:fillRect t="-3279" r="-573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7578281" y="3435846"/>
                <a:ext cx="1295483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8281" y="3435846"/>
                <a:ext cx="1295483" cy="370422"/>
              </a:xfrm>
              <a:prstGeom prst="rect">
                <a:avLst/>
              </a:prstGeom>
              <a:blipFill rotWithShape="1">
                <a:blip r:embed="rId36"/>
                <a:stretch>
                  <a:fillRect r="-1408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>
                <a:off x="5297665" y="3435846"/>
                <a:ext cx="2131224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665" y="3435846"/>
                <a:ext cx="2131224" cy="374974"/>
              </a:xfrm>
              <a:prstGeom prst="rect">
                <a:avLst/>
              </a:prstGeom>
              <a:blipFill rotWithShape="1">
                <a:blip r:embed="rId37"/>
                <a:stretch>
                  <a:fillRect t="-3279" r="-571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Прямая со стрелкой 71"/>
          <p:cNvCxnSpPr/>
          <p:nvPr/>
        </p:nvCxnSpPr>
        <p:spPr>
          <a:xfrm flipH="1">
            <a:off x="1151442" y="1992248"/>
            <a:ext cx="991904" cy="717519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2139492" y="1993681"/>
            <a:ext cx="21672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Прямоугольник 74"/>
              <p:cNvSpPr/>
              <p:nvPr/>
            </p:nvSpPr>
            <p:spPr>
              <a:xfrm>
                <a:off x="1288500" y="2130992"/>
                <a:ext cx="39946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acc>
                        <m:accPr>
                          <m:chr m:val="⃗"/>
                          <m:ctrlP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5" name="Прямоугольник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500" y="2130992"/>
                <a:ext cx="399468" cy="307777"/>
              </a:xfrm>
              <a:prstGeom prst="rect">
                <a:avLst/>
              </a:prstGeom>
              <a:blipFill rotWithShape="1">
                <a:blip r:embed="rId38"/>
                <a:stretch>
                  <a:fillRect t="-12000" r="-31818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Прямоугольник 75"/>
              <p:cNvSpPr/>
              <p:nvPr/>
            </p:nvSpPr>
            <p:spPr>
              <a:xfrm>
                <a:off x="2975755" y="1707654"/>
                <a:ext cx="40267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acc>
                        <m:accPr>
                          <m:chr m:val="⃗"/>
                          <m:ctrlP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6" name="Прямоугольник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755" y="1707654"/>
                <a:ext cx="402674" cy="307777"/>
              </a:xfrm>
              <a:prstGeom prst="rect">
                <a:avLst/>
              </a:prstGeom>
              <a:blipFill rotWithShape="1">
                <a:blip r:embed="rId39"/>
                <a:stretch>
                  <a:fillRect t="-11765" r="-34848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Прямая со стрелкой 70"/>
          <p:cNvCxnSpPr/>
          <p:nvPr/>
        </p:nvCxnSpPr>
        <p:spPr>
          <a:xfrm>
            <a:off x="2143347" y="1997211"/>
            <a:ext cx="1167003" cy="2160000"/>
          </a:xfrm>
          <a:prstGeom prst="straightConnector1">
            <a:avLst/>
          </a:prstGeom>
          <a:ln w="28575">
            <a:solidFill>
              <a:srgbClr val="C00000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310351" y="2710839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1147435" y="2711430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06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54" grpId="0"/>
      <p:bldP spid="63" grpId="0"/>
      <p:bldP spid="75" grpId="0"/>
      <p:bldP spid="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Прямая со стрелкой 84"/>
          <p:cNvCxnSpPr/>
          <p:nvPr/>
        </p:nvCxnSpPr>
        <p:spPr>
          <a:xfrm flipH="1" flipV="1">
            <a:off x="773706" y="1454724"/>
            <a:ext cx="972000" cy="720000"/>
          </a:xfrm>
          <a:prstGeom prst="straightConnector1">
            <a:avLst/>
          </a:prstGeom>
          <a:ln w="28575">
            <a:solidFill>
              <a:srgbClr val="C00000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1765508" y="738576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928424" y="733814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V="1">
            <a:off x="1762653" y="740792"/>
            <a:ext cx="2188178" cy="1433932"/>
          </a:xfrm>
          <a:prstGeom prst="straightConnector1">
            <a:avLst/>
          </a:prstGeom>
          <a:ln w="28575">
            <a:solidFill>
              <a:srgbClr val="C00000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 flipV="1">
            <a:off x="1763128" y="295180"/>
            <a:ext cx="1" cy="1849340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flipV="1">
            <a:off x="1762653" y="743539"/>
            <a:ext cx="0" cy="14400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1754272" y="2180520"/>
            <a:ext cx="1189886" cy="726706"/>
          </a:xfrm>
          <a:prstGeom prst="straightConnector1">
            <a:avLst/>
          </a:prstGeom>
          <a:ln w="28575">
            <a:solidFill>
              <a:srgbClr val="C00000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02" y="3316249"/>
            <a:ext cx="4359275" cy="13981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Прямоугольник 77"/>
          <p:cNvSpPr/>
          <p:nvPr/>
        </p:nvSpPr>
        <p:spPr>
          <a:xfrm>
            <a:off x="377505" y="3329393"/>
            <a:ext cx="433851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сли вектор лежит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некоторой из координатных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плоскостей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параллелен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ей,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так же лежит или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параллелен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некоторой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из координатных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осей,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его соответствующие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координаты равны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нулю.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751517" y="2178102"/>
            <a:ext cx="2604459" cy="0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539552" y="2175235"/>
            <a:ext cx="1234609" cy="882763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90523" y="1779711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523" y="1779711"/>
                <a:ext cx="367985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70438" y="119286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438" y="119286"/>
                <a:ext cx="353751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241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0226" y="2808285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226" y="2808285"/>
                <a:ext cx="36798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96843" y="2163443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6843" y="2163443"/>
                <a:ext cx="375616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455" r="-11290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/>
          <p:cNvCxnSpPr/>
          <p:nvPr/>
        </p:nvCxnSpPr>
        <p:spPr>
          <a:xfrm flipH="1">
            <a:off x="767215" y="2902680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70376" y="1455071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2930131" y="2180520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2930130" y="735910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771977" y="733814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5489" y="2654397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89" y="2654397"/>
                <a:ext cx="375616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357" r="-9677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49697" y="1904342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697" y="1904342"/>
                <a:ext cx="375616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357" r="-13115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844320" y="2803861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320" y="2803861"/>
                <a:ext cx="375616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455" r="-1147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8352" y="465170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352" y="465170"/>
                <a:ext cx="451919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357" r="-10811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6697" y="1312170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97" y="1312170"/>
                <a:ext cx="451919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357" r="-12162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49697" y="465170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697" y="465170"/>
                <a:ext cx="451919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357" r="-9459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942586" y="1277666"/>
                <a:ext cx="4313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2586" y="1277666"/>
                <a:ext cx="431336" cy="338554"/>
              </a:xfrm>
              <a:prstGeom prst="rect">
                <a:avLst/>
              </a:prstGeom>
              <a:blipFill rotWithShape="1">
                <a:blip r:embed="rId14"/>
                <a:stretch>
                  <a:fillRect t="-5455" r="-1285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Прямая со стрелкой 79"/>
          <p:cNvCxnSpPr/>
          <p:nvPr/>
        </p:nvCxnSpPr>
        <p:spPr>
          <a:xfrm flipH="1" flipV="1">
            <a:off x="2935272" y="1459487"/>
            <a:ext cx="986400" cy="7200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930131" y="1457167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767215" y="1457758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endCxn id="32" idx="1"/>
          </p:cNvCxnSpPr>
          <p:nvPr/>
        </p:nvCxnSpPr>
        <p:spPr>
          <a:xfrm flipV="1">
            <a:off x="760139" y="1446943"/>
            <a:ext cx="2182447" cy="1449510"/>
          </a:xfrm>
          <a:prstGeom prst="straightConnector1">
            <a:avLst/>
          </a:prstGeom>
          <a:ln w="28575">
            <a:solidFill>
              <a:srgbClr val="C00000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1727126" y="2144520"/>
            <a:ext cx="72000" cy="72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032623" y="3382969"/>
                <a:ext cx="12167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𝑂𝑥𝑦</m:t>
                      </m:r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: </m:t>
                      </m:r>
                      <m:r>
                        <a:rPr lang="en-US" sz="1600" b="0" i="1" smtClean="0">
                          <a:latin typeface="Cambria Math"/>
                        </a:rPr>
                        <m:t>𝑧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623" y="3382969"/>
                <a:ext cx="1216743" cy="338554"/>
              </a:xfrm>
              <a:prstGeom prst="rect">
                <a:avLst/>
              </a:prstGeom>
              <a:blipFill rotWithShape="1">
                <a:blip r:embed="rId15"/>
                <a:stretch>
                  <a:fillRect t="-5455" r="-1508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035173" y="3837946"/>
                <a:ext cx="12167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𝑂𝑥𝑧</m:t>
                      </m:r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: 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173" y="3837946"/>
                <a:ext cx="1216743" cy="338554"/>
              </a:xfrm>
              <a:prstGeom prst="rect">
                <a:avLst/>
              </a:prstGeom>
              <a:blipFill rotWithShape="1">
                <a:blip r:embed="rId16"/>
                <a:stretch>
                  <a:fillRect t="-5455" r="-1000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036672" y="4278423"/>
                <a:ext cx="121674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𝑂𝑦𝑧</m:t>
                      </m:r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: 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6672" y="4278423"/>
                <a:ext cx="1216743" cy="338554"/>
              </a:xfrm>
              <a:prstGeom prst="rect">
                <a:avLst/>
              </a:prstGeom>
              <a:blipFill rotWithShape="1">
                <a:blip r:embed="rId17"/>
                <a:stretch>
                  <a:fillRect t="-5455" r="-2000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230164" y="3371184"/>
                <a:ext cx="16607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2060"/>
                        </a:solidFill>
                        <a:latin typeface="Cambria Math"/>
                      </a:rPr>
                      <m:t>𝑂𝑥</m:t>
                    </m:r>
                    <m:r>
                      <a:rPr lang="en-US" sz="1600" b="0" i="1" smtClean="0">
                        <a:solidFill>
                          <a:srgbClr val="002060"/>
                        </a:solidFill>
                        <a:latin typeface="Cambria Math"/>
                      </a:rPr>
                      <m:t>: </m:t>
                    </m:r>
                    <m:r>
                      <a:rPr lang="en-US" sz="1600" b="0" i="1" smtClean="0">
                        <a:latin typeface="Cambria Math"/>
                      </a:rPr>
                      <m:t>𝑦</m:t>
                    </m:r>
                    <m:r>
                      <a:rPr lang="en-US" sz="16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600" b="0" i="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𝑧</m:t>
                    </m:r>
                    <m:r>
                      <a:rPr lang="en-US" sz="1600" b="0" i="1" smtClean="0">
                        <a:latin typeface="Cambria Math"/>
                      </a:rPr>
                      <m:t>=0</m:t>
                    </m:r>
                  </m:oMath>
                </a14:m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0164" y="3371184"/>
                <a:ext cx="1660776" cy="338554"/>
              </a:xfrm>
              <a:prstGeom prst="rect">
                <a:avLst/>
              </a:prstGeom>
              <a:blipFill rotWithShape="1">
                <a:blip r:embed="rId18"/>
                <a:stretch>
                  <a:fillRect t="-5357" r="-4412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7227852" y="3822691"/>
                <a:ext cx="16607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2060"/>
                        </a:solidFill>
                        <a:latin typeface="Cambria Math"/>
                      </a:rPr>
                      <m:t>𝑂𝑦</m:t>
                    </m:r>
                    <m:r>
                      <a:rPr lang="en-US" sz="1600" b="0" i="1" smtClean="0">
                        <a:solidFill>
                          <a:srgbClr val="002060"/>
                        </a:solidFill>
                        <a:latin typeface="Cambria Math"/>
                      </a:rPr>
                      <m:t>: </m:t>
                    </m:r>
                    <m:r>
                      <a:rPr lang="en-US" sz="1600" b="0" i="1" smtClean="0"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600" b="0" i="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𝑧</m:t>
                    </m:r>
                    <m:r>
                      <a:rPr lang="en-US" sz="1600" b="0" i="1" smtClean="0">
                        <a:latin typeface="Cambria Math"/>
                      </a:rPr>
                      <m:t>=0</m:t>
                    </m:r>
                  </m:oMath>
                </a14:m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7852" y="3822691"/>
                <a:ext cx="1660776" cy="338554"/>
              </a:xfrm>
              <a:prstGeom prst="rect">
                <a:avLst/>
              </a:prstGeom>
              <a:blipFill rotWithShape="1">
                <a:blip r:embed="rId19"/>
                <a:stretch>
                  <a:fillRect t="-5357" r="-4044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227783" y="4267805"/>
                <a:ext cx="16607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002060"/>
                        </a:solidFill>
                        <a:latin typeface="Cambria Math"/>
                      </a:rPr>
                      <m:t>𝑂𝑧</m:t>
                    </m:r>
                    <m:r>
                      <a:rPr lang="en-US" sz="1600" b="0" i="1" smtClean="0">
                        <a:solidFill>
                          <a:srgbClr val="002060"/>
                        </a:solidFill>
                        <a:latin typeface="Cambria Math"/>
                      </a:rPr>
                      <m:t>: </m:t>
                    </m:r>
                    <m:r>
                      <a:rPr lang="en-US" sz="1600" b="0" i="1" smtClean="0"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600" b="0" i="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𝑦</m:t>
                    </m:r>
                    <m:r>
                      <a:rPr lang="en-US" sz="1600" b="0" i="1" smtClean="0">
                        <a:latin typeface="Cambria Math"/>
                      </a:rPr>
                      <m:t>=0</m:t>
                    </m:r>
                  </m:oMath>
                </a14:m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7783" y="4267805"/>
                <a:ext cx="1660776" cy="338554"/>
              </a:xfrm>
              <a:prstGeom prst="rect">
                <a:avLst/>
              </a:prstGeom>
              <a:blipFill rotWithShape="1">
                <a:blip r:embed="rId20"/>
                <a:stretch>
                  <a:fillRect t="-5357" r="-4044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Прямоугольник 91"/>
              <p:cNvSpPr/>
              <p:nvPr/>
            </p:nvSpPr>
            <p:spPr>
              <a:xfrm>
                <a:off x="5013682" y="656109"/>
                <a:ext cx="131978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{2;0;2}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Прямоугольник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682" y="656109"/>
                <a:ext cx="1319784" cy="370422"/>
              </a:xfrm>
              <a:prstGeom prst="rect">
                <a:avLst/>
              </a:prstGeom>
              <a:blipFill rotWithShape="1">
                <a:blip r:embed="rId21"/>
                <a:stretch>
                  <a:fillRect r="-1382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Прямоугольник 92"/>
              <p:cNvSpPr/>
              <p:nvPr/>
            </p:nvSpPr>
            <p:spPr>
              <a:xfrm>
                <a:off x="5018490" y="1154409"/>
                <a:ext cx="1315553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{0;3;2}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3" name="Прямоугольник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490" y="1154409"/>
                <a:ext cx="1315553" cy="370422"/>
              </a:xfrm>
              <a:prstGeom prst="rect">
                <a:avLst/>
              </a:prstGeom>
              <a:blipFill rotWithShape="1">
                <a:blip r:embed="rId22"/>
                <a:stretch>
                  <a:fillRect r="-1389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Прямоугольник 93"/>
              <p:cNvSpPr/>
              <p:nvPr/>
            </p:nvSpPr>
            <p:spPr>
              <a:xfrm>
                <a:off x="5019267" y="1661051"/>
                <a:ext cx="1320361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{0;0;2}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4" name="Прямоугольник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267" y="1661051"/>
                <a:ext cx="1320361" cy="370422"/>
              </a:xfrm>
              <a:prstGeom prst="rect">
                <a:avLst/>
              </a:prstGeom>
              <a:blipFill rotWithShape="1">
                <a:blip r:embed="rId23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5013682" y="2166943"/>
                <a:ext cx="122546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{2;3;0}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682" y="2166943"/>
                <a:ext cx="1225464" cy="370422"/>
              </a:xfrm>
              <a:prstGeom prst="rect">
                <a:avLst/>
              </a:prstGeom>
              <a:blipFill rotWithShape="1">
                <a:blip r:embed="rId24"/>
                <a:stretch>
                  <a:fillRect r="-1990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Прямоугольник 95"/>
              <p:cNvSpPr/>
              <p:nvPr/>
            </p:nvSpPr>
            <p:spPr>
              <a:xfrm>
                <a:off x="7394037" y="656959"/>
                <a:ext cx="1299778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{2;3;2}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Прямоугольник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037" y="656959"/>
                <a:ext cx="1299778" cy="370422"/>
              </a:xfrm>
              <a:prstGeom prst="rect">
                <a:avLst/>
              </a:prstGeom>
              <a:blipFill rotWithShape="1">
                <a:blip r:embed="rId25"/>
                <a:stretch>
                  <a:fillRect r="-1408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Прямоугольник 96"/>
              <p:cNvSpPr/>
              <p:nvPr/>
            </p:nvSpPr>
            <p:spPr>
              <a:xfrm>
                <a:off x="7399187" y="2171698"/>
                <a:ext cx="1460656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{2;3;−2}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7" name="Прямоугольник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9187" y="2171698"/>
                <a:ext cx="1460656" cy="370422"/>
              </a:xfrm>
              <a:prstGeom prst="rect">
                <a:avLst/>
              </a:prstGeom>
              <a:blipFill rotWithShape="1">
                <a:blip r:embed="rId26"/>
                <a:stretch>
                  <a:fillRect r="-1255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Прямоугольник 97"/>
              <p:cNvSpPr/>
              <p:nvPr/>
            </p:nvSpPr>
            <p:spPr>
              <a:xfrm>
                <a:off x="7393602" y="1667996"/>
                <a:ext cx="1287147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{0;3;2}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8" name="Прямоугольник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3602" y="1667996"/>
                <a:ext cx="1287147" cy="370422"/>
              </a:xfrm>
              <a:prstGeom prst="rect">
                <a:avLst/>
              </a:prstGeom>
              <a:blipFill rotWithShape="1">
                <a:blip r:embed="rId27"/>
                <a:stretch>
                  <a:fillRect r="-1422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Прямоугольник 98"/>
              <p:cNvSpPr/>
              <p:nvPr/>
            </p:nvSpPr>
            <p:spPr>
              <a:xfrm>
                <a:off x="7399187" y="1150299"/>
                <a:ext cx="1295483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 {2;0;2}</m:t>
                      </m:r>
                    </m:oMath>
                  </m:oMathPara>
                </a14:m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9" name="Прямоугольник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9187" y="1150299"/>
                <a:ext cx="1295483" cy="370422"/>
              </a:xfrm>
              <a:prstGeom prst="rect">
                <a:avLst/>
              </a:prstGeom>
              <a:blipFill rotWithShape="1">
                <a:blip r:embed="rId28"/>
                <a:stretch>
                  <a:fillRect r="-1415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39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5" grpId="0"/>
      <p:bldP spid="6" grpId="0"/>
      <p:bldP spid="7" grpId="0"/>
      <p:bldP spid="11" grpId="0"/>
      <p:bldP spid="27" grpId="0"/>
      <p:bldP spid="28" grpId="0"/>
      <p:bldP spid="29" grpId="0"/>
      <p:bldP spid="18" grpId="0"/>
      <p:bldP spid="30" grpId="0"/>
      <p:bldP spid="31" grpId="0"/>
      <p:bldP spid="32" grpId="0"/>
      <p:bldP spid="12" grpId="0" animBg="1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38698" y="1837314"/>
                <a:ext cx="11267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{0;1;0}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698" y="1837314"/>
                <a:ext cx="1126783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22951" r="-864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80221" y="2400941"/>
                <a:ext cx="1185260" cy="410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{0;0;1}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221" y="2400941"/>
                <a:ext cx="1185260" cy="410625"/>
              </a:xfrm>
              <a:prstGeom prst="rect">
                <a:avLst/>
              </a:prstGeom>
              <a:blipFill rotWithShape="1">
                <a:blip r:embed="rId3"/>
                <a:stretch>
                  <a:fillRect r="-8718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38698" y="1275606"/>
                <a:ext cx="11267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{1;0;0}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698" y="1275606"/>
                <a:ext cx="1126783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2951" r="-864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62" y="343892"/>
            <a:ext cx="8669337" cy="4677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3987" y="377701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Соответствующие координаты противоположных векторов противоположны.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37242" y="3556610"/>
                <a:ext cx="1528239" cy="410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{−3;5;−7}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242" y="3556610"/>
                <a:ext cx="1528239" cy="410625"/>
              </a:xfrm>
              <a:prstGeom prst="rect">
                <a:avLst/>
              </a:prstGeom>
              <a:blipFill rotWithShape="1">
                <a:blip r:embed="rId7"/>
                <a:stretch>
                  <a:fillRect r="-7171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79708" y="3004280"/>
                <a:ext cx="11857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{2;0;0}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9708" y="3004280"/>
                <a:ext cx="1185773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23333" r="-871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946457" y="4173967"/>
                <a:ext cx="1819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{−0,3;0;1,75}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6457" y="4173967"/>
                <a:ext cx="1819024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23333" r="-568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01786" y="3556610"/>
                <a:ext cx="1528239" cy="410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{3;−5;7}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786" y="3556610"/>
                <a:ext cx="1528239" cy="410625"/>
              </a:xfrm>
              <a:prstGeom prst="rect">
                <a:avLst/>
              </a:prstGeom>
              <a:blipFill rotWithShape="1">
                <a:blip r:embed="rId10"/>
                <a:stretch>
                  <a:fillRect r="-2789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09819" y="1837314"/>
                <a:ext cx="14837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{0;−1;0}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819" y="1837314"/>
                <a:ext cx="1483740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22951" r="-246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01786" y="2400940"/>
                <a:ext cx="1531510" cy="410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{0;0;−1}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786" y="2400940"/>
                <a:ext cx="1531510" cy="410625"/>
              </a:xfrm>
              <a:prstGeom prst="rect">
                <a:avLst/>
              </a:prstGeom>
              <a:blipFill rotWithShape="1">
                <a:blip r:embed="rId12"/>
                <a:stretch>
                  <a:fillRect r="-2381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09819" y="3004280"/>
                <a:ext cx="15320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{−2;0;0}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819" y="3004280"/>
                <a:ext cx="1532022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23333" r="-239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214446" y="1275606"/>
                <a:ext cx="14730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{−1;0;0}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4446" y="1275606"/>
                <a:ext cx="1473032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22951" r="-289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201786" y="4173967"/>
                <a:ext cx="19921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{0,3;0;−1,75}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786" y="4173967"/>
                <a:ext cx="1992148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23333" r="-183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2907108" y="1275606"/>
            <a:ext cx="88753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915816" y="1837314"/>
            <a:ext cx="83695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915815" y="2421587"/>
            <a:ext cx="83695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626242" y="3019733"/>
            <a:ext cx="103535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617616" y="3594508"/>
            <a:ext cx="104398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626242" y="4189422"/>
            <a:ext cx="149586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43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5" grpId="0"/>
      <p:bldP spid="7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8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-180528" y="-164554"/>
            <a:ext cx="9577064" cy="547260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Прямоугольник 14"/>
          <p:cNvSpPr/>
          <p:nvPr/>
        </p:nvSpPr>
        <p:spPr>
          <a:xfrm>
            <a:off x="-5060" y="1122919"/>
            <a:ext cx="2940249" cy="2223331"/>
          </a:xfrm>
          <a:prstGeom prst="rect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Прямоугольник 12"/>
          <p:cNvSpPr/>
          <p:nvPr/>
        </p:nvSpPr>
        <p:spPr>
          <a:xfrm>
            <a:off x="2935190" y="2499866"/>
            <a:ext cx="2916287" cy="2223330"/>
          </a:xfrm>
          <a:prstGeom prst="rect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5625132"/>
              <a:satOff val="-8440"/>
              <a:lumOff val="-1373"/>
              <a:alphaOff val="0"/>
            </a:schemeClr>
          </a:fillRef>
          <a:effectRef idx="2">
            <a:schemeClr val="accent3">
              <a:hueOff val="5625132"/>
              <a:satOff val="-8440"/>
              <a:lumOff val="-1373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5856239" y="1122920"/>
            <a:ext cx="3306317" cy="2223332"/>
          </a:xfrm>
          <a:prstGeom prst="rect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11250264"/>
              <a:satOff val="-16880"/>
              <a:lumOff val="-2745"/>
              <a:alphaOff val="0"/>
            </a:schemeClr>
          </a:fillRef>
          <a:effectRef idx="2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</p:sp>
      <p:sp>
        <p:nvSpPr>
          <p:cNvPr id="36" name="Скругленный прямоугольник 35"/>
          <p:cNvSpPr/>
          <p:nvPr/>
        </p:nvSpPr>
        <p:spPr>
          <a:xfrm>
            <a:off x="592304" y="1240434"/>
            <a:ext cx="1728192" cy="288032"/>
          </a:xfrm>
          <a:prstGeom prst="roundRect">
            <a:avLst/>
          </a:prstGeom>
          <a:solidFill>
            <a:schemeClr val="accent3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-5060" y="1122919"/>
                <a:ext cx="2940250" cy="2223331"/>
              </a:xfrm>
              <a:prstGeom prst="rect">
                <a:avLst/>
              </a:prstGeom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33350" tIns="133350" rIns="133350" bIns="133350" numCol="1" spcCol="1270" anchor="t" anchorCtr="0">
                <a:noAutofit/>
              </a:bodyPr>
              <a:lstStyle/>
              <a:p>
                <a:pPr lvl="0" algn="ctr" defTabSz="1555750">
                  <a:lnSpc>
                    <a:spcPct val="90000"/>
                  </a:lnSpc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ru-RU" sz="1700" b="1" i="1" kern="1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суммы векторов</a:t>
                </a:r>
              </a:p>
              <a:p>
                <a:pPr defTabSz="155575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1600" b="0" i="1">
                        <a:solidFill>
                          <a:schemeClr val="bg1"/>
                        </a:solidFill>
                        <a:latin typeface="Cambria Math"/>
                      </a:rPr>
                      <m:t> {</m:t>
                    </m:r>
                    <m:sSub>
                      <m:sSubPr>
                        <m:ctrlPr>
                          <a:rPr lang="en-US" sz="1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>
                        <a:solidFill>
                          <a:schemeClr val="bg1"/>
                        </a:solidFill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en-US" sz="1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>
                        <a:solidFill>
                          <a:schemeClr val="bg1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1600" dirty="0">
                    <a:solidFill>
                      <a:schemeClr val="bg1"/>
                    </a:solidFill>
                  </a:rPr>
                  <a:t>              </a:t>
                </a:r>
                <a:r>
                  <a:rPr lang="ru-RU" sz="16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sz="1600" b="0" i="1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sz="1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; </m:t>
                        </m:r>
                        <m:sSub>
                          <m:sSubPr>
                            <m:ctrlPr>
                              <a:rPr lang="en-US" sz="1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600" b="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sz="1600" dirty="0" smtClean="0">
                  <a:solidFill>
                    <a:schemeClr val="bg1"/>
                  </a:solidFill>
                </a:endParaRPr>
              </a:p>
              <a:p>
                <a:pPr defTabSz="1555750"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b="1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1600" b="1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1600" b="1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{</m:t>
                      </m:r>
                      <m:sSub>
                        <m:sSubPr>
                          <m:ctrlP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600" b="1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1600" b="1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; </m:t>
                      </m:r>
                      <m:sSub>
                        <m:sSubPr>
                          <m:ctrlP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600" b="1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1600" b="1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sz="1600" b="1" dirty="0">
                  <a:ln w="3175"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0" defTabSz="1555750"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Каждая </a:t>
                </a:r>
                <a:r>
                  <a:rPr lang="ru-RU" sz="1600" u="sng" dirty="0" smtClean="0">
                    <a:latin typeface="Times New Roman" pitchFamily="18" charset="0"/>
                    <a:cs typeface="Times New Roman" pitchFamily="18" charset="0"/>
                  </a:rPr>
                  <a:t>координата суммы</a:t>
                </a:r>
              </a:p>
              <a:p>
                <a:pPr lvl="0" defTabSz="155575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двух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и более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векторов</a:t>
                </a:r>
              </a:p>
              <a:p>
                <a:pPr lvl="0" defTabSz="155575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ru-RU" sz="1600" u="sng" dirty="0" smtClean="0">
                    <a:latin typeface="Times New Roman" pitchFamily="18" charset="0"/>
                    <a:cs typeface="Times New Roman" pitchFamily="18" charset="0"/>
                  </a:rPr>
                  <a:t>равна сумме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соответствующих</a:t>
                </a:r>
              </a:p>
              <a:p>
                <a:pPr lvl="0" defTabSz="155575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ru-RU" sz="1600" u="sng" dirty="0" smtClean="0">
                    <a:latin typeface="Times New Roman" pitchFamily="18" charset="0"/>
                    <a:cs typeface="Times New Roman" pitchFamily="18" charset="0"/>
                  </a:rPr>
                  <a:t>координат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этих векторов.</a:t>
                </a:r>
                <a:r>
                  <a:rPr lang="ru-RU" sz="1600" b="1" kern="12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1600" b="1" kern="12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60" y="1122919"/>
                <a:ext cx="2940250" cy="2223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Скругленный прямоугольник 36"/>
          <p:cNvSpPr/>
          <p:nvPr/>
        </p:nvSpPr>
        <p:spPr>
          <a:xfrm>
            <a:off x="3376562" y="2617379"/>
            <a:ext cx="2026038" cy="288032"/>
          </a:xfrm>
          <a:prstGeom prst="round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935189" y="2499866"/>
                <a:ext cx="2916288" cy="2223332"/>
              </a:xfrm>
              <a:prstGeom prst="rect">
                <a:avLst/>
              </a:prstGeom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000" tIns="133350" rIns="72000" bIns="133350" numCol="1" spcCol="1270" anchor="t" anchorCtr="0">
                <a:noAutofit/>
              </a:bodyPr>
              <a:lstStyle/>
              <a:p>
                <a:pPr lvl="0" algn="ctr" defTabSz="1555750">
                  <a:lnSpc>
                    <a:spcPct val="90000"/>
                  </a:lnSpc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ru-RU" sz="1700" b="1" i="1" kern="1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разности векторов</a:t>
                </a:r>
              </a:p>
              <a:p>
                <a:pPr marL="85725" defTabSz="155575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sz="1600" b="0" i="1">
                        <a:solidFill>
                          <a:schemeClr val="bg1"/>
                        </a:solidFill>
                        <a:latin typeface="Cambria Math"/>
                      </a:rPr>
                      <m:t> {</m:t>
                    </m:r>
                    <m:sSub>
                      <m:sSubPr>
                        <m:ctrlPr>
                          <a:rPr lang="en-US" sz="1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>
                        <a:solidFill>
                          <a:schemeClr val="bg1"/>
                        </a:solidFill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en-US" sz="1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>
                        <a:solidFill>
                          <a:schemeClr val="bg1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1600" dirty="0">
                    <a:solidFill>
                      <a:schemeClr val="bg1"/>
                    </a:solidFill>
                  </a:rPr>
                  <a:t>              </a:t>
                </a:r>
                <a:r>
                  <a:rPr lang="ru-RU" sz="16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sz="1600" b="0" i="1">
                        <a:solidFill>
                          <a:schemeClr val="bg1"/>
                        </a:solidFill>
                        <a:latin typeface="Cambria Math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sz="1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b="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>
                            <a:solidFill>
                              <a:schemeClr val="bg1"/>
                            </a:solidFill>
                            <a:latin typeface="Cambria Math"/>
                          </a:rPr>
                          <m:t>; </m:t>
                        </m:r>
                        <m:sSub>
                          <m:sSubPr>
                            <m:ctrlPr>
                              <a:rPr lang="en-US" sz="1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600" b="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sz="1600" dirty="0">
                  <a:solidFill>
                    <a:schemeClr val="bg1"/>
                  </a:solidFill>
                </a:endParaRPr>
              </a:p>
              <a:p>
                <a:pPr marL="85725" defTabSz="1555750"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1600" b="1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sz="1600" b="1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{</m:t>
                      </m:r>
                      <m:sSub>
                        <m:sSubPr>
                          <m:ctrlP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1600" b="1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; </m:t>
                      </m:r>
                      <m:sSub>
                        <m:sSubPr>
                          <m:ctrlP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1600" b="1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sz="1600" b="1" dirty="0">
                  <a:ln w="3175"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85725" lvl="0" defTabSz="1555750"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Каждая </a:t>
                </a:r>
                <a:r>
                  <a:rPr lang="ru-RU" sz="1600" u="sng" dirty="0">
                    <a:latin typeface="Times New Roman" pitchFamily="18" charset="0"/>
                    <a:cs typeface="Times New Roman" pitchFamily="18" charset="0"/>
                  </a:rPr>
                  <a:t>координата разности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двух векторов </a:t>
                </a:r>
                <a:r>
                  <a:rPr lang="ru-RU" sz="1600" u="sng" dirty="0">
                    <a:latin typeface="Times New Roman" pitchFamily="18" charset="0"/>
                    <a:cs typeface="Times New Roman" pitchFamily="18" charset="0"/>
                  </a:rPr>
                  <a:t>равна разности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соответствующих </a:t>
                </a:r>
                <a:r>
                  <a:rPr lang="ru-RU" sz="1600" u="sng" dirty="0">
                    <a:latin typeface="Times New Roman" pitchFamily="18" charset="0"/>
                    <a:cs typeface="Times New Roman" pitchFamily="18" charset="0"/>
                  </a:rPr>
                  <a:t>координат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данных векторов.</a:t>
                </a:r>
                <a:r>
                  <a:rPr lang="ru-RU" sz="1600" b="1" i="1" kern="1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1600" b="1" i="1" kern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189" y="2499866"/>
                <a:ext cx="2916288" cy="2223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Скругленный прямоугольник 37"/>
          <p:cNvSpPr/>
          <p:nvPr/>
        </p:nvSpPr>
        <p:spPr>
          <a:xfrm>
            <a:off x="5917120" y="1240434"/>
            <a:ext cx="3173800" cy="288032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856239" y="1122920"/>
                <a:ext cx="3292821" cy="2223334"/>
              </a:xfrm>
              <a:prstGeom prst="rect">
                <a:avLst/>
              </a:prstGeom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000" tIns="133350" rIns="72000" bIns="133350" numCol="1" spcCol="1270" anchor="t" anchorCtr="0">
                <a:noAutofit/>
              </a:bodyPr>
              <a:lstStyle/>
              <a:p>
                <a:pPr lvl="0" algn="ctr" defTabSz="1555750">
                  <a:lnSpc>
                    <a:spcPct val="90000"/>
                  </a:lnSpc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ru-RU" sz="1700" b="1" i="1" kern="12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произведения вектора на число</a:t>
                </a:r>
              </a:p>
              <a:p>
                <a:pPr marL="85725" defTabSz="1555750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sz="1600" i="1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; 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, </m:t>
                      </m:r>
                      <m:r>
                        <a:rPr lang="en-US" sz="16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1600" dirty="0">
                  <a:solidFill>
                    <a:schemeClr val="bg1"/>
                  </a:solidFill>
                </a:endParaRPr>
              </a:p>
              <a:p>
                <a:pPr marL="85725" defTabSz="1555750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1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𝒌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1600" b="1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{</m:t>
                      </m:r>
                      <m:r>
                        <a:rPr lang="en-US" sz="1600" b="1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𝒌</m:t>
                      </m:r>
                      <m:sSub>
                        <m:sSubPr>
                          <m:ctrlP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600" b="1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;</m:t>
                      </m:r>
                      <m:r>
                        <a:rPr lang="en-US" sz="1600" b="1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𝒌</m:t>
                      </m:r>
                      <m:sSub>
                        <m:sSubPr>
                          <m:ctrlP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1600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600" b="1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sz="1600" b="1" dirty="0">
                  <a:ln w="3175"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85725" lvl="0" defTabSz="1555750"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Каждая </a:t>
                </a:r>
                <a:r>
                  <a:rPr lang="ru-RU" sz="1600" u="sng" dirty="0">
                    <a:latin typeface="Times New Roman" pitchFamily="18" charset="0"/>
                    <a:cs typeface="Times New Roman" pitchFamily="18" charset="0"/>
                  </a:rPr>
                  <a:t>координата произведения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вектора на число </a:t>
                </a:r>
                <a:r>
                  <a:rPr lang="ru-RU" sz="1600" u="sng" dirty="0">
                    <a:latin typeface="Times New Roman" pitchFamily="18" charset="0"/>
                    <a:cs typeface="Times New Roman" pitchFamily="18" charset="0"/>
                  </a:rPr>
                  <a:t>равна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u="sng" dirty="0">
                    <a:latin typeface="Times New Roman" pitchFamily="18" charset="0"/>
                    <a:cs typeface="Times New Roman" pitchFamily="18" charset="0"/>
                  </a:rPr>
                  <a:t>произведению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соответствующей </a:t>
                </a:r>
                <a:r>
                  <a:rPr lang="ru-RU" sz="1600" u="sng" dirty="0">
                    <a:latin typeface="Times New Roman" pitchFamily="18" charset="0"/>
                    <a:cs typeface="Times New Roman" pitchFamily="18" charset="0"/>
                  </a:rPr>
                  <a:t>координаты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вектора </a:t>
                </a:r>
                <a:r>
                  <a:rPr lang="ru-RU" sz="1600" u="sng" dirty="0">
                    <a:latin typeface="Times New Roman" pitchFamily="18" charset="0"/>
                    <a:cs typeface="Times New Roman" pitchFamily="18" charset="0"/>
                  </a:rPr>
                  <a:t>на это число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000" b="1" i="1" kern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239" y="1122920"/>
                <a:ext cx="3292821" cy="2223334"/>
              </a:xfrm>
              <a:prstGeom prst="rect">
                <a:avLst/>
              </a:prstGeom>
              <a:blipFill rotWithShape="1">
                <a:blip r:embed="rId5"/>
                <a:stretch>
                  <a:fillRect r="-14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-57150" y="69056"/>
            <a:ext cx="9252520" cy="846510"/>
          </a:xfrm>
          <a:prstGeom prst="rect">
            <a:avLst/>
          </a:prstGeom>
          <a:scene3d>
            <a:camera prst="orthographicFront"/>
            <a:lightRig rig="flat" dir="t"/>
          </a:scene3d>
          <a:sp3d z="-1905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0" tIns="190500" rIns="190500" bIns="190500" numCol="1" spcCol="1270" anchor="t" anchorCtr="0">
            <a:noAutofit/>
          </a:bodyPr>
          <a:lstStyle/>
          <a:p>
            <a:pPr lvl="0"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000" u="sng" kern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Правила</a:t>
            </a:r>
            <a:r>
              <a:rPr lang="ru-RU" sz="3000" kern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нахождения координат</a:t>
            </a:r>
            <a:endParaRPr lang="ru-RU" sz="3000" kern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72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16" grpId="0"/>
      <p:bldP spid="37" grpId="0" animBg="1"/>
      <p:bldP spid="14" grpId="0"/>
      <p:bldP spid="38" grpId="0" animBg="1"/>
      <p:bldP spid="12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-180528" y="-164554"/>
            <a:ext cx="9577064" cy="5472608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-5061" y="999860"/>
            <a:ext cx="9149061" cy="1028238"/>
          </a:xfrm>
          <a:prstGeom prst="rect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Прямоугольник 6"/>
          <p:cNvSpPr/>
          <p:nvPr/>
        </p:nvSpPr>
        <p:spPr>
          <a:xfrm>
            <a:off x="-57150" y="69056"/>
            <a:ext cx="9252520" cy="846510"/>
          </a:xfrm>
          <a:prstGeom prst="rect">
            <a:avLst/>
          </a:prstGeom>
          <a:scene3d>
            <a:camera prst="orthographicFront"/>
            <a:lightRig rig="flat" dir="t"/>
          </a:scene3d>
          <a:sp3d z="-1905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0" tIns="190500" rIns="190500" bIns="190500" numCol="1" spcCol="1270" anchor="t" anchorCtr="0">
            <a:noAutofit/>
          </a:bodyPr>
          <a:lstStyle/>
          <a:p>
            <a:pPr lvl="0"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000" u="sng" kern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Правила</a:t>
            </a:r>
            <a:r>
              <a:rPr lang="ru-RU" sz="3000" kern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нахождения координат</a:t>
            </a:r>
            <a:endParaRPr lang="ru-RU" sz="3000" kern="12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3136" y="1052314"/>
            <a:ext cx="4850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аждая координата</a:t>
            </a:r>
            <a:r>
              <a:rPr lang="en-US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суммы</a:t>
            </a:r>
            <a:endParaRPr lang="en-US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двух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более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векторов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равна </a:t>
            </a:r>
            <a:r>
              <a:rPr lang="ru-RU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сумме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соответствующих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координат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данных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векторов.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5637103" y="1015637"/>
                <a:ext cx="3706475" cy="996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555750">
                  <a:lnSpc>
                    <a:spcPct val="13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 {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}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effectLst/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; 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; 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dirty="0">
                  <a:solidFill>
                    <a:schemeClr val="bg1"/>
                  </a:solidFill>
                  <a:effectLst/>
                </a:endParaRPr>
              </a:p>
              <a:p>
                <a:pPr defTabSz="1555750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b="1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 {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; 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>
                  <a:ln w="3175"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103" y="1015637"/>
                <a:ext cx="3706475" cy="996683"/>
              </a:xfrm>
              <a:prstGeom prst="rect">
                <a:avLst/>
              </a:prstGeom>
              <a:blipFill rotWithShape="1">
                <a:blip r:embed="rId2"/>
                <a:stretch>
                  <a:fillRect b="-49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-5061" y="2208012"/>
            <a:ext cx="9147600" cy="1029600"/>
          </a:xfrm>
          <a:prstGeom prst="rect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5625132"/>
              <a:satOff val="-8440"/>
              <a:lumOff val="-1373"/>
              <a:alphaOff val="0"/>
            </a:schemeClr>
          </a:fillRef>
          <a:effectRef idx="2">
            <a:schemeClr val="accent3">
              <a:hueOff val="5625132"/>
              <a:satOff val="-8440"/>
              <a:lumOff val="-1373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>
            <a:off x="153136" y="2261147"/>
            <a:ext cx="4850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аждая координата</a:t>
            </a:r>
            <a:r>
              <a:rPr lang="en-US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разности</a:t>
            </a:r>
            <a:endParaRPr lang="en-US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двух векторов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равна разности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соответствующих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координат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данных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векторов.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5584145" y="2224470"/>
                <a:ext cx="3706475" cy="996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555750">
                  <a:lnSpc>
                    <a:spcPct val="13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 {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}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effectLst/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; 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; 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dirty="0">
                  <a:solidFill>
                    <a:schemeClr val="bg1"/>
                  </a:solidFill>
                  <a:effectLst/>
                </a:endParaRPr>
              </a:p>
              <a:p>
                <a:pPr defTabSz="1555750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b="1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 {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; 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; 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>
                  <a:ln w="3175"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145" y="2224470"/>
                <a:ext cx="3706475" cy="996683"/>
              </a:xfrm>
              <a:prstGeom prst="rect">
                <a:avLst/>
              </a:prstGeom>
              <a:blipFill rotWithShape="1">
                <a:blip r:embed="rId3"/>
                <a:stretch>
                  <a:fillRect b="-49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0" y="3414358"/>
            <a:ext cx="9147600" cy="1029600"/>
          </a:xfrm>
          <a:prstGeom prst="rect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11250264"/>
              <a:satOff val="-16880"/>
              <a:lumOff val="-2745"/>
              <a:alphaOff val="0"/>
            </a:schemeClr>
          </a:fillRef>
          <a:effectRef idx="2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TextBox 18"/>
          <p:cNvSpPr txBox="1"/>
          <p:nvPr/>
        </p:nvSpPr>
        <p:spPr>
          <a:xfrm>
            <a:off x="153920" y="3483952"/>
            <a:ext cx="59302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аждая координата произведения вектора на число</a:t>
            </a:r>
            <a:endParaRPr lang="en-US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равна произведению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соответствующей координаты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вектора на это число.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/>
              <p:cNvSpPr/>
              <p:nvPr/>
            </p:nvSpPr>
            <p:spPr>
              <a:xfrm>
                <a:off x="7054214" y="3484421"/>
                <a:ext cx="2183448" cy="8894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555750">
                  <a:lnSpc>
                    <a:spcPct val="13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 {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}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effectLst/>
                  </a:rPr>
                  <a:t>   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𝑘</m:t>
                    </m:r>
                  </m:oMath>
                </a14:m>
                <a:endParaRPr lang="en-US" dirty="0">
                  <a:solidFill>
                    <a:schemeClr val="bg1"/>
                  </a:solidFill>
                  <a:effectLst/>
                </a:endParaRPr>
              </a:p>
              <a:p>
                <a:pPr defTabSz="1555750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𝒌</m:t>
                      </m:r>
                      <m:acc>
                        <m:accPr>
                          <m:chr m:val="⃗"/>
                          <m:ctrlPr>
                            <a:rPr lang="ru-RU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 {</m:t>
                      </m:r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𝑘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𝑘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𝑘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>
                  <a:ln w="3175"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4214" y="3484421"/>
                <a:ext cx="2183448" cy="889474"/>
              </a:xfrm>
              <a:prstGeom prst="rect">
                <a:avLst/>
              </a:prstGeom>
              <a:blipFill rotWithShape="1">
                <a:blip r:embed="rId4"/>
                <a:stretch>
                  <a:fillRect t="-3425" b="-6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6543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  <p:bldP spid="14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1520" y="176291"/>
                <a:ext cx="8640960" cy="8787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{−1;0;3}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 dirty="0">
                        <a:latin typeface="Cambria Math"/>
                      </a:rPr>
                      <m:t>{</m:t>
                    </m:r>
                    <m:r>
                      <a:rPr lang="en-US" b="0" i="1" dirty="0" smtClean="0">
                        <a:latin typeface="Cambria Math"/>
                      </a:rPr>
                      <m:t>5</m:t>
                    </m:r>
                    <m:r>
                      <a:rPr lang="en-US" i="1" dirty="0">
                        <a:latin typeface="Cambria Math"/>
                      </a:rPr>
                      <m:t>;</m:t>
                    </m:r>
                    <m:r>
                      <a:rPr lang="en-US" b="0" i="1" dirty="0" smtClean="0">
                        <a:latin typeface="Cambria Math"/>
                      </a:rPr>
                      <m:t>−2</m:t>
                    </m:r>
                    <m:r>
                      <a:rPr lang="en-US" i="1" dirty="0">
                        <a:latin typeface="Cambria Math"/>
                      </a:rPr>
                      <m:t>;</m:t>
                    </m:r>
                    <m:r>
                      <a:rPr lang="en-US" b="0" i="1" dirty="0" smtClean="0">
                        <a:latin typeface="Cambria Math"/>
                      </a:rPr>
                      <m:t>1</m:t>
                    </m:r>
                    <m:r>
                      <a:rPr lang="en-US" i="1" dirty="0">
                        <a:latin typeface="Cambria Math"/>
                      </a:rPr>
                      <m:t>}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𝑐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</a:rPr>
                          <m:t>1;</m:t>
                        </m:r>
                        <m:r>
                          <a:rPr lang="en-US" b="0" i="1" dirty="0" smtClean="0">
                            <a:latin typeface="Cambria Math"/>
                          </a:rPr>
                          <m:t>7</m:t>
                        </m:r>
                        <m:r>
                          <a:rPr lang="en-US" i="1" dirty="0">
                            <a:latin typeface="Cambria Math"/>
                          </a:rPr>
                          <m:t>;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О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пределить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координаты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векторов:</a:t>
                </a:r>
              </a:p>
              <a:p>
                <a:pPr>
                  <a:spcBef>
                    <a:spcPts val="600"/>
                  </a:spcBef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1)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;                         2)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                    3)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;                        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6291"/>
                <a:ext cx="8640960" cy="878702"/>
              </a:xfrm>
              <a:prstGeom prst="rect">
                <a:avLst/>
              </a:prstGeom>
              <a:blipFill rotWithShape="1">
                <a:blip r:embed="rId3"/>
                <a:stretch>
                  <a:fillRect l="-564" t="-4167" r="-2398" b="-3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51520" y="1131590"/>
            <a:ext cx="1207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252486" y="1130912"/>
                <a:ext cx="4639027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 dirty="0">
                        <a:latin typeface="Cambria Math"/>
                      </a:rPr>
                      <m:t>{−1;0;3}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 dirty="0">
                        <a:latin typeface="Cambria Math"/>
                      </a:rPr>
                      <m:t>{5;−2;1}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𝑐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</a:rPr>
                          <m:t>1;7;−2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2486" y="1130912"/>
                <a:ext cx="4639027" cy="410625"/>
              </a:xfrm>
              <a:prstGeom prst="rect">
                <a:avLst/>
              </a:prstGeom>
              <a:blipFill rotWithShape="1">
                <a:blip r:embed="rId4"/>
                <a:stretch>
                  <a:fillRect t="-10448" r="-1842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51520" y="1763446"/>
                <a:ext cx="35222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1)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ru-RU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{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</a:rPr>
                      <m:t>−1+1</m:t>
                    </m:r>
                    <m:r>
                      <a:rPr lang="en-US" b="0" i="1" smtClean="0">
                        <a:latin typeface="Cambria Math"/>
                      </a:rPr>
                      <m:t>;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</a:rPr>
                      <m:t>0+7</m:t>
                    </m:r>
                    <m:r>
                      <a:rPr lang="en-US" b="0" i="1" smtClean="0">
                        <a:latin typeface="Cambria Math"/>
                      </a:rPr>
                      <m:t>;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</a:rPr>
                      <m:t>3+(−2)</m:t>
                    </m:r>
                    <m:r>
                      <a:rPr lang="en-US" b="0" i="1" smtClean="0">
                        <a:latin typeface="Cambria Math"/>
                      </a:rPr>
                      <m:t>}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63446"/>
                <a:ext cx="3522246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1384" t="-22951" r="-224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458482" y="1149577"/>
                <a:ext cx="5389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482" y="1149577"/>
                <a:ext cx="538930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1460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844933" y="1149103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933" y="1149103"/>
                <a:ext cx="365806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087390" y="1171393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390" y="1171393"/>
                <a:ext cx="365806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064542" y="1146883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542" y="1146883"/>
                <a:ext cx="365806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170228" y="1172277"/>
                <a:ext cx="7312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(−2)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0228" y="1172277"/>
                <a:ext cx="731290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108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787823" y="1215421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823" y="1215421"/>
                <a:ext cx="365806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119808" y="1763446"/>
                <a:ext cx="25715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−1+1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i="1">
                          <a:latin typeface="Cambria Math"/>
                        </a:rPr>
                        <m:t>0+7</m:t>
                      </m:r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  <m:r>
                        <a:rPr lang="en-US" i="1">
                          <a:latin typeface="Cambria Math"/>
                        </a:rPr>
                        <m:t>3+(−2)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808" y="1763446"/>
                <a:ext cx="2571538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260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477574" y="176344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7574" y="1763446"/>
                <a:ext cx="410690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1911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102583" y="176344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2583" y="1763446"/>
                <a:ext cx="410690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1940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732159" y="176344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159" y="1763446"/>
                <a:ext cx="410690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197" r="-1911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74725" y="2132778"/>
                <a:ext cx="157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{0;7;1}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25" y="2132778"/>
                <a:ext cx="1574598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23333" r="-426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1134666" y="2189609"/>
            <a:ext cx="300618" cy="312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435284" y="2189609"/>
            <a:ext cx="246872" cy="312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682156" y="2189609"/>
            <a:ext cx="288032" cy="312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47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82716E-6 L -0.14566 0.11945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595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81481E-6 L -0.44757 0.10586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78" y="5278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81481E-6 L -0.1007 0.11975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5" y="5988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81481E-6 L -0.4092 0.11975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69" y="5988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0433 L -0.05868 0.11543 " pathEditMode="relative" rAng="0" ptsTypes="AA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6" y="5988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0.00432 L -0.35122 0.11543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48" y="5988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9" grpId="1"/>
      <p:bldP spid="9" grpId="2"/>
      <p:bldP spid="10" grpId="0"/>
      <p:bldP spid="10" grpId="1"/>
      <p:bldP spid="10" grpId="2"/>
      <p:bldP spid="11" grpId="0"/>
      <p:bldP spid="11" grpId="1"/>
      <p:bldP spid="11" grpId="2"/>
      <p:bldP spid="12" grpId="0"/>
      <p:bldP spid="12" grpId="1"/>
      <p:bldP spid="12" grpId="2"/>
      <p:bldP spid="13" grpId="0"/>
      <p:bldP spid="13" grpId="1"/>
      <p:bldP spid="13" grpId="2"/>
      <p:bldP spid="14" grpId="0"/>
      <p:bldP spid="14" grpId="1"/>
      <p:bldP spid="14" grpId="2"/>
      <p:bldP spid="15" grpId="0"/>
      <p:bldP spid="16" grpId="0"/>
      <p:bldP spid="16" grpId="1"/>
      <p:bldP spid="17" grpId="0"/>
      <p:bldP spid="17" grpId="1"/>
      <p:bldP spid="18" grpId="0"/>
      <p:bldP spid="18" grpId="1"/>
      <p:bldP spid="19" grpId="0"/>
      <p:bldP spid="22" grpId="0" animBg="1"/>
      <p:bldP spid="24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1520" y="176291"/>
                <a:ext cx="8640960" cy="8787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{−1;0;3}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 dirty="0">
                        <a:latin typeface="Cambria Math"/>
                      </a:rPr>
                      <m:t>{</m:t>
                    </m:r>
                    <m:r>
                      <a:rPr lang="en-US" b="0" i="1" dirty="0" smtClean="0">
                        <a:latin typeface="Cambria Math"/>
                      </a:rPr>
                      <m:t>5</m:t>
                    </m:r>
                    <m:r>
                      <a:rPr lang="en-US" i="1" dirty="0">
                        <a:latin typeface="Cambria Math"/>
                      </a:rPr>
                      <m:t>;</m:t>
                    </m:r>
                    <m:r>
                      <a:rPr lang="en-US" b="0" i="1" dirty="0" smtClean="0">
                        <a:latin typeface="Cambria Math"/>
                      </a:rPr>
                      <m:t>−2</m:t>
                    </m:r>
                    <m:r>
                      <a:rPr lang="en-US" i="1" dirty="0">
                        <a:latin typeface="Cambria Math"/>
                      </a:rPr>
                      <m:t>;</m:t>
                    </m:r>
                    <m:r>
                      <a:rPr lang="en-US" b="0" i="1" dirty="0" smtClean="0">
                        <a:latin typeface="Cambria Math"/>
                      </a:rPr>
                      <m:t>1</m:t>
                    </m:r>
                    <m:r>
                      <a:rPr lang="en-US" i="1" dirty="0">
                        <a:latin typeface="Cambria Math"/>
                      </a:rPr>
                      <m:t>}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𝑐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</a:rPr>
                          <m:t>1;</m:t>
                        </m:r>
                        <m:r>
                          <a:rPr lang="en-US" b="0" i="1" dirty="0" smtClean="0">
                            <a:latin typeface="Cambria Math"/>
                          </a:rPr>
                          <m:t>7</m:t>
                        </m:r>
                        <m:r>
                          <a:rPr lang="en-US" i="1" dirty="0">
                            <a:latin typeface="Cambria Math"/>
                          </a:rPr>
                          <m:t>;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О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пределить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координаты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векторов:</a:t>
                </a:r>
              </a:p>
              <a:p>
                <a:pPr>
                  <a:spcBef>
                    <a:spcPts val="600"/>
                  </a:spcBef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1)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;                         2)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                    3)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;                        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6291"/>
                <a:ext cx="8640960" cy="878702"/>
              </a:xfrm>
              <a:prstGeom prst="rect">
                <a:avLst/>
              </a:prstGeom>
              <a:blipFill rotWithShape="1">
                <a:blip r:embed="rId3"/>
                <a:stretch>
                  <a:fillRect l="-564" t="-4167" r="-2398" b="-3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51520" y="1131590"/>
            <a:ext cx="1207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252486" y="1130912"/>
                <a:ext cx="4639027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 dirty="0">
                        <a:latin typeface="Cambria Math"/>
                      </a:rPr>
                      <m:t>{−1;0;3}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 dirty="0">
                        <a:latin typeface="Cambria Math"/>
                      </a:rPr>
                      <m:t>{5;−2;1}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𝑐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</a:rPr>
                          <m:t>1;7;−2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2486" y="1130912"/>
                <a:ext cx="4639027" cy="410625"/>
              </a:xfrm>
              <a:prstGeom prst="rect">
                <a:avLst/>
              </a:prstGeom>
              <a:blipFill rotWithShape="1">
                <a:blip r:embed="rId4"/>
                <a:stretch>
                  <a:fillRect t="-10448" r="-1842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51520" y="1763446"/>
                <a:ext cx="35222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ru-RU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{−1+1;0+7;3+(−2)}</m:t>
                    </m:r>
                  </m:oMath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63446"/>
                <a:ext cx="3522246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1384" t="-22951" r="-224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74725" y="2132778"/>
                <a:ext cx="157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{0;7;1}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25" y="2132778"/>
                <a:ext cx="1574598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3333" r="-426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793650" y="1763446"/>
                <a:ext cx="3539239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ru-RU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{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</a:rPr>
                      <m:t>5−(−1)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;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</a:rPr>
                      <m:t>−2−0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;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</a:rPr>
                      <m:t>1−3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}</m:t>
                    </m:r>
                  </m:oMath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650" y="1763446"/>
                <a:ext cx="3539239" cy="410625"/>
              </a:xfrm>
              <a:prstGeom prst="rect">
                <a:avLst/>
              </a:prstGeom>
              <a:blipFill rotWithShape="1">
                <a:blip r:embed="rId7"/>
                <a:stretch>
                  <a:fillRect l="-1377" t="-10294" r="-2065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5016855" y="2132778"/>
                <a:ext cx="1937838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{6;−2;−2}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855" y="2132778"/>
                <a:ext cx="1937838" cy="410625"/>
              </a:xfrm>
              <a:prstGeom prst="rect">
                <a:avLst/>
              </a:prstGeom>
              <a:blipFill rotWithShape="1">
                <a:blip r:embed="rId8"/>
                <a:stretch>
                  <a:fillRect t="-10448" r="-3459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2377528" y="1168625"/>
                <a:ext cx="7312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−1</m:t>
                      </m:r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528" y="1168625"/>
                <a:ext cx="731290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333" r="-108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2844929" y="1191965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929" y="1191965"/>
                <a:ext cx="365806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3080247" y="1169012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247" y="1169012"/>
                <a:ext cx="365806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160239" y="1190279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239" y="1190279"/>
                <a:ext cx="365806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4375258" y="1189805"/>
                <a:ext cx="5389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258" y="1189805"/>
                <a:ext cx="538930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1477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4755345" y="1191528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345" y="1191528"/>
                <a:ext cx="365806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690224" y="1806499"/>
                <a:ext cx="11352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5−(−1)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0224" y="1806499"/>
                <a:ext cx="1135247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197" r="-641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6677581" y="1806499"/>
                <a:ext cx="9428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−2−0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581" y="1806499"/>
                <a:ext cx="942887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8197" r="-838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7471973" y="1806499"/>
                <a:ext cx="7697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1−3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1973" y="1806499"/>
                <a:ext cx="769763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8197" r="-952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5865144" y="180649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144" y="1806499"/>
                <a:ext cx="410690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8197" r="-1911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7023179" y="180553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179" y="1805532"/>
                <a:ext cx="410690" cy="369332"/>
              </a:xfrm>
              <a:prstGeom prst="rect">
                <a:avLst/>
              </a:prstGeom>
              <a:blipFill rotWithShape="1">
                <a:blip r:embed="rId19"/>
                <a:stretch>
                  <a:fillRect t="-8197" r="-2089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7648445" y="180631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445" y="1806316"/>
                <a:ext cx="410690" cy="369332"/>
              </a:xfrm>
              <a:prstGeom prst="rect">
                <a:avLst/>
              </a:prstGeom>
              <a:blipFill rotWithShape="1">
                <a:blip r:embed="rId20"/>
                <a:stretch>
                  <a:fillRect t="-8197" r="-1940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Прямоугольник 37"/>
          <p:cNvSpPr/>
          <p:nvPr/>
        </p:nvSpPr>
        <p:spPr>
          <a:xfrm>
            <a:off x="5692605" y="2218642"/>
            <a:ext cx="319555" cy="312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6012160" y="2218641"/>
            <a:ext cx="386231" cy="312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6398391" y="2218642"/>
            <a:ext cx="453270" cy="312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94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81481E-6 L 0.16771 0.11975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85" y="5988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L 0.40643 0.12438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3" y="6204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81481E-6 L 0.25191 0.11975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87" y="5988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81481E-6 L 0.48177 0.11975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80" y="5988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52448 0.12438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15" y="6204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81481E-6 L 0.29705 0.11975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44" y="5988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7" grpId="1"/>
      <p:bldP spid="27" grpId="2"/>
      <p:bldP spid="28" grpId="0"/>
      <p:bldP spid="28" grpId="1"/>
      <p:bldP spid="28" grpId="2"/>
      <p:bldP spid="29" grpId="0"/>
      <p:bldP spid="29" grpId="1"/>
      <p:bldP spid="29" grpId="2"/>
      <p:bldP spid="30" grpId="0"/>
      <p:bldP spid="30" grpId="1"/>
      <p:bldP spid="30" grpId="2"/>
      <p:bldP spid="31" grpId="0"/>
      <p:bldP spid="31" grpId="1"/>
      <p:bldP spid="31" grpId="2"/>
      <p:bldP spid="32" grpId="0"/>
      <p:bldP spid="32" grpId="1"/>
      <p:bldP spid="32" grpId="2"/>
      <p:bldP spid="21" grpId="0"/>
      <p:bldP spid="36" grpId="0"/>
      <p:bldP spid="37" grpId="0"/>
      <p:bldP spid="33" grpId="0"/>
      <p:bldP spid="33" grpId="1"/>
      <p:bldP spid="34" grpId="0"/>
      <p:bldP spid="34" grpId="1"/>
      <p:bldP spid="35" grpId="0"/>
      <p:bldP spid="35" grpId="1"/>
      <p:bldP spid="38" grpId="0" animBg="1"/>
      <p:bldP spid="39" grpId="0" animBg="1"/>
      <p:bldP spid="4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1520" y="176291"/>
                <a:ext cx="8640960" cy="8787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{−1;0;3}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 dirty="0">
                        <a:latin typeface="Cambria Math"/>
                      </a:rPr>
                      <m:t>{</m:t>
                    </m:r>
                    <m:r>
                      <a:rPr lang="en-US" b="0" i="1" dirty="0" smtClean="0">
                        <a:latin typeface="Cambria Math"/>
                      </a:rPr>
                      <m:t>5</m:t>
                    </m:r>
                    <m:r>
                      <a:rPr lang="en-US" i="1" dirty="0">
                        <a:latin typeface="Cambria Math"/>
                      </a:rPr>
                      <m:t>;</m:t>
                    </m:r>
                    <m:r>
                      <a:rPr lang="en-US" b="0" i="1" dirty="0" smtClean="0">
                        <a:latin typeface="Cambria Math"/>
                      </a:rPr>
                      <m:t>−2</m:t>
                    </m:r>
                    <m:r>
                      <a:rPr lang="en-US" i="1" dirty="0">
                        <a:latin typeface="Cambria Math"/>
                      </a:rPr>
                      <m:t>;</m:t>
                    </m:r>
                    <m:r>
                      <a:rPr lang="en-US" b="0" i="1" dirty="0" smtClean="0">
                        <a:latin typeface="Cambria Math"/>
                      </a:rPr>
                      <m:t>1</m:t>
                    </m:r>
                    <m:r>
                      <a:rPr lang="en-US" i="1" dirty="0">
                        <a:latin typeface="Cambria Math"/>
                      </a:rPr>
                      <m:t>}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𝑐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</a:rPr>
                          <m:t>1;</m:t>
                        </m:r>
                        <m:r>
                          <a:rPr lang="en-US" b="0" i="1" dirty="0" smtClean="0">
                            <a:latin typeface="Cambria Math"/>
                          </a:rPr>
                          <m:t>7</m:t>
                        </m:r>
                        <m:r>
                          <a:rPr lang="en-US" i="1" dirty="0">
                            <a:latin typeface="Cambria Math"/>
                          </a:rPr>
                          <m:t>;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О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пределить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координаты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векторов:</a:t>
                </a:r>
              </a:p>
              <a:p>
                <a:pPr>
                  <a:spcBef>
                    <a:spcPts val="600"/>
                  </a:spcBef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1)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;                         2)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                    3)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;                        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6291"/>
                <a:ext cx="8640960" cy="878702"/>
              </a:xfrm>
              <a:prstGeom prst="rect">
                <a:avLst/>
              </a:prstGeom>
              <a:blipFill rotWithShape="1">
                <a:blip r:embed="rId3"/>
                <a:stretch>
                  <a:fillRect l="-564" t="-4167" r="-2398" b="-3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51520" y="1131590"/>
            <a:ext cx="1207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252486" y="1130912"/>
                <a:ext cx="4639027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 dirty="0">
                        <a:latin typeface="Cambria Math"/>
                      </a:rPr>
                      <m:t>{−1;0;3}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 dirty="0">
                        <a:latin typeface="Cambria Math"/>
                      </a:rPr>
                      <m:t>{5;−2;1}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𝑐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</a:rPr>
                          <m:t>1;7;−2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2486" y="1130912"/>
                <a:ext cx="4639027" cy="410625"/>
              </a:xfrm>
              <a:prstGeom prst="rect">
                <a:avLst/>
              </a:prstGeom>
              <a:blipFill rotWithShape="1">
                <a:blip r:embed="rId4"/>
                <a:stretch>
                  <a:fillRect t="-10448" r="-1842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51520" y="1763446"/>
                <a:ext cx="35222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ru-RU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{−1+1;0+7;3+(−2)}</m:t>
                    </m:r>
                  </m:oMath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63446"/>
                <a:ext cx="3522246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1384" t="-22951" r="-224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74725" y="2132778"/>
                <a:ext cx="157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{0;7;1}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25" y="2132778"/>
                <a:ext cx="1574598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3333" r="-426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793650" y="1763446"/>
                <a:ext cx="3539239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ru-RU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{5−(−1);−2−0;1−3}</m:t>
                    </m:r>
                  </m:oMath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650" y="1763446"/>
                <a:ext cx="3539239" cy="410625"/>
              </a:xfrm>
              <a:prstGeom prst="rect">
                <a:avLst/>
              </a:prstGeom>
              <a:blipFill rotWithShape="1">
                <a:blip r:embed="rId7"/>
                <a:stretch>
                  <a:fillRect l="-1377" t="-10294" r="-2065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5016855" y="2132778"/>
                <a:ext cx="1937838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{6;−2;−2}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855" y="2132778"/>
                <a:ext cx="1937838" cy="410625"/>
              </a:xfrm>
              <a:prstGeom prst="rect">
                <a:avLst/>
              </a:prstGeom>
              <a:blipFill rotWithShape="1">
                <a:blip r:embed="rId8"/>
                <a:stretch>
                  <a:fillRect t="-10448" r="-3459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51520" y="2896530"/>
                <a:ext cx="4723922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2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{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</a:rPr>
                      <m:t>2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+5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;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2∙0+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−2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;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2∙3+1</m:t>
                    </m:r>
                    <m:r>
                      <a:rPr lang="en-US" b="0" i="1" smtClean="0">
                        <a:latin typeface="Cambria Math"/>
                      </a:rPr>
                      <m:t>}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896530"/>
                <a:ext cx="4723922" cy="410625"/>
              </a:xfrm>
              <a:prstGeom prst="rect">
                <a:avLst/>
              </a:prstGeom>
              <a:blipFill rotWithShape="1">
                <a:blip r:embed="rId9"/>
                <a:stretch>
                  <a:fillRect l="-1032" t="-8824" r="-1548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868144" y="2896530"/>
                <a:ext cx="1897763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2</m:t>
                      </m:r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i="1">
                          <a:latin typeface="Cambria Math"/>
                        </a:rPr>
                        <m:t> {</m:t>
                      </m:r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;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;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7</m:t>
                      </m:r>
                      <m:r>
                        <a:rPr lang="en-US" i="1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896530"/>
                <a:ext cx="1897763" cy="410625"/>
              </a:xfrm>
              <a:prstGeom prst="rect">
                <a:avLst/>
              </a:prstGeom>
              <a:blipFill rotWithShape="1">
                <a:blip r:embed="rId10"/>
                <a:stretch>
                  <a:fillRect t="-8824" r="-3859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Прямоугольник 37"/>
          <p:cNvSpPr/>
          <p:nvPr/>
        </p:nvSpPr>
        <p:spPr>
          <a:xfrm>
            <a:off x="6681429" y="2963890"/>
            <a:ext cx="338843" cy="312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7020271" y="2963890"/>
            <a:ext cx="385703" cy="312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7407870" y="2945591"/>
            <a:ext cx="486768" cy="312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268765" y="2943465"/>
                <a:ext cx="14230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en-US" i="1">
                          <a:latin typeface="Cambria Math"/>
                          <a:ea typeface="Cambria Math"/>
                        </a:rPr>
                        <m:t>+5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765" y="2943465"/>
                <a:ext cx="1423018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512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539953" y="2943465"/>
                <a:ext cx="14230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</a:rPr>
                        <m:t>2∙0+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9953" y="2943465"/>
                <a:ext cx="1423018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333" r="-515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813757" y="2943465"/>
                <a:ext cx="10583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</a:rPr>
                        <m:t>2∙3+1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757" y="2943465"/>
                <a:ext cx="1058303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333" r="-693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2098132" y="294321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132" y="2943210"/>
                <a:ext cx="410690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333" r="-1911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3006791" y="294423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6791" y="2944236"/>
                <a:ext cx="410690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197" r="-1911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4281653" y="294246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653" y="2942461"/>
                <a:ext cx="410690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8333" r="-1911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268765" y="2947250"/>
                <a:ext cx="4748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765" y="2947250"/>
                <a:ext cx="474810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8197" r="-1794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2539953" y="2947250"/>
                <a:ext cx="4748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9953" y="2947250"/>
                <a:ext cx="474810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8197" r="-16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3816633" y="2947224"/>
                <a:ext cx="4748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633" y="2947224"/>
                <a:ext cx="474810" cy="369332"/>
              </a:xfrm>
              <a:prstGeom prst="rect">
                <a:avLst/>
              </a:prstGeom>
              <a:blipFill rotWithShape="1">
                <a:blip r:embed="rId19"/>
                <a:stretch>
                  <a:fillRect t="-8197" r="-1794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2394195" y="1168625"/>
                <a:ext cx="7312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−1</m:t>
                      </m:r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195" y="1168625"/>
                <a:ext cx="731290" cy="369332"/>
              </a:xfrm>
              <a:prstGeom prst="rect">
                <a:avLst/>
              </a:prstGeom>
              <a:blipFill rotWithShape="1">
                <a:blip r:embed="rId20"/>
                <a:stretch>
                  <a:fillRect t="-8333" r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2863000" y="1172972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3000" y="1172972"/>
                <a:ext cx="365806" cy="369332"/>
              </a:xfrm>
              <a:prstGeom prst="rect">
                <a:avLst/>
              </a:prstGeom>
              <a:blipFill rotWithShape="1">
                <a:blip r:embed="rId21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3080247" y="1169012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247" y="1169012"/>
                <a:ext cx="365806" cy="369332"/>
              </a:xfrm>
              <a:prstGeom prst="rect">
                <a:avLst/>
              </a:prstGeom>
              <a:blipFill rotWithShape="1">
                <a:blip r:embed="rId22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176909" y="1192660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909" y="1192660"/>
                <a:ext cx="365806" cy="369332"/>
              </a:xfrm>
              <a:prstGeom prst="rect">
                <a:avLst/>
              </a:prstGeom>
              <a:blipFill rotWithShape="1">
                <a:blip r:embed="rId23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4375258" y="1175516"/>
                <a:ext cx="5389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258" y="1175516"/>
                <a:ext cx="538930" cy="369332"/>
              </a:xfrm>
              <a:prstGeom prst="rect">
                <a:avLst/>
              </a:prstGeom>
              <a:blipFill rotWithShape="1">
                <a:blip r:embed="rId24"/>
                <a:stretch>
                  <a:fillRect t="-8333" r="-1477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4748202" y="1196290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202" y="1196290"/>
                <a:ext cx="365806" cy="369332"/>
              </a:xfrm>
              <a:prstGeom prst="rect">
                <a:avLst/>
              </a:prstGeom>
              <a:blipFill rotWithShape="1">
                <a:blip r:embed="rId25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497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83832E-6 L -0.09132 0.34465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66" y="1721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4.81481E-6 L -0.00347 0.34382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17191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3832E-6 L 0.11181 0.34465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90" y="17217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1.11111E-6 L -0.02691 0.34012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5" y="1700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49275E-6 L -0.2033 0.34033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74" y="1700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3.82716E-6 L -0.11459 0.34352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21" y="1716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2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2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2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2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2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2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38" grpId="0" animBg="1"/>
      <p:bldP spid="39" grpId="0" animBg="1"/>
      <p:bldP spid="40" grpId="0" animBg="1"/>
      <p:bldP spid="11" grpId="0"/>
      <p:bldP spid="12" grpId="0"/>
      <p:bldP spid="13" grpId="0"/>
      <p:bldP spid="33" grpId="0"/>
      <p:bldP spid="33" grpId="1"/>
      <p:bldP spid="34" grpId="0"/>
      <p:bldP spid="34" grpId="1"/>
      <p:bldP spid="35" grpId="0"/>
      <p:bldP spid="35" grpId="1"/>
      <p:bldP spid="14" grpId="0"/>
      <p:bldP spid="14" grpId="1"/>
      <p:bldP spid="43" grpId="0"/>
      <p:bldP spid="43" grpId="1"/>
      <p:bldP spid="44" grpId="0"/>
      <p:bldP spid="44" grpId="1"/>
      <p:bldP spid="27" grpId="0"/>
      <p:bldP spid="27" grpId="1"/>
      <p:bldP spid="27" grpId="2"/>
      <p:bldP spid="28" grpId="0"/>
      <p:bldP spid="28" grpId="1"/>
      <p:bldP spid="28" grpId="2"/>
      <p:bldP spid="29" grpId="0"/>
      <p:bldP spid="29" grpId="1"/>
      <p:bldP spid="29" grpId="2"/>
      <p:bldP spid="30" grpId="0"/>
      <p:bldP spid="30" grpId="1"/>
      <p:bldP spid="30" grpId="2"/>
      <p:bldP spid="31" grpId="0"/>
      <p:bldP spid="31" grpId="1"/>
      <p:bldP spid="31" grpId="2"/>
      <p:bldP spid="32" grpId="0"/>
      <p:bldP spid="32" grpId="1"/>
      <p:bldP spid="3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6445" cy="5143501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872113"/>
              </p:ext>
            </p:extLst>
          </p:nvPr>
        </p:nvGraphicFramePr>
        <p:xfrm>
          <a:off x="240184" y="481137"/>
          <a:ext cx="4485600" cy="41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400"/>
                <a:gridCol w="320400"/>
                <a:gridCol w="320400"/>
                <a:gridCol w="320400"/>
                <a:gridCol w="320400"/>
                <a:gridCol w="320400"/>
                <a:gridCol w="320400"/>
                <a:gridCol w="320400"/>
                <a:gridCol w="320400"/>
                <a:gridCol w="320400"/>
                <a:gridCol w="320400"/>
                <a:gridCol w="320400"/>
                <a:gridCol w="320400"/>
                <a:gridCol w="320400"/>
              </a:tblGrid>
              <a:tr h="320400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4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4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4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4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4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4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4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4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4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4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400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4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69028" y="3016111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028" y="3016111"/>
                <a:ext cx="367985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09054" y="3704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054" y="370440"/>
                <a:ext cx="371384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1967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/>
          <p:cNvCxnSpPr/>
          <p:nvPr/>
        </p:nvCxnSpPr>
        <p:spPr>
          <a:xfrm flipV="1">
            <a:off x="1197148" y="478756"/>
            <a:ext cx="0" cy="41688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38820" y="3363536"/>
            <a:ext cx="447799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549345" y="565064"/>
                <a:ext cx="3244158" cy="3416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=1,</m:t>
                      </m:r>
                      <m:d>
                        <m:dPr>
                          <m:begChr m:val="|"/>
                          <m:endChr m:val="|"/>
                          <m:ctrlPr>
                            <a:rPr lang="ru-RU" i="1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e>
                          </m:acc>
                        </m:e>
                      </m:d>
                      <m:r>
                        <a:rPr lang="en-US" i="1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единичные векторы</a:t>
                </a:r>
              </a:p>
              <a:p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</m:e>
                    </m:acc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, 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−</m:t>
                    </m:r>
                  </m:oMath>
                </a14:m>
                <a:r>
                  <a:rPr lang="en-US" b="0" i="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b="0" i="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координатные векторы</a:t>
                </a:r>
                <a:endParaRPr lang="ru-RU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/>
                            </a:rPr>
                            <m:t>𝒑</m:t>
                          </m:r>
                        </m:e>
                      </m:acc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>
                          <a:latin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>
                          <a:latin typeface="Cambria Math"/>
                        </a:rPr>
                        <m:t>+</m:t>
                      </m:r>
                      <m:r>
                        <a:rPr lang="en-US" b="1" i="1">
                          <a:latin typeface="Cambria Math"/>
                        </a:rPr>
                        <m:t>𝒚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𝒙</m:t>
                    </m:r>
                    <m:r>
                      <a:rPr lang="en-US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, </m:t>
                    </m:r>
                    <m:r>
                      <a:rPr lang="en-US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𝒚</m:t>
                    </m:r>
                    <m:r>
                      <a:rPr lang="en-US" b="1" i="1" dirty="0" smtClean="0">
                        <a:solidFill>
                          <a:srgbClr val="002060"/>
                        </a:solidFill>
                        <a:latin typeface="Cambria Math"/>
                      </a:rPr>
                      <m:t> −</m:t>
                    </m:r>
                  </m:oMath>
                </a14:m>
                <a:r>
                  <a:rPr lang="ru-RU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координаты</a:t>
                </a:r>
                <a:r>
                  <a:rPr lang="en-US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вектора</a:t>
                </a:r>
                <a14:m>
                  <m:oMath xmlns:m="http://schemas.openxmlformats.org/officeDocument/2006/math">
                    <m:r>
                      <a:rPr lang="ru-RU" b="1" i="1" dirty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>
                            <a:latin typeface="Cambria Math"/>
                          </a:rPr>
                          <m:t>𝒑</m:t>
                        </m:r>
                      </m:e>
                    </m:acc>
                  </m:oMath>
                </a14:m>
                <a:endParaRPr lang="ru-RU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/>
                            </a:rPr>
                            <m:t>𝒑</m:t>
                          </m:r>
                        </m:e>
                      </m:acc>
                      <m:r>
                        <a:rPr lang="en-US" b="1" i="1">
                          <a:latin typeface="Cambria Math"/>
                        </a:rPr>
                        <m:t> {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1" i="1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  <a:p>
                <a:endParaRPr lang="ru-RU" b="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9345" y="565064"/>
                <a:ext cx="3244158" cy="3416320"/>
              </a:xfrm>
              <a:prstGeom prst="rect">
                <a:avLst/>
              </a:prstGeom>
              <a:blipFill rotWithShape="1">
                <a:blip r:embed="rId5"/>
                <a:stretch>
                  <a:fillRect l="-1501" t="-2321" r="-188" b="-19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2463576" y="1707654"/>
                <a:ext cx="3802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</m:acc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576" y="1707654"/>
                <a:ext cx="380232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 стрелкой 28"/>
          <p:cNvCxnSpPr/>
          <p:nvPr/>
        </p:nvCxnSpPr>
        <p:spPr>
          <a:xfrm flipV="1">
            <a:off x="3765623" y="1113337"/>
            <a:ext cx="0" cy="2245436"/>
          </a:xfrm>
          <a:prstGeom prst="straightConnector1">
            <a:avLst/>
          </a:prstGeom>
          <a:ln w="28575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1212176" y="1113337"/>
            <a:ext cx="2556000" cy="22320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79977" y="3335290"/>
                <a:ext cx="3986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977" y="3335290"/>
                <a:ext cx="398699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1818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 стрелкой 20"/>
          <p:cNvCxnSpPr/>
          <p:nvPr/>
        </p:nvCxnSpPr>
        <p:spPr>
          <a:xfrm rot="16200000">
            <a:off x="1034792" y="3192861"/>
            <a:ext cx="324000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63705" y="3309822"/>
                <a:ext cx="322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705" y="3309822"/>
                <a:ext cx="322524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22951" r="-2264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82226" y="3018171"/>
                <a:ext cx="3273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226" y="3018171"/>
                <a:ext cx="327333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22951" r="-2452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 стрелкой 23"/>
          <p:cNvCxnSpPr/>
          <p:nvPr/>
        </p:nvCxnSpPr>
        <p:spPr>
          <a:xfrm>
            <a:off x="1196791" y="3364140"/>
            <a:ext cx="2583121" cy="0"/>
          </a:xfrm>
          <a:prstGeom prst="straightConnector1">
            <a:avLst/>
          </a:prstGeom>
          <a:ln w="28575">
            <a:solidFill>
              <a:srgbClr val="00B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455561" y="3329462"/>
                <a:ext cx="3962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5561" y="3329462"/>
                <a:ext cx="396262" cy="307777"/>
              </a:xfrm>
              <a:prstGeom prst="rect">
                <a:avLst/>
              </a:prstGeom>
              <a:blipFill rotWithShape="1">
                <a:blip r:embed="rId19"/>
                <a:stretch>
                  <a:fillRect t="-11765" r="-32308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3873" y="2075448"/>
                <a:ext cx="4026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𝒚</m:t>
                      </m:r>
                      <m:acc>
                        <m:accPr>
                          <m:chr m:val="⃗"/>
                          <m:ctrlP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73" y="2075448"/>
                <a:ext cx="402674" cy="307777"/>
              </a:xfrm>
              <a:prstGeom prst="rect">
                <a:avLst/>
              </a:prstGeom>
              <a:blipFill rotWithShape="1">
                <a:blip r:embed="rId20"/>
                <a:stretch>
                  <a:fillRect t="-11765" r="-3333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 стрелкой 19"/>
          <p:cNvCxnSpPr/>
          <p:nvPr/>
        </p:nvCxnSpPr>
        <p:spPr>
          <a:xfrm>
            <a:off x="1205032" y="3358773"/>
            <a:ext cx="324000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1180438" y="3343154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91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5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2" grpId="0"/>
      <p:bldP spid="23" grpId="0"/>
      <p:bldP spid="30" grpId="0"/>
      <p:bldP spid="3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1520" y="176291"/>
                <a:ext cx="8640960" cy="8787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{−1;0;3}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 dirty="0">
                        <a:latin typeface="Cambria Math"/>
                      </a:rPr>
                      <m:t>{</m:t>
                    </m:r>
                    <m:r>
                      <a:rPr lang="en-US" b="0" i="1" dirty="0" smtClean="0">
                        <a:latin typeface="Cambria Math"/>
                      </a:rPr>
                      <m:t>5</m:t>
                    </m:r>
                    <m:r>
                      <a:rPr lang="en-US" i="1" dirty="0">
                        <a:latin typeface="Cambria Math"/>
                      </a:rPr>
                      <m:t>;</m:t>
                    </m:r>
                    <m:r>
                      <a:rPr lang="en-US" b="0" i="1" dirty="0" smtClean="0">
                        <a:latin typeface="Cambria Math"/>
                      </a:rPr>
                      <m:t>−2</m:t>
                    </m:r>
                    <m:r>
                      <a:rPr lang="en-US" i="1" dirty="0">
                        <a:latin typeface="Cambria Math"/>
                      </a:rPr>
                      <m:t>;</m:t>
                    </m:r>
                    <m:r>
                      <a:rPr lang="en-US" b="0" i="1" dirty="0" smtClean="0">
                        <a:latin typeface="Cambria Math"/>
                      </a:rPr>
                      <m:t>1</m:t>
                    </m:r>
                    <m:r>
                      <a:rPr lang="en-US" i="1" dirty="0">
                        <a:latin typeface="Cambria Math"/>
                      </a:rPr>
                      <m:t>}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𝑐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</a:rPr>
                          <m:t>1;</m:t>
                        </m:r>
                        <m:r>
                          <a:rPr lang="en-US" b="0" i="1" dirty="0" smtClean="0">
                            <a:latin typeface="Cambria Math"/>
                          </a:rPr>
                          <m:t>7</m:t>
                        </m:r>
                        <m:r>
                          <a:rPr lang="en-US" i="1" dirty="0">
                            <a:latin typeface="Cambria Math"/>
                          </a:rPr>
                          <m:t>;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−2</m:t>
                        </m:r>
                      </m:e>
                    </m:d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О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пределить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координаты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векторов:</a:t>
                </a:r>
              </a:p>
              <a:p>
                <a:pPr>
                  <a:spcBef>
                    <a:spcPts val="600"/>
                  </a:spcBef>
                </a:pP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1)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;                         2)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                    3)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;                        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6291"/>
                <a:ext cx="8640960" cy="878702"/>
              </a:xfrm>
              <a:prstGeom prst="rect">
                <a:avLst/>
              </a:prstGeom>
              <a:blipFill rotWithShape="1">
                <a:blip r:embed="rId3"/>
                <a:stretch>
                  <a:fillRect l="-564" t="-4167" r="-2398" b="-3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51520" y="1131590"/>
            <a:ext cx="1207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252486" y="1136923"/>
                <a:ext cx="4639027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 dirty="0">
                        <a:latin typeface="Cambria Math"/>
                      </a:rPr>
                      <m:t>{−1;0;3}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 dirty="0">
                        <a:latin typeface="Cambria Math"/>
                      </a:rPr>
                      <m:t>{5;−2;1}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𝑐</m:t>
                        </m:r>
                      </m:e>
                    </m:acc>
                    <m:d>
                      <m:dPr>
                        <m:begChr m:val="{"/>
                        <m:endChr m:val="}"/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</a:rPr>
                          <m:t>1;7;−2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2486" y="1136923"/>
                <a:ext cx="4639027" cy="410625"/>
              </a:xfrm>
              <a:prstGeom prst="rect">
                <a:avLst/>
              </a:prstGeom>
              <a:blipFill rotWithShape="1">
                <a:blip r:embed="rId4"/>
                <a:stretch>
                  <a:fillRect t="-10448" r="-1842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251520" y="1759932"/>
                <a:ext cx="35222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ru-RU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{−1+1;0+7;3+(−2)}</m:t>
                    </m:r>
                  </m:oMath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59932"/>
                <a:ext cx="3522246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1384" t="-23333" r="-2249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74725" y="2138789"/>
                <a:ext cx="157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{0;7;1}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25" y="2138789"/>
                <a:ext cx="1574598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3333" r="-426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Прямоугольник 22"/>
              <p:cNvSpPr/>
              <p:nvPr/>
            </p:nvSpPr>
            <p:spPr>
              <a:xfrm>
                <a:off x="4793650" y="1759932"/>
                <a:ext cx="3539239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ru-RU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{5−(−1);−2−0;1−3}</m:t>
                    </m:r>
                  </m:oMath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650" y="1759932"/>
                <a:ext cx="3539239" cy="410625"/>
              </a:xfrm>
              <a:prstGeom prst="rect">
                <a:avLst/>
              </a:prstGeom>
              <a:blipFill rotWithShape="1">
                <a:blip r:embed="rId7"/>
                <a:stretch>
                  <a:fillRect l="-1377" t="-10448" r="-2065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5016855" y="2138789"/>
                <a:ext cx="1937838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{6;−2;−2}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855" y="2138789"/>
                <a:ext cx="1937838" cy="410625"/>
              </a:xfrm>
              <a:prstGeom prst="rect">
                <a:avLst/>
              </a:prstGeom>
              <a:blipFill rotWithShape="1">
                <a:blip r:embed="rId8"/>
                <a:stretch>
                  <a:fillRect t="-10448" r="-3459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251520" y="2893016"/>
                <a:ext cx="4723922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2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{2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+5;2∙0+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−2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;2∙3+1</m:t>
                    </m:r>
                    <m:r>
                      <a:rPr lang="en-US" b="0" i="1" smtClean="0">
                        <a:latin typeface="Cambria Math"/>
                      </a:rPr>
                      <m:t>}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893016"/>
                <a:ext cx="4723922" cy="410625"/>
              </a:xfrm>
              <a:prstGeom prst="rect">
                <a:avLst/>
              </a:prstGeom>
              <a:blipFill rotWithShape="1">
                <a:blip r:embed="rId9"/>
                <a:stretch>
                  <a:fillRect l="-1032" t="-8955" r="-1548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5868144" y="2893016"/>
                <a:ext cx="1897763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2</m:t>
                      </m:r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i="1">
                          <a:solidFill>
                            <a:srgbClr val="002060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i="1">
                          <a:latin typeface="Cambria Math"/>
                        </a:rPr>
                        <m:t> {</m:t>
                      </m:r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;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;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7</m:t>
                      </m:r>
                      <m:r>
                        <a:rPr lang="en-US" i="1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893016"/>
                <a:ext cx="1897763" cy="410625"/>
              </a:xfrm>
              <a:prstGeom prst="rect">
                <a:avLst/>
              </a:prstGeom>
              <a:blipFill rotWithShape="1">
                <a:blip r:embed="rId10"/>
                <a:stretch>
                  <a:fillRect t="-8955" r="-3859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251520" y="3707788"/>
                <a:ext cx="7602146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{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</a:rPr>
                      <m:t>(−1)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/>
                      </a:rPr>
                      <m:t>−2</m:t>
                    </m:r>
                    <m:r>
                      <a:rPr lang="en-US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5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;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</a:rPr>
                      <m:t>0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/>
                      </a:rPr>
                      <m:t>−2</m:t>
                    </m:r>
                    <m:r>
                      <a:rPr lang="en-US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(−2)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</a:rPr>
                      <m:t>7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;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3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/>
                      </a:rPr>
                      <m:t>−2</m:t>
                    </m:r>
                    <m:r>
                      <a:rPr lang="en-US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/>
                      </a:rPr>
                      <m:t>(−2)</m:t>
                    </m:r>
                    <m:r>
                      <a:rPr lang="en-US" b="0" i="1" smtClean="0">
                        <a:latin typeface="Cambria Math"/>
                      </a:rPr>
                      <m:t>}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707788"/>
                <a:ext cx="7602146" cy="483466"/>
              </a:xfrm>
              <a:prstGeom prst="rect">
                <a:avLst/>
              </a:prstGeom>
              <a:blipFill rotWithShape="1">
                <a:blip r:embed="rId11"/>
                <a:stretch>
                  <a:fillRect l="-642" t="-5000" r="-561" b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5940152" y="4249707"/>
                <a:ext cx="3076868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>
                        <a:solidFill>
                          <a:srgbClr val="002060"/>
                        </a:solidFill>
                        <a:latin typeface="Cambria Math"/>
                      </a:rPr>
                      <m:t>−2</m:t>
                    </m:r>
                    <m:acc>
                      <m:accPr>
                        <m:chr m:val="⃗"/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{</m:t>
                    </m:r>
                    <m:r>
                      <a:rPr lang="en-US" b="0" i="1" smtClean="0">
                        <a:latin typeface="Cambria Math"/>
                      </a:rPr>
                      <m:t>−9,5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11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−2,5</m:t>
                    </m:r>
                    <m:r>
                      <a:rPr lang="en-US" i="1">
                        <a:latin typeface="Cambria Math"/>
                      </a:rPr>
                      <m:t>}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249707"/>
                <a:ext cx="3076868" cy="483466"/>
              </a:xfrm>
              <a:prstGeom prst="rect">
                <a:avLst/>
              </a:prstGeom>
              <a:blipFill rotWithShape="1">
                <a:blip r:embed="rId12"/>
                <a:stretch>
                  <a:fillRect t="-5063" r="-2574" b="-7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822420" y="3707788"/>
                <a:ext cx="444352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420" y="3707788"/>
                <a:ext cx="444352" cy="483466"/>
              </a:xfrm>
              <a:prstGeom prst="rect">
                <a:avLst/>
              </a:prstGeom>
              <a:blipFill rotWithShape="1">
                <a:blip r:embed="rId13"/>
                <a:stretch>
                  <a:fillRect r="-23288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3750029" y="3707211"/>
                <a:ext cx="444352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029" y="3707211"/>
                <a:ext cx="444352" cy="483466"/>
              </a:xfrm>
              <a:prstGeom prst="rect">
                <a:avLst/>
              </a:prstGeom>
              <a:blipFill rotWithShape="1">
                <a:blip r:embed="rId14"/>
                <a:stretch>
                  <a:fillRect r="-24658"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5678519" y="3707211"/>
                <a:ext cx="444352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8519" y="3707211"/>
                <a:ext cx="444352" cy="483466"/>
              </a:xfrm>
              <a:prstGeom prst="rect">
                <a:avLst/>
              </a:prstGeom>
              <a:blipFill rotWithShape="1">
                <a:blip r:embed="rId15"/>
                <a:stretch>
                  <a:fillRect r="-25000"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Прямоугольник 37"/>
          <p:cNvSpPr/>
          <p:nvPr/>
        </p:nvSpPr>
        <p:spPr>
          <a:xfrm>
            <a:off x="7228524" y="4371947"/>
            <a:ext cx="655844" cy="312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7884369" y="4371950"/>
            <a:ext cx="357367" cy="312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8241735" y="4371946"/>
            <a:ext cx="608937" cy="312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586729" y="3764355"/>
                <a:ext cx="6992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729" y="3764355"/>
                <a:ext cx="699230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8333" r="-1130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4153052" y="3764855"/>
                <a:ext cx="6992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052" y="3764855"/>
                <a:ext cx="699230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8333" r="-1130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6082291" y="3764855"/>
                <a:ext cx="6992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291" y="3764855"/>
                <a:ext cx="699230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8333" r="-1140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274054" y="376427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054" y="3764278"/>
                <a:ext cx="410690" cy="369332"/>
              </a:xfrm>
              <a:prstGeom prst="rect">
                <a:avLst/>
              </a:prstGeom>
              <a:blipFill rotWithShape="1">
                <a:blip r:embed="rId19"/>
                <a:stretch>
                  <a:fillRect t="-6557" r="-2089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5201024" y="376461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024" y="3764615"/>
                <a:ext cx="410690" cy="369332"/>
              </a:xfrm>
              <a:prstGeom prst="rect">
                <a:avLst/>
              </a:prstGeom>
              <a:blipFill rotWithShape="1">
                <a:blip r:embed="rId20"/>
                <a:stretch>
                  <a:fillRect t="-8333" r="-1911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6769616" y="376495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616" y="3764952"/>
                <a:ext cx="410690" cy="369332"/>
              </a:xfrm>
              <a:prstGeom prst="rect">
                <a:avLst/>
              </a:prstGeom>
              <a:blipFill rotWithShape="1">
                <a:blip r:embed="rId21"/>
                <a:stretch>
                  <a:fillRect t="-8333" r="-1940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820254" y="3707134"/>
                <a:ext cx="2085827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i="1">
                        <a:latin typeface="Cambria Math"/>
                      </a:rPr>
                      <m:t>(−1)−2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∙5</m:t>
                    </m:r>
                    <m:r>
                      <a:rPr lang="en-US" i="1">
                        <a:latin typeface="Cambria Math"/>
                      </a:rPr>
                      <m:t>+1</m:t>
                    </m:r>
                  </m:oMath>
                </a14:m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254" y="3707134"/>
                <a:ext cx="2085827" cy="483466"/>
              </a:xfrm>
              <a:prstGeom prst="rect">
                <a:avLst/>
              </a:prstGeom>
              <a:blipFill rotWithShape="1">
                <a:blip r:embed="rId22"/>
                <a:stretch>
                  <a:fillRect r="-4094"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748355" y="3707789"/>
                <a:ext cx="2085827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i="1">
                        <a:latin typeface="Cambria Math"/>
                      </a:rPr>
                      <m:t>0−2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∙(−2)</m:t>
                    </m:r>
                    <m:r>
                      <a:rPr lang="en-US" i="1">
                        <a:latin typeface="Cambria Math"/>
                      </a:rPr>
                      <m:t>+7</m:t>
                    </m:r>
                  </m:oMath>
                </a14:m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355" y="3707789"/>
                <a:ext cx="2085827" cy="483466"/>
              </a:xfrm>
              <a:prstGeom prst="rect">
                <a:avLst/>
              </a:prstGeom>
              <a:blipFill rotWithShape="1">
                <a:blip r:embed="rId23"/>
                <a:stretch>
                  <a:fillRect r="-4094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5678913" y="3707134"/>
                <a:ext cx="2085827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∙3</m:t>
                    </m:r>
                    <m:r>
                      <a:rPr lang="en-US" i="1">
                        <a:latin typeface="Cambria Math"/>
                      </a:rPr>
                      <m:t>−2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∙1</m:t>
                    </m:r>
                    <m:r>
                      <a:rPr lang="en-US" i="1">
                        <a:latin typeface="Cambria Math"/>
                      </a:rPr>
                      <m:t>+(−2)</m:t>
                    </m:r>
                  </m:oMath>
                </a14:m>
                <a:r>
                  <a:rPr lang="en-US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8913" y="3707134"/>
                <a:ext cx="2085827" cy="483466"/>
              </a:xfrm>
              <a:prstGeom prst="rect">
                <a:avLst/>
              </a:prstGeom>
              <a:blipFill rotWithShape="1">
                <a:blip r:embed="rId24"/>
                <a:stretch>
                  <a:fillRect r="-4094"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2381495" y="1184160"/>
                <a:ext cx="7312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−1</m:t>
                      </m:r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495" y="1184160"/>
                <a:ext cx="731290" cy="369332"/>
              </a:xfrm>
              <a:prstGeom prst="rect">
                <a:avLst/>
              </a:prstGeom>
              <a:blipFill rotWithShape="1">
                <a:blip r:embed="rId25"/>
                <a:stretch>
                  <a:fillRect t="-8197" r="-10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2863979" y="1205910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3979" y="1205910"/>
                <a:ext cx="365806" cy="369332"/>
              </a:xfrm>
              <a:prstGeom prst="rect">
                <a:avLst/>
              </a:prstGeom>
              <a:blipFill rotWithShape="1">
                <a:blip r:embed="rId26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3085009" y="1182166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009" y="1182166"/>
                <a:ext cx="365806" cy="369332"/>
              </a:xfrm>
              <a:prstGeom prst="rect">
                <a:avLst/>
              </a:prstGeom>
              <a:blipFill rotWithShape="1">
                <a:blip r:embed="rId27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159444" y="1204224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444" y="1204224"/>
                <a:ext cx="365806" cy="369332"/>
              </a:xfrm>
              <a:prstGeom prst="rect">
                <a:avLst/>
              </a:prstGeom>
              <a:blipFill rotWithShape="1">
                <a:blip r:embed="rId28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4303818" y="1179940"/>
                <a:ext cx="7312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(−2)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818" y="1179940"/>
                <a:ext cx="731290" cy="369332"/>
              </a:xfrm>
              <a:prstGeom prst="rect">
                <a:avLst/>
              </a:prstGeom>
              <a:blipFill rotWithShape="1">
                <a:blip r:embed="rId29"/>
                <a:stretch>
                  <a:fillRect t="-8333" r="-108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4798205" y="1207854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205" y="1207854"/>
                <a:ext cx="365806" cy="369332"/>
              </a:xfrm>
              <a:prstGeom prst="rect">
                <a:avLst/>
              </a:prstGeom>
              <a:blipFill rotWithShape="1">
                <a:blip r:embed="rId30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6000253" y="1181468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253" y="1181468"/>
                <a:ext cx="365806" cy="369332"/>
              </a:xfrm>
              <a:prstGeom prst="rect">
                <a:avLst/>
              </a:prstGeom>
              <a:blipFill rotWithShape="1">
                <a:blip r:embed="rId31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6177371" y="1177061"/>
                <a:ext cx="7312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(−2)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371" y="1177061"/>
                <a:ext cx="731290" cy="369332"/>
              </a:xfrm>
              <a:prstGeom prst="rect">
                <a:avLst/>
              </a:prstGeom>
              <a:blipFill rotWithShape="1">
                <a:blip r:embed="rId32"/>
                <a:stretch>
                  <a:fillRect t="-8197" r="-108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5788620" y="1186506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620" y="1186506"/>
                <a:ext cx="365806" cy="369332"/>
              </a:xfrm>
              <a:prstGeom prst="rect">
                <a:avLst/>
              </a:prstGeom>
              <a:blipFill rotWithShape="1">
                <a:blip r:embed="rId33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37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98642E-6 L -0.03628 0.50169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3" y="250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21475E-6 L 0.1217 0.49707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76" y="24838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98642E-6 L 0.30868 0.50169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34" y="25085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-0.11667 0.49753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2487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60494E-6 L 0.03923 0.50278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2" y="25123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48148E-6 L 0.19635 0.49753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09" y="24877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82716E-6 L -0.25086 0.50154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52" y="25062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46914E-7 L -0.06302 0.50247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0" y="25123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247 L 0.08941 0.50309 " pathEditMode="relative" rAng="0" ptsTypes="AA">
                                      <p:cBhvr>
                                        <p:cTn id="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25031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10" presetClass="exit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11" grpId="0"/>
      <p:bldP spid="11" grpId="1"/>
      <p:bldP spid="46" grpId="0"/>
      <p:bldP spid="46" grpId="1"/>
      <p:bldP spid="47" grpId="0"/>
      <p:bldP spid="47" grpId="1"/>
      <p:bldP spid="38" grpId="0" animBg="1"/>
      <p:bldP spid="39" grpId="0" animBg="1"/>
      <p:bldP spid="40" grpId="0" animBg="1"/>
      <p:bldP spid="12" grpId="0"/>
      <p:bldP spid="12" grpId="1"/>
      <p:bldP spid="48" grpId="0"/>
      <p:bldP spid="48" grpId="1"/>
      <p:bldP spid="49" grpId="0"/>
      <p:bldP spid="49" grpId="1"/>
      <p:bldP spid="13" grpId="0"/>
      <p:bldP spid="13" grpId="1"/>
      <p:bldP spid="50" grpId="0"/>
      <p:bldP spid="50" grpId="1"/>
      <p:bldP spid="51" grpId="0"/>
      <p:bldP spid="51" grpId="1"/>
      <p:bldP spid="14" grpId="0"/>
      <p:bldP spid="15" grpId="0"/>
      <p:bldP spid="16" grpId="0"/>
      <p:bldP spid="27" grpId="0"/>
      <p:bldP spid="27" grpId="1"/>
      <p:bldP spid="27" grpId="2"/>
      <p:bldP spid="28" grpId="0"/>
      <p:bldP spid="28" grpId="1"/>
      <p:bldP spid="28" grpId="2"/>
      <p:bldP spid="29" grpId="0"/>
      <p:bldP spid="29" grpId="1"/>
      <p:bldP spid="29" grpId="2"/>
      <p:bldP spid="30" grpId="0"/>
      <p:bldP spid="30" grpId="1"/>
      <p:bldP spid="30" grpId="2"/>
      <p:bldP spid="31" grpId="0"/>
      <p:bldP spid="31" grpId="1"/>
      <p:bldP spid="31" grpId="2"/>
      <p:bldP spid="32" grpId="0"/>
      <p:bldP spid="32" grpId="1"/>
      <p:bldP spid="32" grpId="2"/>
      <p:bldP spid="43" grpId="0"/>
      <p:bldP spid="43" grpId="1"/>
      <p:bldP spid="43" grpId="2"/>
      <p:bldP spid="44" grpId="0"/>
      <p:bldP spid="44" grpId="1"/>
      <p:bldP spid="44" grpId="2"/>
      <p:bldP spid="45" grpId="0"/>
      <p:bldP spid="45" grpId="1"/>
      <p:bldP spid="45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348136"/>
              </p:ext>
            </p:extLst>
          </p:nvPr>
        </p:nvGraphicFramePr>
        <p:xfrm>
          <a:off x="-46037" y="-33448"/>
          <a:ext cx="9217024" cy="519748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217024"/>
              </a:tblGrid>
              <a:tr h="824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i="1" dirty="0" smtClean="0">
                          <a:solidFill>
                            <a:schemeClr val="bg1"/>
                          </a:solidFill>
                          <a:effectLst>
                            <a:glow rad="63500">
                              <a:schemeClr val="tx1">
                                <a:alpha val="55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Координаты</a:t>
                      </a:r>
                      <a:r>
                        <a:rPr lang="ru-RU" sz="2800" i="1" baseline="0" dirty="0" smtClean="0">
                          <a:solidFill>
                            <a:schemeClr val="bg1"/>
                          </a:solidFill>
                          <a:effectLst>
                            <a:glow rad="63500">
                              <a:schemeClr val="tx1">
                                <a:alpha val="55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вектора</a:t>
                      </a:r>
                      <a:endParaRPr lang="ru-RU" sz="2400" i="1" dirty="0" smtClean="0">
                        <a:solidFill>
                          <a:schemeClr val="bg1"/>
                        </a:solidFill>
                        <a:effectLst>
                          <a:glow rad="63500">
                            <a:schemeClr val="tx1">
                              <a:alpha val="55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216000" marB="1371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B5CD">
                        <a:alpha val="69804"/>
                      </a:srgbClr>
                    </a:solidFill>
                  </a:tcPr>
                </a:tc>
              </a:tr>
              <a:tr h="3005286">
                <a:tc>
                  <a:txBody>
                    <a:bodyPr/>
                    <a:lstStyle/>
                    <a:p>
                      <a:pPr marL="266700" indent="0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08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9E9"/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266700" indent="0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08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FEB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14314" y="2344267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314" y="2344267"/>
                <a:ext cx="367985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79980" y="968786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9980" y="968786"/>
                <a:ext cx="353751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069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2074" y="3210530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074" y="3210530"/>
                <a:ext cx="367985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/>
          <p:cNvCxnSpPr>
            <a:stCxn id="20" idx="0"/>
          </p:cNvCxnSpPr>
          <p:nvPr/>
        </p:nvCxnSpPr>
        <p:spPr>
          <a:xfrm flipV="1">
            <a:off x="1613175" y="1130640"/>
            <a:ext cx="0" cy="156964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599185" y="2733866"/>
            <a:ext cx="272035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620106" y="2730999"/>
            <a:ext cx="1013628" cy="72475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44511" y="2719207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511" y="2719207"/>
                <a:ext cx="375616" cy="338554"/>
              </a:xfrm>
              <a:prstGeom prst="rect">
                <a:avLst/>
              </a:prstGeom>
              <a:blipFill rotWithShape="1">
                <a:blip r:embed="rId5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 стрелкой 11"/>
          <p:cNvCxnSpPr/>
          <p:nvPr/>
        </p:nvCxnSpPr>
        <p:spPr>
          <a:xfrm>
            <a:off x="1613175" y="2736284"/>
            <a:ext cx="540000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610914" y="2193009"/>
            <a:ext cx="0" cy="5400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65414" y="2583074"/>
                <a:ext cx="2920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414" y="2583074"/>
                <a:ext cx="292068" cy="307777"/>
              </a:xfrm>
              <a:prstGeom prst="rect">
                <a:avLst/>
              </a:prstGeom>
              <a:blipFill rotWithShape="1">
                <a:blip r:embed="rId6"/>
                <a:stretch>
                  <a:fillRect t="-12000" r="-14894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25910" y="2263545"/>
                <a:ext cx="335348" cy="339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910" y="2263545"/>
                <a:ext cx="335348" cy="339837"/>
              </a:xfrm>
              <a:prstGeom prst="rect">
                <a:avLst/>
              </a:prstGeom>
              <a:blipFill rotWithShape="1">
                <a:blip r:embed="rId7"/>
                <a:stretch>
                  <a:fillRect r="-12727" b="-17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700226" y="2698528"/>
                <a:ext cx="2952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226" y="2698528"/>
                <a:ext cx="295273" cy="307777"/>
              </a:xfrm>
              <a:prstGeom prst="rect">
                <a:avLst/>
              </a:prstGeom>
              <a:blipFill rotWithShape="1">
                <a:blip r:embed="rId8"/>
                <a:stretch>
                  <a:fillRect t="-12000" r="-125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 стрелкой 16"/>
          <p:cNvCxnSpPr/>
          <p:nvPr/>
        </p:nvCxnSpPr>
        <p:spPr>
          <a:xfrm flipH="1">
            <a:off x="1253984" y="2748897"/>
            <a:ext cx="345202" cy="24682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64088" y="1059582"/>
                <a:ext cx="3469779" cy="410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𝒊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𝒋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𝒌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координатные векторы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059582"/>
                <a:ext cx="3469779" cy="410305"/>
              </a:xfrm>
              <a:prstGeom prst="rect">
                <a:avLst/>
              </a:prstGeom>
              <a:blipFill rotWithShape="1">
                <a:blip r:embed="rId9"/>
                <a:stretch>
                  <a:fillRect t="-8955" r="-176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 стрелкой 18"/>
          <p:cNvCxnSpPr/>
          <p:nvPr/>
        </p:nvCxnSpPr>
        <p:spPr>
          <a:xfrm flipV="1">
            <a:off x="1608877" y="1676253"/>
            <a:ext cx="1645771" cy="105474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1577175" y="2700284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 flipH="1" flipV="1">
            <a:off x="3254648" y="1676253"/>
            <a:ext cx="1" cy="1573465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908266" y="3255338"/>
            <a:ext cx="2346383" cy="0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254648" y="2736284"/>
            <a:ext cx="725466" cy="518718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241646" y="1851201"/>
                <a:ext cx="3802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646" y="1851201"/>
                <a:ext cx="380232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333" r="-2096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150593" y="1491630"/>
                <a:ext cx="1895712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𝒚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𝒛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593" y="1491630"/>
                <a:ext cx="1895712" cy="410305"/>
              </a:xfrm>
              <a:prstGeom prst="rect">
                <a:avLst/>
              </a:prstGeom>
              <a:blipFill rotWithShape="1">
                <a:blip r:embed="rId11"/>
                <a:stretch>
                  <a:fillRect t="-10448" r="-3859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927630" y="2067694"/>
                <a:ext cx="234269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{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оординаты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</m:e>
                    </m:acc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630" y="2067694"/>
                <a:ext cx="2342693" cy="646331"/>
              </a:xfrm>
              <a:prstGeom prst="rect">
                <a:avLst/>
              </a:prstGeom>
              <a:blipFill rotWithShape="1">
                <a:blip r:embed="rId12"/>
                <a:stretch>
                  <a:fillRect l="-1558" t="-4717" r="-11948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Прямоугольник 26"/>
          <p:cNvSpPr/>
          <p:nvPr/>
        </p:nvSpPr>
        <p:spPr>
          <a:xfrm>
            <a:off x="6691345" y="2136907"/>
            <a:ext cx="122427" cy="270082"/>
          </a:xfrm>
          <a:prstGeom prst="rect">
            <a:avLst/>
          </a:prstGeom>
          <a:solidFill>
            <a:srgbClr val="EE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380312" y="2131276"/>
            <a:ext cx="122427" cy="270082"/>
          </a:xfrm>
          <a:prstGeom prst="rect">
            <a:avLst/>
          </a:prstGeom>
          <a:solidFill>
            <a:srgbClr val="EE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489675" y="3122497"/>
                <a:ext cx="1218603" cy="4051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ru-RU" b="1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acc>
                      <m:r>
                        <a:rPr lang="ru-RU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{</m:t>
                      </m:r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675" y="3122497"/>
                <a:ext cx="1218603" cy="405111"/>
              </a:xfrm>
              <a:prstGeom prst="rect">
                <a:avLst/>
              </a:prstGeom>
              <a:blipFill rotWithShape="1">
                <a:blip r:embed="rId13"/>
                <a:stretch>
                  <a:fillRect r="-6030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251520" y="4130256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Соответствующие координаты</a:t>
            </a:r>
          </a:p>
          <a:p>
            <a:pPr algn="ctr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равных векторов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равны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4131380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Соответствующие координаты</a:t>
            </a:r>
          </a:p>
          <a:p>
            <a:pPr algn="ctr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противоположных векторов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ротивоположны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-180528" y="3579862"/>
            <a:ext cx="9505056" cy="1728192"/>
          </a:xfrm>
          <a:prstGeom prst="rect">
            <a:avLst/>
          </a:prstGeom>
          <a:solidFill>
            <a:srgbClr val="EE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6543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4" grpId="0"/>
      <p:bldP spid="15" grpId="0"/>
      <p:bldP spid="16" grpId="0"/>
      <p:bldP spid="18" grpId="0"/>
      <p:bldP spid="20" grpId="0" animBg="1"/>
      <p:bldP spid="24" grpId="0"/>
      <p:bldP spid="25" grpId="0"/>
      <p:bldP spid="27" grpId="0" animBg="1"/>
      <p:bldP spid="28" grpId="0" animBg="1"/>
      <p:bldP spid="30" grpId="0"/>
      <p:bldP spid="31" grpId="0"/>
      <p:bldP spid="32" grpId="0"/>
      <p:bldP spid="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80424"/>
              </p:ext>
            </p:extLst>
          </p:nvPr>
        </p:nvGraphicFramePr>
        <p:xfrm>
          <a:off x="-46037" y="-33448"/>
          <a:ext cx="9217024" cy="519748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217024"/>
              </a:tblGrid>
              <a:tr h="824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i="1" dirty="0" smtClean="0">
                          <a:solidFill>
                            <a:schemeClr val="bg1"/>
                          </a:solidFill>
                          <a:effectLst>
                            <a:glow rad="63500">
                              <a:schemeClr val="tx1">
                                <a:alpha val="55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Координаты</a:t>
                      </a:r>
                      <a:r>
                        <a:rPr lang="ru-RU" sz="2800" i="1" baseline="0" dirty="0" smtClean="0">
                          <a:solidFill>
                            <a:schemeClr val="bg1"/>
                          </a:solidFill>
                          <a:effectLst>
                            <a:glow rad="63500">
                              <a:schemeClr val="tx1">
                                <a:alpha val="55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вектора</a:t>
                      </a:r>
                      <a:endParaRPr lang="ru-RU" sz="2400" i="1" dirty="0" smtClean="0">
                        <a:solidFill>
                          <a:schemeClr val="bg1"/>
                        </a:solidFill>
                        <a:effectLst>
                          <a:glow rad="63500">
                            <a:schemeClr val="tx1">
                              <a:alpha val="55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216000" marB="1371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B5CD">
                        <a:alpha val="69804"/>
                      </a:srgbClr>
                    </a:solidFill>
                  </a:tcPr>
                </a:tc>
              </a:tr>
              <a:tr h="4373438">
                <a:tc>
                  <a:txBody>
                    <a:bodyPr/>
                    <a:lstStyle/>
                    <a:p>
                      <a:pPr marL="266700" indent="0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08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9E9"/>
                    </a:solidFill>
                  </a:tcPr>
                </a:tc>
              </a:tr>
            </a:tbl>
          </a:graphicData>
        </a:graphic>
      </p:graphicFrame>
      <p:sp>
        <p:nvSpPr>
          <p:cNvPr id="33" name="Выноска со стрелкой влево 32"/>
          <p:cNvSpPr/>
          <p:nvPr/>
        </p:nvSpPr>
        <p:spPr>
          <a:xfrm>
            <a:off x="5004048" y="1135167"/>
            <a:ext cx="3888432" cy="3596823"/>
          </a:xfrm>
          <a:prstGeom prst="leftArrowCallout">
            <a:avLst>
              <a:gd name="adj1" fmla="val 25000"/>
              <a:gd name="adj2" fmla="val 25000"/>
              <a:gd name="adj3" fmla="val 10298"/>
              <a:gd name="adj4" fmla="val 85437"/>
            </a:avLst>
          </a:prstGeom>
          <a:solidFill>
            <a:schemeClr val="bg1"/>
          </a:solidFill>
          <a:ln w="6350">
            <a:solidFill>
              <a:schemeClr val="accent5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4" name="Прямоугольник 33"/>
          <p:cNvSpPr/>
          <p:nvPr/>
        </p:nvSpPr>
        <p:spPr>
          <a:xfrm>
            <a:off x="253303" y="1135167"/>
            <a:ext cx="4498248" cy="1028238"/>
          </a:xfrm>
          <a:prstGeom prst="rect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647364" y="1150944"/>
                <a:ext cx="3706475" cy="996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555750">
                  <a:lnSpc>
                    <a:spcPct val="13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 {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;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}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effectLst/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; 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;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dirty="0">
                  <a:solidFill>
                    <a:schemeClr val="bg1"/>
                  </a:solidFill>
                  <a:effectLst/>
                </a:endParaRPr>
              </a:p>
              <a:p>
                <a:pPr defTabSz="1555750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b="1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 {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; 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>
                  <a:ln w="3175"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64" y="1150944"/>
                <a:ext cx="3706475" cy="996683"/>
              </a:xfrm>
              <a:prstGeom prst="rect">
                <a:avLst/>
              </a:prstGeom>
              <a:blipFill rotWithShape="1">
                <a:blip r:embed="rId3"/>
                <a:stretch>
                  <a:fillRect b="-49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Прямоугольник 37"/>
          <p:cNvSpPr/>
          <p:nvPr/>
        </p:nvSpPr>
        <p:spPr>
          <a:xfrm>
            <a:off x="253303" y="2432373"/>
            <a:ext cx="4499885" cy="1029600"/>
          </a:xfrm>
          <a:prstGeom prst="rect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5625132"/>
              <a:satOff val="-8440"/>
              <a:lumOff val="-1373"/>
              <a:alphaOff val="0"/>
            </a:schemeClr>
          </a:fillRef>
          <a:effectRef idx="2">
            <a:schemeClr val="accent3">
              <a:hueOff val="5625132"/>
              <a:satOff val="-8440"/>
              <a:lumOff val="-1373"/>
              <a:alphaOff val="0"/>
            </a:schemeClr>
          </a:effectRef>
          <a:fontRef idx="minor">
            <a:schemeClr val="lt1"/>
          </a:fontRef>
        </p:style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647365" y="2448831"/>
                <a:ext cx="3706475" cy="996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555750">
                  <a:lnSpc>
                    <a:spcPct val="13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 {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;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}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effectLst/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; 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bg1"/>
                                </a:solidFill>
                                <a:effectLst/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;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dirty="0">
                  <a:solidFill>
                    <a:schemeClr val="bg1"/>
                  </a:solidFill>
                  <a:effectLst/>
                </a:endParaRPr>
              </a:p>
              <a:p>
                <a:pPr defTabSz="1555750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b="1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 {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; 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>
                  <a:ln w="3175"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65" y="2448831"/>
                <a:ext cx="3706475" cy="996683"/>
              </a:xfrm>
              <a:prstGeom prst="rect">
                <a:avLst/>
              </a:prstGeom>
              <a:blipFill rotWithShape="1">
                <a:blip r:embed="rId4"/>
                <a:stretch>
                  <a:fillRect b="-49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Прямоугольник 40"/>
          <p:cNvSpPr/>
          <p:nvPr/>
        </p:nvSpPr>
        <p:spPr>
          <a:xfrm>
            <a:off x="253303" y="3702390"/>
            <a:ext cx="4494600" cy="1029600"/>
          </a:xfrm>
          <a:prstGeom prst="rect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11250264"/>
              <a:satOff val="-16880"/>
              <a:lumOff val="-2745"/>
              <a:alphaOff val="0"/>
            </a:schemeClr>
          </a:fillRef>
          <a:effectRef idx="2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647365" y="3772453"/>
                <a:ext cx="2183448" cy="8894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555750">
                  <a:lnSpc>
                    <a:spcPct val="13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 {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>
                            <a:solidFill>
                              <a:schemeClr val="bg1"/>
                            </a:solidFill>
                            <a:effectLst/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;</m:t>
                    </m:r>
                    <m:sSub>
                      <m:sSubPr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}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  <a:effectLst/>
                  </a:rPr>
                  <a:t>   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bg1"/>
                        </a:solidFill>
                        <a:effectLst/>
                        <a:latin typeface="Cambria Math"/>
                      </a:rPr>
                      <m:t>𝑘</m:t>
                    </m:r>
                  </m:oMath>
                </a14:m>
                <a:endParaRPr lang="en-US" dirty="0">
                  <a:solidFill>
                    <a:schemeClr val="bg1"/>
                  </a:solidFill>
                  <a:effectLst/>
                </a:endParaRPr>
              </a:p>
              <a:p>
                <a:pPr defTabSz="1555750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𝒌</m:t>
                      </m:r>
                      <m:acc>
                        <m:accPr>
                          <m:chr m:val="⃗"/>
                          <m:ctrlPr>
                            <a:rPr lang="ru-RU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/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 {</m:t>
                      </m:r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𝑘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𝑘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𝑘</m:t>
                      </m:r>
                      <m:sSub>
                        <m:sSubPr>
                          <m:ctrlPr>
                            <a:rPr lang="en-US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n w="3175">
                                <a:noFill/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>
                          <a:ln w="3175"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>
                  <a:ln w="3175"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65" y="3772453"/>
                <a:ext cx="2183448" cy="889474"/>
              </a:xfrm>
              <a:prstGeom prst="rect">
                <a:avLst/>
              </a:prstGeom>
              <a:blipFill rotWithShape="1">
                <a:blip r:embed="rId5"/>
                <a:stretch>
                  <a:fillRect t="-3425" b="-6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5283403" y="1665795"/>
            <a:ext cx="3960439" cy="2535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Позволяют определять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координаты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любого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вектора,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представленного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виде алгебраической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суммы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данных векторов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известными координатами.</a:t>
            </a:r>
          </a:p>
        </p:txBody>
      </p:sp>
    </p:spTree>
    <p:extLst>
      <p:ext uri="{BB962C8B-B14F-4D97-AF65-F5344CB8AC3E}">
        <p14:creationId xmlns:p14="http://schemas.microsoft.com/office/powerpoint/2010/main" val="68715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/>
      <p:bldP spid="40" grpId="0"/>
      <p:bldP spid="43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267494"/>
            <a:ext cx="8669337" cy="8842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97631" y="371058"/>
            <a:ext cx="834873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Теорема.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Любой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вектор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можно разложить по трём некомпланарным векторам,</a:t>
            </a:r>
          </a:p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причём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коэффициенты разложения определяются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единственным образом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99021" y="3239764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021" y="3239764"/>
                <a:ext cx="367985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59466" y="1378065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466" y="1378065"/>
                <a:ext cx="353751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069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9032" y="4427047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32" y="4427047"/>
                <a:ext cx="36798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 стрелкой 9"/>
          <p:cNvCxnSpPr>
            <a:stCxn id="13" idx="0"/>
          </p:cNvCxnSpPr>
          <p:nvPr/>
        </p:nvCxnSpPr>
        <p:spPr>
          <a:xfrm flipH="1" flipV="1">
            <a:off x="1890400" y="1541133"/>
            <a:ext cx="2261" cy="20546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878671" y="3629363"/>
            <a:ext cx="291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462286" y="3626496"/>
            <a:ext cx="1450933" cy="103743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23997" y="3614704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997" y="3614704"/>
                <a:ext cx="375616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357" r="-13115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/>
          <p:cNvCxnSpPr/>
          <p:nvPr/>
        </p:nvCxnSpPr>
        <p:spPr>
          <a:xfrm>
            <a:off x="1892661" y="3631781"/>
            <a:ext cx="540000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1890400" y="3088506"/>
            <a:ext cx="0" cy="5400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44900" y="3478571"/>
                <a:ext cx="2920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4900" y="3478571"/>
                <a:ext cx="292068" cy="307777"/>
              </a:xfrm>
              <a:prstGeom prst="rect">
                <a:avLst/>
              </a:prstGeom>
              <a:blipFill rotWithShape="1">
                <a:blip r:embed="rId8"/>
                <a:stretch>
                  <a:fillRect t="-12000" r="-14583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05396" y="3159042"/>
                <a:ext cx="335348" cy="339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396" y="3159042"/>
                <a:ext cx="335348" cy="339837"/>
              </a:xfrm>
              <a:prstGeom prst="rect">
                <a:avLst/>
              </a:prstGeom>
              <a:blipFill rotWithShape="1">
                <a:blip r:embed="rId9"/>
                <a:stretch>
                  <a:fillRect r="-14545" b="-17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979712" y="3594025"/>
                <a:ext cx="2952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3594025"/>
                <a:ext cx="295273" cy="307777"/>
              </a:xfrm>
              <a:prstGeom prst="rect">
                <a:avLst/>
              </a:prstGeom>
              <a:blipFill rotWithShape="1">
                <a:blip r:embed="rId10"/>
                <a:stretch>
                  <a:fillRect t="-12000" r="-125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Прямая со стрелкой 39"/>
          <p:cNvCxnSpPr/>
          <p:nvPr/>
        </p:nvCxnSpPr>
        <p:spPr>
          <a:xfrm flipH="1">
            <a:off x="1533470" y="3644394"/>
            <a:ext cx="345202" cy="24682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364088" y="1541133"/>
                <a:ext cx="3469779" cy="410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𝒊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𝒋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𝒌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координатные векторы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541133"/>
                <a:ext cx="3469779" cy="410305"/>
              </a:xfrm>
              <a:prstGeom prst="rect">
                <a:avLst/>
              </a:prstGeom>
              <a:blipFill rotWithShape="1">
                <a:blip r:embed="rId11"/>
                <a:stretch>
                  <a:fillRect t="-8955" r="-176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Прямая со стрелкой 44"/>
          <p:cNvCxnSpPr/>
          <p:nvPr/>
        </p:nvCxnSpPr>
        <p:spPr>
          <a:xfrm flipV="1">
            <a:off x="1888363" y="2571750"/>
            <a:ext cx="1645771" cy="105474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1856661" y="3595781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 стрелкой 46"/>
          <p:cNvCxnSpPr/>
          <p:nvPr/>
        </p:nvCxnSpPr>
        <p:spPr>
          <a:xfrm flipH="1" flipV="1">
            <a:off x="3534134" y="2571750"/>
            <a:ext cx="1" cy="1573465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1187752" y="4150835"/>
            <a:ext cx="2346383" cy="0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3534134" y="3631781"/>
            <a:ext cx="725466" cy="518718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521132" y="2746698"/>
                <a:ext cx="3802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1132" y="2746698"/>
                <a:ext cx="380232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333" r="-2096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150593" y="2295726"/>
                <a:ext cx="1895712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𝒚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𝒛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593" y="2295726"/>
                <a:ext cx="1895712" cy="410305"/>
              </a:xfrm>
              <a:prstGeom prst="rect">
                <a:avLst/>
              </a:prstGeom>
              <a:blipFill rotWithShape="1">
                <a:blip r:embed="rId13"/>
                <a:stretch>
                  <a:fillRect t="-10448" r="-3859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927630" y="3159584"/>
                <a:ext cx="234269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{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оординаты вектора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</m:e>
                    </m:acc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630" y="3159584"/>
                <a:ext cx="2342693" cy="646331"/>
              </a:xfrm>
              <a:prstGeom prst="rect">
                <a:avLst/>
              </a:prstGeom>
              <a:blipFill rotWithShape="1">
                <a:blip r:embed="rId14"/>
                <a:stretch>
                  <a:fillRect l="-1558" t="-4717" r="-11948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6691345" y="3228797"/>
            <a:ext cx="122427" cy="270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380312" y="3223166"/>
            <a:ext cx="122427" cy="270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43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5" grpId="0"/>
      <p:bldP spid="18" grpId="0"/>
      <p:bldP spid="19" grpId="0"/>
      <p:bldP spid="38" grpId="0"/>
      <p:bldP spid="43" grpId="0"/>
      <p:bldP spid="13" grpId="0" animBg="1"/>
      <p:bldP spid="53" grpId="0"/>
      <p:bldP spid="54" grpId="0"/>
      <p:bldP spid="14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137220" y="195486"/>
            <a:ext cx="4320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ользуясь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разложениями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векторов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координатным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векторам,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записать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их координаты.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220" y="1343408"/>
                <a:ext cx="1902829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−5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20" y="1343408"/>
                <a:ext cx="1902829" cy="410305"/>
              </a:xfrm>
              <a:prstGeom prst="rect">
                <a:avLst/>
              </a:prstGeom>
              <a:blipFill rotWithShape="1">
                <a:blip r:embed="rId3"/>
                <a:stretch>
                  <a:fillRect t="-10294" r="-1923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7220" y="1929350"/>
                <a:ext cx="1943930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=−5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+3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20" y="1929350"/>
                <a:ext cx="1943930" cy="410305"/>
              </a:xfrm>
              <a:prstGeom prst="rect">
                <a:avLst/>
              </a:prstGeom>
              <a:blipFill rotWithShape="1">
                <a:blip r:embed="rId4"/>
                <a:stretch>
                  <a:fillRect t="-10294" r="-1887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7220" y="2555679"/>
                <a:ext cx="10882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20" y="2555679"/>
                <a:ext cx="1088247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22951" r="-2247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7220" y="3141035"/>
                <a:ext cx="1173976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20" y="3141035"/>
                <a:ext cx="1173976" cy="410305"/>
              </a:xfrm>
              <a:prstGeom prst="rect">
                <a:avLst/>
              </a:prstGeom>
              <a:blipFill rotWithShape="1">
                <a:blip r:embed="rId6"/>
                <a:stretch>
                  <a:fillRect t="-22059" r="-3646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7220" y="3767364"/>
                <a:ext cx="1393971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20" y="3767364"/>
                <a:ext cx="1393971" cy="410305"/>
              </a:xfrm>
              <a:prstGeom prst="rect">
                <a:avLst/>
              </a:prstGeom>
              <a:blipFill rotWithShape="1">
                <a:blip r:embed="rId7"/>
                <a:stretch>
                  <a:fillRect t="-10448" r="-3070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7220" y="4393693"/>
                <a:ext cx="93756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=7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20" y="4393693"/>
                <a:ext cx="937564" cy="410305"/>
              </a:xfrm>
              <a:prstGeom prst="rect">
                <a:avLst/>
              </a:prstGeom>
              <a:blipFill rotWithShape="1">
                <a:blip r:embed="rId8"/>
                <a:stretch>
                  <a:fillRect r="-5229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4706491" y="195486"/>
            <a:ext cx="41399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Пользуясь координатами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векторов,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запишем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разложения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координатным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векторам.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755729" y="1389127"/>
                <a:ext cx="13588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{3;2;−5}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729" y="1389127"/>
                <a:ext cx="1358898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23333" r="-3139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55729" y="1929349"/>
                <a:ext cx="1528239" cy="410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{−5;3;−1}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729" y="1929349"/>
                <a:ext cx="1528239" cy="410625"/>
              </a:xfrm>
              <a:prstGeom prst="rect">
                <a:avLst/>
              </a:prstGeom>
              <a:blipFill rotWithShape="1">
                <a:blip r:embed="rId10"/>
                <a:stretch>
                  <a:fillRect r="-2789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755729" y="2555678"/>
                <a:ext cx="13381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{1;−1;0}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729" y="2555678"/>
                <a:ext cx="1338123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22951" r="-318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755729" y="3141034"/>
                <a:ext cx="1192249" cy="410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{0;1;1}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729" y="3141034"/>
                <a:ext cx="1192249" cy="410625"/>
              </a:xfrm>
              <a:prstGeom prst="rect">
                <a:avLst/>
              </a:prstGeom>
              <a:blipFill rotWithShape="1">
                <a:blip r:embed="rId12"/>
                <a:stretch>
                  <a:fillRect t="-22059" r="-3571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764062" y="3810710"/>
                <a:ext cx="14229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{−1;0;1}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062" y="3810710"/>
                <a:ext cx="1422954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299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755729" y="4439412"/>
                <a:ext cx="1188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{0;0;7}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729" y="4439412"/>
                <a:ext cx="1188915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410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>
            <a:off x="4572000" y="-10426"/>
            <a:ext cx="0" cy="5162553"/>
          </a:xfrm>
          <a:prstGeom prst="line">
            <a:avLst/>
          </a:prstGeom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41154" y="1389128"/>
                <a:ext cx="13588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{5;−1;2}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154" y="1389128"/>
                <a:ext cx="1358898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23333" r="-269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41154" y="1929350"/>
                <a:ext cx="1528239" cy="410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{−3;−1;0}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154" y="1929350"/>
                <a:ext cx="1528239" cy="410625"/>
              </a:xfrm>
              <a:prstGeom prst="rect">
                <a:avLst/>
              </a:prstGeom>
              <a:blipFill rotWithShape="1">
                <a:blip r:embed="rId16"/>
                <a:stretch>
                  <a:fillRect r="-2800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41154" y="2555679"/>
                <a:ext cx="11649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{0;1;0}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154" y="2555679"/>
                <a:ext cx="1164999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22951" r="-366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741154" y="3141035"/>
                <a:ext cx="1192249" cy="410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{0;0;0}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154" y="3141035"/>
                <a:ext cx="1192249" cy="410625"/>
              </a:xfrm>
              <a:prstGeom prst="rect">
                <a:avLst/>
              </a:prstGeom>
              <a:blipFill rotWithShape="1">
                <a:blip r:embed="rId18"/>
                <a:stretch>
                  <a:fillRect t="-22059" r="-3590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640976" y="1343728"/>
                <a:ext cx="1774588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976" y="1343728"/>
                <a:ext cx="1774588" cy="410305"/>
              </a:xfrm>
              <a:prstGeom prst="rect">
                <a:avLst/>
              </a:prstGeom>
              <a:blipFill rotWithShape="1">
                <a:blip r:embed="rId19"/>
                <a:stretch>
                  <a:fillRect t="-10294" r="-2055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40976" y="1929670"/>
                <a:ext cx="140660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=−3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976" y="1929670"/>
                <a:ext cx="1406604" cy="410305"/>
              </a:xfrm>
              <a:prstGeom prst="rect">
                <a:avLst/>
              </a:prstGeom>
              <a:blipFill rotWithShape="1">
                <a:blip r:embed="rId20"/>
                <a:stretch>
                  <a:fillRect t="-10448" r="-17316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640976" y="2555999"/>
                <a:ext cx="7376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976" y="2555999"/>
                <a:ext cx="737638" cy="369332"/>
              </a:xfrm>
              <a:prstGeom prst="rect">
                <a:avLst/>
              </a:prstGeom>
              <a:blipFill rotWithShape="1">
                <a:blip r:embed="rId21"/>
                <a:stretch>
                  <a:fillRect t="-22951" r="-3388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40976" y="3141355"/>
                <a:ext cx="812658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976" y="3141355"/>
                <a:ext cx="812658" cy="410305"/>
              </a:xfrm>
              <a:prstGeom prst="rect">
                <a:avLst/>
              </a:prstGeom>
              <a:blipFill rotWithShape="1">
                <a:blip r:embed="rId22"/>
                <a:stretch>
                  <a:fillRect t="-22059" r="-5224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640976" y="1922948"/>
                <a:ext cx="2436886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=−3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+0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976" y="1922948"/>
                <a:ext cx="2436886" cy="410305"/>
              </a:xfrm>
              <a:prstGeom prst="rect">
                <a:avLst/>
              </a:prstGeom>
              <a:blipFill rotWithShape="1">
                <a:blip r:embed="rId23"/>
                <a:stretch>
                  <a:fillRect t="-10294" r="-1250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640976" y="2514705"/>
                <a:ext cx="1882054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+0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976" y="2514705"/>
                <a:ext cx="1882054" cy="410305"/>
              </a:xfrm>
              <a:prstGeom prst="rect">
                <a:avLst/>
              </a:prstGeom>
              <a:blipFill rotWithShape="1">
                <a:blip r:embed="rId24"/>
                <a:stretch>
                  <a:fillRect t="-10448" r="-1942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641283" y="3141034"/>
                <a:ext cx="1909305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+0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+0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283" y="3141034"/>
                <a:ext cx="1909305" cy="410305"/>
              </a:xfrm>
              <a:prstGeom prst="rect">
                <a:avLst/>
              </a:prstGeom>
              <a:blipFill rotWithShape="1">
                <a:blip r:embed="rId25"/>
                <a:stretch>
                  <a:fillRect t="-22059" r="-1911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641760" y="1343424"/>
                <a:ext cx="2268313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+(−1)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760" y="1343424"/>
                <a:ext cx="2268313" cy="410305"/>
              </a:xfrm>
              <a:prstGeom prst="rect">
                <a:avLst/>
              </a:prstGeom>
              <a:blipFill rotWithShape="1">
                <a:blip r:embed="rId26"/>
                <a:stretch>
                  <a:fillRect t="-10294" r="-1344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543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Полилиния 101"/>
          <p:cNvSpPr/>
          <p:nvPr/>
        </p:nvSpPr>
        <p:spPr>
          <a:xfrm>
            <a:off x="1152525" y="1990725"/>
            <a:ext cx="995363" cy="2162175"/>
          </a:xfrm>
          <a:custGeom>
            <a:avLst/>
            <a:gdLst>
              <a:gd name="connsiteX0" fmla="*/ 0 w 995363"/>
              <a:gd name="connsiteY0" fmla="*/ 714375 h 2162175"/>
              <a:gd name="connsiteX1" fmla="*/ 0 w 995363"/>
              <a:gd name="connsiteY1" fmla="*/ 2162175 h 2162175"/>
              <a:gd name="connsiteX2" fmla="*/ 995363 w 995363"/>
              <a:gd name="connsiteY2" fmla="*/ 1447800 h 2162175"/>
              <a:gd name="connsiteX3" fmla="*/ 995363 w 995363"/>
              <a:gd name="connsiteY3" fmla="*/ 0 h 2162175"/>
              <a:gd name="connsiteX4" fmla="*/ 0 w 995363"/>
              <a:gd name="connsiteY4" fmla="*/ 7143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363" h="2162175">
                <a:moveTo>
                  <a:pt x="0" y="714375"/>
                </a:moveTo>
                <a:lnTo>
                  <a:pt x="0" y="2162175"/>
                </a:lnTo>
                <a:lnTo>
                  <a:pt x="995363" y="1447800"/>
                </a:lnTo>
                <a:lnTo>
                  <a:pt x="995363" y="0"/>
                </a:lnTo>
                <a:lnTo>
                  <a:pt x="0" y="714375"/>
                </a:lnTo>
                <a:close/>
              </a:path>
            </a:pathLst>
          </a:cu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Прямоугольник 100"/>
              <p:cNvSpPr/>
              <p:nvPr/>
            </p:nvSpPr>
            <p:spPr>
              <a:xfrm>
                <a:off x="2083190" y="2355726"/>
                <a:ext cx="442750" cy="3398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acc>
                        <m:accPr>
                          <m:chr m:val="⃗"/>
                          <m:ctrlP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1" name="Прямоугольник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190" y="2355726"/>
                <a:ext cx="442750" cy="339837"/>
              </a:xfrm>
              <a:prstGeom prst="rect">
                <a:avLst/>
              </a:prstGeom>
              <a:blipFill rotWithShape="1">
                <a:blip r:embed="rId2"/>
                <a:stretch>
                  <a:fillRect r="-9722" b="-17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 стрелкой 9"/>
          <p:cNvCxnSpPr/>
          <p:nvPr/>
        </p:nvCxnSpPr>
        <p:spPr>
          <a:xfrm flipH="1">
            <a:off x="417505" y="3428907"/>
            <a:ext cx="1736876" cy="1241891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 flipH="1">
            <a:off x="1153823" y="3455908"/>
            <a:ext cx="966642" cy="69116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 flipV="1">
            <a:off x="2143346" y="1180476"/>
            <a:ext cx="1" cy="2217716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 стрелкой 92"/>
          <p:cNvCxnSpPr/>
          <p:nvPr/>
        </p:nvCxnSpPr>
        <p:spPr>
          <a:xfrm flipV="1">
            <a:off x="2142240" y="1987486"/>
            <a:ext cx="0" cy="144142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stCxn id="12" idx="5"/>
          </p:cNvCxnSpPr>
          <p:nvPr/>
        </p:nvCxnSpPr>
        <p:spPr>
          <a:xfrm flipH="1" flipV="1">
            <a:off x="1148465" y="2710839"/>
            <a:ext cx="972000" cy="720000"/>
          </a:xfrm>
          <a:prstGeom prst="straightConnector1">
            <a:avLst/>
          </a:prstGeom>
          <a:ln w="28575">
            <a:solidFill>
              <a:srgbClr val="C00000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241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 стрелкой 8"/>
          <p:cNvCxnSpPr/>
          <p:nvPr/>
        </p:nvCxnSpPr>
        <p:spPr>
          <a:xfrm>
            <a:off x="2131737" y="3431774"/>
            <a:ext cx="2916000" cy="0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455" r="-1290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H="1">
            <a:off x="2145728" y="1992248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308644" y="1987486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147435" y="4156352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310351" y="2710839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150596" y="2708743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310351" y="343419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310350" y="198958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152197" y="1987486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700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В прямоугольном параллелепипеде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𝑂𝐴</m:t>
                    </m:r>
                    <m:r>
                      <a:rPr lang="ru-RU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𝑂𝐵</m:t>
                    </m:r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=3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17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17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Найти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координаты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векторов</a:t>
                </a:r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  <a:blipFill rotWithShape="1">
                <a:blip r:embed="rId8"/>
                <a:stretch>
                  <a:fillRect l="-423" t="-1869" b="-12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455" r="-967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455" r="-12162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455" r="-1066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blipFill rotWithShape="1">
                <a:blip r:embed="rId14"/>
                <a:stretch>
                  <a:fillRect t="-5455" r="-9459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blipFill rotWithShape="1">
                <a:blip r:embed="rId15"/>
                <a:stretch>
                  <a:fillRect t="-5455" r="-12676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 стрелкой 32"/>
          <p:cNvCxnSpPr/>
          <p:nvPr/>
        </p:nvCxnSpPr>
        <p:spPr>
          <a:xfrm>
            <a:off x="2147428" y="3434158"/>
            <a:ext cx="720000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2142786" y="2698521"/>
            <a:ext cx="0" cy="7200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blipFill rotWithShape="1">
                <a:blip r:embed="rId16"/>
                <a:stretch>
                  <a:fillRect t="-11765" r="-1458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blipFill rotWithShape="1">
                <a:blip r:embed="rId17"/>
                <a:stretch>
                  <a:fillRect r="-14545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blipFill rotWithShape="1">
                <a:blip r:embed="rId18"/>
                <a:stretch>
                  <a:fillRect t="-12000" r="-125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 стрелкой 37"/>
          <p:cNvCxnSpPr/>
          <p:nvPr/>
        </p:nvCxnSpPr>
        <p:spPr>
          <a:xfrm flipH="1">
            <a:off x="1642854" y="3451533"/>
            <a:ext cx="483443" cy="34566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2107346" y="3398192"/>
            <a:ext cx="72000" cy="72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blipFill rotWithShape="1">
                <a:blip r:embed="rId19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blipFill rotWithShape="1">
                <a:blip r:embed="rId20"/>
                <a:stretch>
                  <a:fillRect t="-2000" r="-12963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blipFill rotWithShape="1">
                <a:blip r:embed="rId21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  <a:blipFill rotWithShape="1">
                <a:blip r:embed="rId22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  <a:blipFill rotWithShape="1">
                <a:blip r:embed="rId23"/>
                <a:stretch>
                  <a:fillRect t="-3226" r="-1200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 flipH="1">
            <a:off x="1147435" y="2711430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Прямоугольник 99"/>
              <p:cNvSpPr/>
              <p:nvPr/>
            </p:nvSpPr>
            <p:spPr>
              <a:xfrm>
                <a:off x="1568838" y="3749756"/>
                <a:ext cx="39946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acc>
                        <m:accPr>
                          <m:chr m:val="⃗"/>
                          <m:ctrlP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0" name="Прямоугольник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838" y="3749756"/>
                <a:ext cx="399468" cy="307777"/>
              </a:xfrm>
              <a:prstGeom prst="rect">
                <a:avLst/>
              </a:prstGeom>
              <a:blipFill rotWithShape="1">
                <a:blip r:embed="rId24"/>
                <a:stretch>
                  <a:fillRect t="-11765" r="-31818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543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75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1" grpId="0"/>
      <p:bldP spid="5" grpId="0"/>
      <p:bldP spid="6" grpId="0"/>
      <p:bldP spid="7" grpId="0"/>
      <p:bldP spid="11" grpId="0"/>
      <p:bldP spid="27" grpId="0"/>
      <p:bldP spid="28" grpId="0"/>
      <p:bldP spid="29" grpId="0"/>
      <p:bldP spid="18" grpId="0"/>
      <p:bldP spid="30" grpId="0"/>
      <p:bldP spid="31" grpId="0"/>
      <p:bldP spid="32" grpId="0"/>
      <p:bldP spid="35" grpId="0"/>
      <p:bldP spid="36" grpId="0"/>
      <p:bldP spid="37" grpId="0"/>
      <p:bldP spid="12" grpId="0" animBg="1"/>
      <p:bldP spid="44" grpId="0"/>
      <p:bldP spid="45" grpId="0"/>
      <p:bldP spid="46" grpId="0"/>
      <p:bldP spid="47" grpId="0"/>
      <p:bldP spid="56" grpId="0"/>
      <p:bldP spid="1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олилиния 21"/>
          <p:cNvSpPr/>
          <p:nvPr/>
        </p:nvSpPr>
        <p:spPr>
          <a:xfrm>
            <a:off x="2139950" y="1990725"/>
            <a:ext cx="2168525" cy="1441450"/>
          </a:xfrm>
          <a:custGeom>
            <a:avLst/>
            <a:gdLst>
              <a:gd name="connsiteX0" fmla="*/ 3175 w 2168525"/>
              <a:gd name="connsiteY0" fmla="*/ 0 h 1441450"/>
              <a:gd name="connsiteX1" fmla="*/ 2168525 w 2168525"/>
              <a:gd name="connsiteY1" fmla="*/ 0 h 1441450"/>
              <a:gd name="connsiteX2" fmla="*/ 2168525 w 2168525"/>
              <a:gd name="connsiteY2" fmla="*/ 1438275 h 1441450"/>
              <a:gd name="connsiteX3" fmla="*/ 0 w 2168525"/>
              <a:gd name="connsiteY3" fmla="*/ 1441450 h 1441450"/>
              <a:gd name="connsiteX4" fmla="*/ 3175 w 2168525"/>
              <a:gd name="connsiteY4" fmla="*/ 0 h 14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8525" h="1441450">
                <a:moveTo>
                  <a:pt x="3175" y="0"/>
                </a:moveTo>
                <a:lnTo>
                  <a:pt x="2168525" y="0"/>
                </a:lnTo>
                <a:lnTo>
                  <a:pt x="2168525" y="1438275"/>
                </a:lnTo>
                <a:lnTo>
                  <a:pt x="0" y="1441450"/>
                </a:lnTo>
                <a:cubicBezTo>
                  <a:pt x="1058" y="960967"/>
                  <a:pt x="2117" y="480483"/>
                  <a:pt x="3175" y="0"/>
                </a:cubicBezTo>
                <a:close/>
              </a:path>
            </a:pathLst>
          </a:cu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131737" y="3431774"/>
            <a:ext cx="2916000" cy="0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 flipV="1">
            <a:off x="2143346" y="1180476"/>
            <a:ext cx="1" cy="2217716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2145728" y="1992248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308644" y="1987486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V="1">
            <a:off x="2120465" y="1996907"/>
            <a:ext cx="2188178" cy="1433932"/>
          </a:xfrm>
          <a:prstGeom prst="straightConnector1">
            <a:avLst/>
          </a:prstGeom>
          <a:ln w="28575">
            <a:solidFill>
              <a:srgbClr val="C00000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2142571" y="1996907"/>
            <a:ext cx="0" cy="1440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2153778" y="3428602"/>
            <a:ext cx="21600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2154381" y="3428907"/>
            <a:ext cx="720000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2241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 стрелкой 9"/>
          <p:cNvCxnSpPr/>
          <p:nvPr/>
        </p:nvCxnSpPr>
        <p:spPr>
          <a:xfrm flipH="1">
            <a:off x="417505" y="3428907"/>
            <a:ext cx="1736876" cy="1241891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blipFill rotWithShape="1">
                <a:blip r:embed="rId6"/>
                <a:stretch>
                  <a:fillRect t="-5455" r="-1290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/>
          <p:cNvCxnSpPr/>
          <p:nvPr/>
        </p:nvCxnSpPr>
        <p:spPr>
          <a:xfrm flipH="1">
            <a:off x="1147435" y="4156352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310351" y="2710839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150596" y="2708743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310351" y="343419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310350" y="198958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152197" y="1987486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1147435" y="2711430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455" r="-967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455" r="-12162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455" r="-1066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455" r="-9459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455" r="-12676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 стрелкой 33"/>
          <p:cNvCxnSpPr/>
          <p:nvPr/>
        </p:nvCxnSpPr>
        <p:spPr>
          <a:xfrm flipV="1">
            <a:off x="2142786" y="2698521"/>
            <a:ext cx="0" cy="7200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blipFill rotWithShape="1">
                <a:blip r:embed="rId14"/>
                <a:stretch>
                  <a:fillRect t="-11765" r="-1458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blipFill rotWithShape="1">
                <a:blip r:embed="rId15"/>
                <a:stretch>
                  <a:fillRect r="-14545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blipFill rotWithShape="1">
                <a:blip r:embed="rId16"/>
                <a:stretch>
                  <a:fillRect t="-12000" r="-125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 стрелкой 37"/>
          <p:cNvCxnSpPr/>
          <p:nvPr/>
        </p:nvCxnSpPr>
        <p:spPr>
          <a:xfrm flipH="1">
            <a:off x="1642854" y="3451533"/>
            <a:ext cx="483443" cy="34566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blipFill rotWithShape="1">
                <a:blip r:embed="rId17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blipFill rotWithShape="1">
                <a:blip r:embed="rId18"/>
                <a:stretch>
                  <a:fillRect t="-2000" r="-12963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blipFill rotWithShape="1">
                <a:blip r:embed="rId19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  <a:blipFill rotWithShape="1">
                <a:blip r:embed="rId20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{0;3;2}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  <a:blipFill rotWithShape="1">
                <a:blip r:embed="rId21"/>
                <a:stretch>
                  <a:fillRect r="-1389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  <a:blipFill rotWithShape="1">
                <a:blip r:embed="rId22"/>
                <a:stretch>
                  <a:fillRect t="-3226" r="-1200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=3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  <a:blipFill rotWithShape="1">
                <a:blip r:embed="rId23"/>
                <a:stretch>
                  <a:fillRect t="-3279" r="-797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700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В прямоугольном параллелепипеде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𝑂𝐴</m:t>
                    </m:r>
                    <m:r>
                      <a:rPr lang="ru-RU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𝑂𝐵</m:t>
                    </m:r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=3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17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17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Найти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координаты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векторов</a:t>
                </a:r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  <a:blipFill rotWithShape="1">
                <a:blip r:embed="rId24"/>
                <a:stretch>
                  <a:fillRect l="-423" t="-1869" b="-12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1752986" y="2355726"/>
                <a:ext cx="442750" cy="3398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acc>
                        <m:accPr>
                          <m:chr m:val="⃗"/>
                          <m:ctrlP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986" y="2355726"/>
                <a:ext cx="442750" cy="339837"/>
              </a:xfrm>
              <a:prstGeom prst="rect">
                <a:avLst/>
              </a:prstGeom>
              <a:blipFill rotWithShape="1">
                <a:blip r:embed="rId25"/>
                <a:stretch>
                  <a:fillRect r="-9722" b="-17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2975755" y="3388184"/>
                <a:ext cx="40267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acc>
                        <m:accPr>
                          <m:chr m:val="⃗"/>
                          <m:ctrlP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755" y="3388184"/>
                <a:ext cx="402674" cy="307777"/>
              </a:xfrm>
              <a:prstGeom prst="rect">
                <a:avLst/>
              </a:prstGeom>
              <a:blipFill rotWithShape="1">
                <a:blip r:embed="rId26"/>
                <a:stretch>
                  <a:fillRect t="-12000" r="-34848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Овал 11"/>
          <p:cNvSpPr/>
          <p:nvPr/>
        </p:nvSpPr>
        <p:spPr>
          <a:xfrm>
            <a:off x="2107346" y="3398192"/>
            <a:ext cx="72000" cy="72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06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8" grpId="0"/>
      <p:bldP spid="57" grpId="0"/>
      <p:bldP spid="66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 стрелкой 7"/>
          <p:cNvCxnSpPr/>
          <p:nvPr/>
        </p:nvCxnSpPr>
        <p:spPr>
          <a:xfrm flipH="1" flipV="1">
            <a:off x="2143346" y="1180476"/>
            <a:ext cx="1" cy="2217716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V="1">
            <a:off x="2142571" y="1996907"/>
            <a:ext cx="0" cy="14400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1752986" y="2355726"/>
                <a:ext cx="442750" cy="3398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C00000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acc>
                        <m:accPr>
                          <m:chr m:val="⃗"/>
                          <m:ctrlPr>
                            <a:rPr lang="en-US" sz="1400" b="1" i="1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C000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986" y="2355726"/>
                <a:ext cx="442750" cy="339837"/>
              </a:xfrm>
              <a:prstGeom prst="rect">
                <a:avLst/>
              </a:prstGeom>
              <a:blipFill rotWithShape="1">
                <a:blip r:embed="rId2"/>
                <a:stretch>
                  <a:fillRect r="-9722" b="-17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241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 стрелкой 8"/>
          <p:cNvCxnSpPr/>
          <p:nvPr/>
        </p:nvCxnSpPr>
        <p:spPr>
          <a:xfrm>
            <a:off x="2131737" y="3431774"/>
            <a:ext cx="2916000" cy="0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17505" y="3428907"/>
            <a:ext cx="1736876" cy="1241891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455" r="-1290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H="1">
            <a:off x="2145728" y="1992248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308644" y="1987486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147435" y="4156352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310351" y="2710839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150596" y="2708743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310351" y="343419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310350" y="198958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152197" y="1987486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455" r="-967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455" r="-12162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455" r="-1066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455" r="-9459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blipFill rotWithShape="1">
                <a:blip r:embed="rId14"/>
                <a:stretch>
                  <a:fillRect t="-5455" r="-12676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blipFill rotWithShape="1">
                <a:blip r:embed="rId15"/>
                <a:stretch>
                  <a:fillRect t="-11765" r="-1458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blipFill rotWithShape="1">
                <a:blip r:embed="rId16"/>
                <a:stretch>
                  <a:fillRect r="-14545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blipFill rotWithShape="1">
                <a:blip r:embed="rId17"/>
                <a:stretch>
                  <a:fillRect t="-12000" r="-125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blipFill rotWithShape="1">
                <a:blip r:embed="rId18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blipFill rotWithShape="1">
                <a:blip r:embed="rId19"/>
                <a:stretch>
                  <a:fillRect t="-2000" r="-12963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blipFill rotWithShape="1">
                <a:blip r:embed="rId20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  <a:blipFill rotWithShape="1">
                <a:blip r:embed="rId21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{0;3;2}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  <a:blipFill rotWithShape="1">
                <a:blip r:embed="rId22"/>
                <a:stretch>
                  <a:fillRect r="-1389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7578281" y="1902147"/>
                <a:ext cx="1320361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8281" y="1902147"/>
                <a:ext cx="1320361" cy="370422"/>
              </a:xfrm>
              <a:prstGeom prst="rect">
                <a:avLst/>
              </a:prstGeom>
              <a:blipFill rotWithShape="1">
                <a:blip r:embed="rId23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  <a:blipFill rotWithShape="1">
                <a:blip r:embed="rId24"/>
                <a:stretch>
                  <a:fillRect t="-3226" r="-1200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=3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  <a:blipFill rotWithShape="1">
                <a:blip r:embed="rId25"/>
                <a:stretch>
                  <a:fillRect t="-3279" r="-797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5297665" y="1902147"/>
                <a:ext cx="1097929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665" y="1902147"/>
                <a:ext cx="1097929" cy="374974"/>
              </a:xfrm>
              <a:prstGeom prst="rect">
                <a:avLst/>
              </a:prstGeom>
              <a:blipFill rotWithShape="1">
                <a:blip r:embed="rId26"/>
                <a:stretch>
                  <a:fillRect r="-2222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700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В прямоугольном параллелепипеде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𝑂𝐴</m:t>
                    </m:r>
                    <m:r>
                      <a:rPr lang="ru-RU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𝑂𝐵</m:t>
                    </m:r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=3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17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17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Найти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координаты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векторов</a:t>
                </a:r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  <a:blipFill rotWithShape="1">
                <a:blip r:embed="rId27"/>
                <a:stretch>
                  <a:fillRect l="-423" t="-1869" b="-12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Прямая со стрелкой 63"/>
          <p:cNvCxnSpPr/>
          <p:nvPr/>
        </p:nvCxnSpPr>
        <p:spPr>
          <a:xfrm>
            <a:off x="2147428" y="3431777"/>
            <a:ext cx="720000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2142786" y="2698521"/>
            <a:ext cx="0" cy="7200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H="1">
            <a:off x="1642854" y="3451533"/>
            <a:ext cx="483443" cy="34566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2107346" y="3398192"/>
            <a:ext cx="72000" cy="72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1147435" y="2711430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06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49" grpId="0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олилиния 15"/>
          <p:cNvSpPr/>
          <p:nvPr/>
        </p:nvSpPr>
        <p:spPr>
          <a:xfrm>
            <a:off x="1143000" y="3435350"/>
            <a:ext cx="3155950" cy="723900"/>
          </a:xfrm>
          <a:custGeom>
            <a:avLst/>
            <a:gdLst>
              <a:gd name="connsiteX0" fmla="*/ 0 w 3155950"/>
              <a:gd name="connsiteY0" fmla="*/ 723900 h 723900"/>
              <a:gd name="connsiteX1" fmla="*/ 2171700 w 3155950"/>
              <a:gd name="connsiteY1" fmla="*/ 723900 h 723900"/>
              <a:gd name="connsiteX2" fmla="*/ 3155950 w 3155950"/>
              <a:gd name="connsiteY2" fmla="*/ 0 h 723900"/>
              <a:gd name="connsiteX3" fmla="*/ 1003300 w 3155950"/>
              <a:gd name="connsiteY3" fmla="*/ 0 h 723900"/>
              <a:gd name="connsiteX4" fmla="*/ 0 w 3155950"/>
              <a:gd name="connsiteY4" fmla="*/ 7239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55950" h="723900">
                <a:moveTo>
                  <a:pt x="0" y="723900"/>
                </a:moveTo>
                <a:lnTo>
                  <a:pt x="2171700" y="723900"/>
                </a:lnTo>
                <a:lnTo>
                  <a:pt x="3155950" y="0"/>
                </a:lnTo>
                <a:lnTo>
                  <a:pt x="1003300" y="0"/>
                </a:lnTo>
                <a:lnTo>
                  <a:pt x="0" y="723900"/>
                </a:lnTo>
                <a:close/>
              </a:path>
            </a:pathLst>
          </a:cu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131737" y="3431774"/>
            <a:ext cx="2916000" cy="0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17505" y="3428907"/>
            <a:ext cx="1736876" cy="1241891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H="1">
            <a:off x="1153823" y="3455908"/>
            <a:ext cx="966642" cy="69116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2153778" y="3428602"/>
            <a:ext cx="21600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2241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 стрелкой 7"/>
          <p:cNvCxnSpPr/>
          <p:nvPr/>
        </p:nvCxnSpPr>
        <p:spPr>
          <a:xfrm flipH="1" flipV="1">
            <a:off x="2143346" y="1180476"/>
            <a:ext cx="1" cy="2217716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blipFill rotWithShape="1">
                <a:blip r:embed="rId6"/>
                <a:stretch>
                  <a:fillRect t="-5455" r="-1290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H="1">
            <a:off x="2145728" y="1992248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308644" y="1987486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150596" y="2708743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310351" y="343419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310350" y="198958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152197" y="1987486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455" r="-967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455" r="-12162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455" r="-1066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455" r="-9459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455" r="-12676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blipFill rotWithShape="1">
                <a:blip r:embed="rId14"/>
                <a:stretch>
                  <a:fillRect t="-11765" r="-1458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blipFill rotWithShape="1">
                <a:blip r:embed="rId15"/>
                <a:stretch>
                  <a:fillRect r="-14545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377989" y="3154288"/>
                <a:ext cx="2952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989" y="3154288"/>
                <a:ext cx="295273" cy="307777"/>
              </a:xfrm>
              <a:prstGeom prst="rect">
                <a:avLst/>
              </a:prstGeom>
              <a:blipFill rotWithShape="1">
                <a:blip r:embed="rId16"/>
                <a:stretch>
                  <a:fillRect t="-11765" r="-12245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blipFill rotWithShape="1">
                <a:blip r:embed="rId17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blipFill rotWithShape="1">
                <a:blip r:embed="rId18"/>
                <a:stretch>
                  <a:fillRect t="-2000" r="-12963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blipFill rotWithShape="1">
                <a:blip r:embed="rId19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  <a:blipFill rotWithShape="1">
                <a:blip r:embed="rId20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{0;3;2}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  <a:blipFill rotWithShape="1">
                <a:blip r:embed="rId21"/>
                <a:stretch>
                  <a:fillRect r="-1389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7578281" y="1902147"/>
                <a:ext cx="1320361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8281" y="1902147"/>
                <a:ext cx="1320361" cy="370422"/>
              </a:xfrm>
              <a:prstGeom prst="rect">
                <a:avLst/>
              </a:prstGeom>
              <a:blipFill rotWithShape="1">
                <a:blip r:embed="rId22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7572696" y="2410171"/>
                <a:ext cx="122546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{2;3;0}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2410171"/>
                <a:ext cx="1225464" cy="370422"/>
              </a:xfrm>
              <a:prstGeom prst="rect">
                <a:avLst/>
              </a:prstGeom>
              <a:blipFill rotWithShape="1">
                <a:blip r:embed="rId23"/>
                <a:stretch>
                  <a:fillRect r="-1990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  <a:blipFill rotWithShape="1">
                <a:blip r:embed="rId24"/>
                <a:stretch>
                  <a:fillRect t="-3226" r="-1200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=3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  <a:blipFill rotWithShape="1">
                <a:blip r:embed="rId25"/>
                <a:stretch>
                  <a:fillRect t="-3279" r="-797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5297665" y="1902147"/>
                <a:ext cx="1097929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665" y="1902147"/>
                <a:ext cx="1097929" cy="374974"/>
              </a:xfrm>
              <a:prstGeom prst="rect">
                <a:avLst/>
              </a:prstGeom>
              <a:blipFill rotWithShape="1">
                <a:blip r:embed="rId26"/>
                <a:stretch>
                  <a:fillRect r="-2222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5292080" y="2408039"/>
                <a:ext cx="142866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3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408039"/>
                <a:ext cx="1428661" cy="374974"/>
              </a:xfrm>
              <a:prstGeom prst="rect">
                <a:avLst/>
              </a:prstGeom>
              <a:blipFill rotWithShape="1">
                <a:blip r:embed="rId27"/>
                <a:stretch>
                  <a:fillRect t="-3226" r="-11966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700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В прямоугольном параллелепипеде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𝑂𝐴</m:t>
                    </m:r>
                    <m:r>
                      <a:rPr lang="ru-RU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𝑂𝐵</m:t>
                    </m:r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=3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17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17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Найти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координаты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векторов</a:t>
                </a:r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  <a:blipFill rotWithShape="1">
                <a:blip r:embed="rId28"/>
                <a:stretch>
                  <a:fillRect l="-423" t="-1869" b="-12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Прямая со стрелкой 63"/>
          <p:cNvCxnSpPr/>
          <p:nvPr/>
        </p:nvCxnSpPr>
        <p:spPr>
          <a:xfrm>
            <a:off x="2147428" y="3431777"/>
            <a:ext cx="720000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2142786" y="2698521"/>
            <a:ext cx="0" cy="7200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H="1">
            <a:off x="1642854" y="3451533"/>
            <a:ext cx="483443" cy="34566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1147435" y="2711430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2120465" y="3430839"/>
            <a:ext cx="1189886" cy="726706"/>
          </a:xfrm>
          <a:prstGeom prst="straightConnector1">
            <a:avLst/>
          </a:prstGeom>
          <a:ln w="28575">
            <a:solidFill>
              <a:srgbClr val="C00000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2107346" y="3398192"/>
            <a:ext cx="72000" cy="72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310351" y="2710839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147435" y="4156352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>
                <a:off x="1288500" y="3563532"/>
                <a:ext cx="39946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acc>
                        <m:accPr>
                          <m:chr m:val="⃗"/>
                          <m:ctrlP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500" y="3563532"/>
                <a:ext cx="399468" cy="307777"/>
              </a:xfrm>
              <a:prstGeom prst="rect">
                <a:avLst/>
              </a:prstGeom>
              <a:blipFill rotWithShape="1">
                <a:blip r:embed="rId29"/>
                <a:stretch>
                  <a:fillRect t="-12000" r="-31818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Прямоугольник 70"/>
              <p:cNvSpPr/>
              <p:nvPr/>
            </p:nvSpPr>
            <p:spPr>
              <a:xfrm>
                <a:off x="2975755" y="3140194"/>
                <a:ext cx="40267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acc>
                        <m:accPr>
                          <m:chr m:val="⃗"/>
                          <m:ctrlP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755" y="3140194"/>
                <a:ext cx="402674" cy="307777"/>
              </a:xfrm>
              <a:prstGeom prst="rect">
                <a:avLst/>
              </a:prstGeom>
              <a:blipFill rotWithShape="1">
                <a:blip r:embed="rId30"/>
                <a:stretch>
                  <a:fillRect t="-11765" r="-34848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706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0" grpId="0"/>
      <p:bldP spid="59" grpId="0"/>
      <p:bldP spid="70" grpId="0"/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 стрелкой 7"/>
          <p:cNvCxnSpPr/>
          <p:nvPr/>
        </p:nvCxnSpPr>
        <p:spPr>
          <a:xfrm flipH="1" flipV="1">
            <a:off x="2143346" y="1180476"/>
            <a:ext cx="1" cy="2217716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131737" y="3431774"/>
            <a:ext cx="2916000" cy="0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17505" y="3428907"/>
            <a:ext cx="1736876" cy="1241891"/>
          </a:xfrm>
          <a:prstGeom prst="straightConnector1">
            <a:avLst/>
          </a:prstGeom>
          <a:ln w="12700">
            <a:solidFill>
              <a:schemeClr val="bg2">
                <a:lumMod val="10000"/>
              </a:schemeClr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H="1">
            <a:off x="1153823" y="3455908"/>
            <a:ext cx="966642" cy="69116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2153778" y="3428602"/>
            <a:ext cx="21600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flipV="1">
            <a:off x="2142240" y="1987486"/>
            <a:ext cx="0" cy="144142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087" y="3042175"/>
                <a:ext cx="367985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532" y="1039804"/>
                <a:ext cx="353751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2241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68" y="4417082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 flipH="1">
            <a:off x="2145728" y="1992248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308644" y="1987486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147435" y="4156352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150596" y="2708743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310351" y="343419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3310350" y="1989582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152197" y="1987486"/>
            <a:ext cx="998293" cy="721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709" y="3908069"/>
                <a:ext cx="375616" cy="338554"/>
              </a:xfrm>
              <a:prstGeom prst="rect">
                <a:avLst/>
              </a:prstGeom>
              <a:blipFill rotWithShape="1">
                <a:blip r:embed="rId6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3158014"/>
                <a:ext cx="375616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540" y="4057533"/>
                <a:ext cx="375616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455" r="-967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572" y="1718842"/>
                <a:ext cx="451919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455" r="-12162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917" y="2565842"/>
                <a:ext cx="451919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455" r="-1066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917" y="1718842"/>
                <a:ext cx="451919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455" r="-9459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8302" y="2565842"/>
                <a:ext cx="431336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455" r="-12676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707" y="3329049"/>
                <a:ext cx="292068" cy="307777"/>
              </a:xfrm>
              <a:prstGeom prst="rect">
                <a:avLst/>
              </a:prstGeom>
              <a:blipFill rotWithShape="1">
                <a:blip r:embed="rId13"/>
                <a:stretch>
                  <a:fillRect t="-11765" r="-1458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163" y="2918080"/>
                <a:ext cx="335348" cy="339837"/>
              </a:xfrm>
              <a:prstGeom prst="rect">
                <a:avLst/>
              </a:prstGeom>
              <a:blipFill rotWithShape="1">
                <a:blip r:embed="rId14"/>
                <a:stretch>
                  <a:fillRect r="-14545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4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539" y="3398783"/>
                <a:ext cx="295273" cy="307777"/>
              </a:xfrm>
              <a:prstGeom prst="rect">
                <a:avLst/>
              </a:prstGeom>
              <a:blipFill rotWithShape="1">
                <a:blip r:embed="rId15"/>
                <a:stretch>
                  <a:fillRect t="-12000" r="-125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585" y="1734230"/>
                <a:ext cx="332142" cy="307777"/>
              </a:xfrm>
              <a:prstGeom prst="rect">
                <a:avLst/>
              </a:prstGeom>
              <a:blipFill rotWithShape="1">
                <a:blip r:embed="rId16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914" y="4095781"/>
                <a:ext cx="332142" cy="307777"/>
              </a:xfrm>
              <a:prstGeom prst="rect">
                <a:avLst/>
              </a:prstGeom>
              <a:blipFill rotWithShape="1">
                <a:blip r:embed="rId17"/>
                <a:stretch>
                  <a:fillRect t="-2000" r="-12963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1400" b="1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192" y="3398192"/>
                <a:ext cx="332142" cy="307777"/>
              </a:xfrm>
              <a:prstGeom prst="rect">
                <a:avLst/>
              </a:prstGeom>
              <a:blipFill rotWithShape="1">
                <a:blip r:embed="rId18"/>
                <a:stretch>
                  <a:fillRect t="-1961" r="-12963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932658"/>
                <a:ext cx="1319784" cy="370422"/>
              </a:xfrm>
              <a:prstGeom prst="rect">
                <a:avLst/>
              </a:prstGeom>
              <a:blipFill rotWithShape="1">
                <a:blip r:embed="rId19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{0;3;2}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504" y="1395505"/>
                <a:ext cx="1315553" cy="370422"/>
              </a:xfrm>
              <a:prstGeom prst="rect">
                <a:avLst/>
              </a:prstGeom>
              <a:blipFill rotWithShape="1">
                <a:blip r:embed="rId20"/>
                <a:stretch>
                  <a:fillRect r="-1389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7578281" y="1902147"/>
                <a:ext cx="1320361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{0;0;2}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8281" y="1902147"/>
                <a:ext cx="1320361" cy="370422"/>
              </a:xfrm>
              <a:prstGeom prst="rect">
                <a:avLst/>
              </a:prstGeom>
              <a:blipFill rotWithShape="1">
                <a:blip r:embed="rId21"/>
                <a:stretch>
                  <a:fillRect r="-13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7572696" y="2408039"/>
                <a:ext cx="1225464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{2;3;0}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696" y="2408039"/>
                <a:ext cx="1225464" cy="370422"/>
              </a:xfrm>
              <a:prstGeom prst="rect">
                <a:avLst/>
              </a:prstGeom>
              <a:blipFill rotWithShape="1">
                <a:blip r:embed="rId22"/>
                <a:stretch>
                  <a:fillRect r="-1990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932658"/>
                <a:ext cx="1522981" cy="374974"/>
              </a:xfrm>
              <a:prstGeom prst="rect">
                <a:avLst/>
              </a:prstGeom>
              <a:blipFill rotWithShape="1">
                <a:blip r:embed="rId23"/>
                <a:stretch>
                  <a:fillRect t="-3226" r="-1200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=3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6888" y="1395505"/>
                <a:ext cx="1527726" cy="374974"/>
              </a:xfrm>
              <a:prstGeom prst="rect">
                <a:avLst/>
              </a:prstGeom>
              <a:blipFill rotWithShape="1">
                <a:blip r:embed="rId24"/>
                <a:stretch>
                  <a:fillRect t="-3279" r="-797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5297665" y="1902147"/>
                <a:ext cx="1097929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665" y="1902147"/>
                <a:ext cx="1097929" cy="374974"/>
              </a:xfrm>
              <a:prstGeom prst="rect">
                <a:avLst/>
              </a:prstGeom>
              <a:blipFill rotWithShape="1">
                <a:blip r:embed="rId25"/>
                <a:stretch>
                  <a:fillRect r="-2222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5292080" y="2408039"/>
                <a:ext cx="1428661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3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408039"/>
                <a:ext cx="1428661" cy="374974"/>
              </a:xfrm>
              <a:prstGeom prst="rect">
                <a:avLst/>
              </a:prstGeom>
              <a:blipFill rotWithShape="1">
                <a:blip r:embed="rId26"/>
                <a:stretch>
                  <a:fillRect t="-3226" r="-11966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700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В прямоугольном параллелепипеде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𝑂𝐴</m:t>
                    </m:r>
                    <m:r>
                      <a:rPr lang="ru-RU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𝑂𝐵</m:t>
                    </m:r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=3</m:t>
                    </m:r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17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sz="170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17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Найти </a:t>
                </a:r>
                <a:r>
                  <a:rPr lang="ru-RU" sz="1700" dirty="0">
                    <a:latin typeface="Times New Roman" pitchFamily="18" charset="0"/>
                    <a:cs typeface="Times New Roman" pitchFamily="18" charset="0"/>
                  </a:rPr>
                  <a:t>координаты </a:t>
                </a:r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векторов</a:t>
                </a:r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dirty="0" smtClean="0">
                            <a:latin typeface="Cambria Math"/>
                            <a:cs typeface="Times New Roman" pitchFamily="18" charset="0"/>
                          </a:rPr>
                          <m:t>𝑂𝐶</m:t>
                        </m:r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sSub>
                          <m:sSubPr>
                            <m:ctrlPr>
                              <a:rPr lang="en-US" sz="170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7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700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700" b="0" i="1" smtClean="0">
                                <a:latin typeface="Cambria Math"/>
                                <a:cs typeface="Times New Roman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en-US" sz="1700" i="1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700" b="0" i="1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sz="17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7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34" y="195486"/>
                <a:ext cx="8646126" cy="649024"/>
              </a:xfrm>
              <a:prstGeom prst="rect">
                <a:avLst/>
              </a:prstGeom>
              <a:blipFill rotWithShape="1">
                <a:blip r:embed="rId27"/>
                <a:stretch>
                  <a:fillRect l="-423" t="-1869" b="-12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Прямая со стрелкой 63"/>
          <p:cNvCxnSpPr/>
          <p:nvPr/>
        </p:nvCxnSpPr>
        <p:spPr>
          <a:xfrm>
            <a:off x="2147428" y="3431777"/>
            <a:ext cx="720000" cy="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2142786" y="2698521"/>
            <a:ext cx="0" cy="7200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H="1">
            <a:off x="1642854" y="3451533"/>
            <a:ext cx="483443" cy="34566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7573131" y="2913931"/>
                <a:ext cx="1299778" cy="370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 {2;3;2}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3131" y="2913931"/>
                <a:ext cx="1299778" cy="370422"/>
              </a:xfrm>
              <a:prstGeom prst="rect">
                <a:avLst/>
              </a:prstGeom>
              <a:blipFill rotWithShape="1">
                <a:blip r:embed="rId28"/>
                <a:stretch>
                  <a:fillRect r="-140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5292515" y="2913931"/>
                <a:ext cx="1937582" cy="3749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+3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  <m:r>
                        <a:rPr lang="en-US" sz="1600" i="1">
                          <a:latin typeface="Cambria Math"/>
                          <a:cs typeface="Times New Roman" pitchFamily="18" charset="0"/>
                        </a:rPr>
                        <m:t>+2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/>
                              <a:cs typeface="Times New Roman" pitchFamily="18" charset="0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515" y="2913931"/>
                <a:ext cx="1937582" cy="374974"/>
              </a:xfrm>
              <a:prstGeom prst="rect">
                <a:avLst/>
              </a:prstGeom>
              <a:blipFill rotWithShape="1">
                <a:blip r:embed="rId29"/>
                <a:stretch>
                  <a:fillRect t="-3226" r="-629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Прямая со стрелкой 68"/>
          <p:cNvCxnSpPr/>
          <p:nvPr/>
        </p:nvCxnSpPr>
        <p:spPr>
          <a:xfrm flipV="1">
            <a:off x="2143485" y="2711430"/>
            <a:ext cx="1170000" cy="720000"/>
          </a:xfrm>
          <a:prstGeom prst="straightConnector1">
            <a:avLst/>
          </a:prstGeom>
          <a:ln w="28575">
            <a:solidFill>
              <a:srgbClr val="C00000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63" y="3417115"/>
                <a:ext cx="375616" cy="338554"/>
              </a:xfrm>
              <a:prstGeom prst="rect">
                <a:avLst/>
              </a:prstGeom>
              <a:blipFill rotWithShape="1">
                <a:blip r:embed="rId30"/>
                <a:stretch>
                  <a:fillRect t="-5455" r="-1290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Овал 11"/>
          <p:cNvSpPr/>
          <p:nvPr/>
        </p:nvSpPr>
        <p:spPr>
          <a:xfrm>
            <a:off x="2107346" y="3398192"/>
            <a:ext cx="72000" cy="72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310351" y="2710839"/>
            <a:ext cx="0" cy="14467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1147435" y="2711430"/>
            <a:ext cx="21629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Прямоугольник 71"/>
              <p:cNvSpPr/>
              <p:nvPr/>
            </p:nvSpPr>
            <p:spPr>
              <a:xfrm>
                <a:off x="1288500" y="3563532"/>
                <a:ext cx="39946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acc>
                        <m:accPr>
                          <m:chr m:val="⃗"/>
                          <m:ctrlP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2" name="Прямоугольник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500" y="3563532"/>
                <a:ext cx="399468" cy="307777"/>
              </a:xfrm>
              <a:prstGeom prst="rect">
                <a:avLst/>
              </a:prstGeom>
              <a:blipFill rotWithShape="1">
                <a:blip r:embed="rId31"/>
                <a:stretch>
                  <a:fillRect t="-12000" r="-31818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2975755" y="3140194"/>
                <a:ext cx="40267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acc>
                        <m:accPr>
                          <m:chr m:val="⃗"/>
                          <m:ctrlP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755" y="3140194"/>
                <a:ext cx="402674" cy="307777"/>
              </a:xfrm>
              <a:prstGeom prst="rect">
                <a:avLst/>
              </a:prstGeom>
              <a:blipFill rotWithShape="1">
                <a:blip r:embed="rId32"/>
                <a:stretch>
                  <a:fillRect t="-11765" r="-34848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Прямоугольник 73"/>
              <p:cNvSpPr/>
              <p:nvPr/>
            </p:nvSpPr>
            <p:spPr>
              <a:xfrm>
                <a:off x="1763688" y="2355726"/>
                <a:ext cx="442750" cy="3398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acc>
                        <m:accPr>
                          <m:chr m:val="⃗"/>
                          <m:ctrlPr>
                            <a:rPr lang="en-US" sz="1400" b="1" i="1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4" name="Прямоугольник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355726"/>
                <a:ext cx="442750" cy="339837"/>
              </a:xfrm>
              <a:prstGeom prst="rect">
                <a:avLst/>
              </a:prstGeom>
              <a:blipFill rotWithShape="1">
                <a:blip r:embed="rId33"/>
                <a:stretch>
                  <a:fillRect r="-9589" b="-17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706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72" grpId="0"/>
      <p:bldP spid="73" grpId="0"/>
      <p:bldP spid="7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4180</Words>
  <Application>Microsoft Office PowerPoint</Application>
  <PresentationFormat>Экран (16:9)</PresentationFormat>
  <Paragraphs>499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97</cp:revision>
  <dcterms:created xsi:type="dcterms:W3CDTF">2015-05-22T12:15:24Z</dcterms:created>
  <dcterms:modified xsi:type="dcterms:W3CDTF">2015-06-16T08:39:50Z</dcterms:modified>
</cp:coreProperties>
</file>