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2" r:id="rId3"/>
    <p:sldId id="309" r:id="rId4"/>
    <p:sldId id="310" r:id="rId5"/>
    <p:sldId id="292" r:id="rId6"/>
    <p:sldId id="311" r:id="rId7"/>
    <p:sldId id="312" r:id="rId8"/>
    <p:sldId id="313" r:id="rId9"/>
    <p:sldId id="314" r:id="rId10"/>
    <p:sldId id="307" r:id="rId11"/>
    <p:sldId id="30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D482DEC-85BD-41BB-96F6-5D38BBF68592}">
          <p14:sldIdLst>
            <p14:sldId id="256"/>
            <p14:sldId id="302"/>
            <p14:sldId id="309"/>
            <p14:sldId id="310"/>
            <p14:sldId id="292"/>
            <p14:sldId id="311"/>
            <p14:sldId id="312"/>
            <p14:sldId id="313"/>
            <p14:sldId id="314"/>
            <p14:sldId id="307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660066"/>
    <a:srgbClr val="99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2518" autoAdjust="0"/>
  </p:normalViewPr>
  <p:slideViewPr>
    <p:cSldViewPr>
      <p:cViewPr varScale="1">
        <p:scale>
          <a:sx n="113" d="100"/>
          <a:sy n="113" d="100"/>
        </p:scale>
        <p:origin x="-192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CC4BF-EAAC-4E0A-8C69-F286CD0D5971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6C93C-0292-4A4D-A902-87153E466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3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3EF1-655D-4F42-B5F3-E8F71684BE0A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C261-6723-4A15-8EA8-202C8F9E7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663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3EF1-655D-4F42-B5F3-E8F71684BE0A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C261-6723-4A15-8EA8-202C8F9E7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450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3EF1-655D-4F42-B5F3-E8F71684BE0A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C261-6723-4A15-8EA8-202C8F9E7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5679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3EF1-655D-4F42-B5F3-E8F71684BE0A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C261-6723-4A15-8EA8-202C8F9E7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9573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3EF1-655D-4F42-B5F3-E8F71684BE0A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C261-6723-4A15-8EA8-202C8F9E7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938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3EF1-655D-4F42-B5F3-E8F71684BE0A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C261-6723-4A15-8EA8-202C8F9E7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349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3EF1-655D-4F42-B5F3-E8F71684BE0A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C261-6723-4A15-8EA8-202C8F9E7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480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3EF1-655D-4F42-B5F3-E8F71684BE0A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C261-6723-4A15-8EA8-202C8F9E7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5098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3EF1-655D-4F42-B5F3-E8F71684BE0A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C261-6723-4A15-8EA8-202C8F9E7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293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3EF1-655D-4F42-B5F3-E8F71684BE0A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C261-6723-4A15-8EA8-202C8F9E7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834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3EF1-655D-4F42-B5F3-E8F71684BE0A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C261-6723-4A15-8EA8-202C8F9E7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967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93EF1-655D-4F42-B5F3-E8F71684BE0A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5C261-6723-4A15-8EA8-202C8F9E7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7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1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61.png"/><Relationship Id="rId10" Type="http://schemas.openxmlformats.org/officeDocument/2006/relationships/image" Target="../media/image8.png"/><Relationship Id="rId4" Type="http://schemas.openxmlformats.org/officeDocument/2006/relationships/image" Target="../media/image5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.png"/><Relationship Id="rId7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2.png"/><Relationship Id="rId10" Type="http://schemas.openxmlformats.org/officeDocument/2006/relationships/image" Target="../media/image130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1.png"/><Relationship Id="rId7" Type="http://schemas.openxmlformats.org/officeDocument/2006/relationships/image" Target="../media/image1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20.png"/><Relationship Id="rId10" Type="http://schemas.openxmlformats.org/officeDocument/2006/relationships/image" Target="../media/image210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3.png"/><Relationship Id="rId7" Type="http://schemas.openxmlformats.org/officeDocument/2006/relationships/image" Target="../media/image2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5.png"/><Relationship Id="rId10" Type="http://schemas.openxmlformats.org/officeDocument/2006/relationships/image" Target="../media/image260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910" y="1371421"/>
            <a:ext cx="590418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3366"/>
                </a:solidFill>
              </a:rPr>
              <a:t>Прямая и обратная</a:t>
            </a:r>
          </a:p>
          <a:p>
            <a:pPr algn="ctr"/>
            <a:r>
              <a:rPr lang="ru-RU" sz="5000" b="1" dirty="0" smtClean="0">
                <a:solidFill>
                  <a:srgbClr val="003366"/>
                </a:solidFill>
              </a:rPr>
              <a:t>пропорциональные </a:t>
            </a:r>
          </a:p>
          <a:p>
            <a:pPr algn="ctr"/>
            <a:r>
              <a:rPr lang="ru-RU" sz="5000" b="1" dirty="0" smtClean="0">
                <a:solidFill>
                  <a:srgbClr val="003366"/>
                </a:solidFill>
              </a:rPr>
              <a:t>зависимости</a:t>
            </a:r>
          </a:p>
        </p:txBody>
      </p:sp>
    </p:spTree>
    <p:extLst>
      <p:ext uri="{BB962C8B-B14F-4D97-AF65-F5344CB8AC3E}">
        <p14:creationId xmlns:p14="http://schemas.microsoft.com/office/powerpoint/2010/main" val="1763273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User-pc-11\d\Руслан\рисунки\рисунки Png\0181 ребён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44" y="3012389"/>
            <a:ext cx="975519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User-pc-11\d\Руслан\рисунки\рисунки Png\0280 нет такой страниц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61" y="1613169"/>
            <a:ext cx="1909352" cy="2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User-pc-11\d\Руслан\рисунки\рисунки Png\07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03" y="834730"/>
            <a:ext cx="1505000" cy="348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атематика\рисунки\545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99" y="3697822"/>
            <a:ext cx="357772" cy="53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Математика\рисунки\545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95" y="3414149"/>
            <a:ext cx="576064" cy="85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Математика\рисунки\545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23" y="2957382"/>
            <a:ext cx="883621" cy="131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Математика\рисунки\5456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11" y="3851876"/>
            <a:ext cx="254042" cy="37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User-pc-11\d\Руслан\рисунки\рисунки Png\чувак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1" y="-279745"/>
            <a:ext cx="3204025" cy="456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616371" y="123478"/>
            <a:ext cx="0" cy="4560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51520" y="4322481"/>
            <a:ext cx="86409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58626" y="4322481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1 год</a:t>
            </a:r>
            <a:endParaRPr lang="ru-RU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00638" y="4322481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12 лет</a:t>
            </a:r>
            <a:endParaRPr lang="ru-RU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5482611" y="4322481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18 лет</a:t>
            </a:r>
            <a:endParaRPr lang="ru-RU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29414" y="4323761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25 –  …  лет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30673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User-pc-11\d\Руслан\рисунки\рисунки Png\0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68601"/>
            <a:ext cx="526875" cy="157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User-pc-11\d\Руслан\рисунки\рисунки Png\04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1290"/>
            <a:ext cx="1318964" cy="279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User-pc-11\d\Руслан\рисунки\рисунки Png\047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482" y="1083035"/>
            <a:ext cx="1534987" cy="337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User-pc-11\d\Руслан\рисунки\рисунки Png\047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12787"/>
            <a:ext cx="3502025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52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417" y="123478"/>
                <a:ext cx="885698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Задача: </a:t>
                </a:r>
                <a:r>
                  <a:rPr lang="ru-RU" sz="2800" dirty="0"/>
                  <a:t>сколько нужно сахара, чтобы сварить варенье </a:t>
                </a:r>
                <a:endParaRPr lang="ru-RU" sz="2800" dirty="0" smtClean="0"/>
              </a:p>
              <a:p>
                <a:r>
                  <a:rPr lang="ru-RU" sz="2800" dirty="0" smtClean="0"/>
                  <a:t>из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ru-RU" sz="2800" dirty="0"/>
                  <a:t> кг черешни, если по рецепту на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ru-RU" sz="2800" dirty="0"/>
                  <a:t> кг ягод нужно </a:t>
                </a:r>
                <a:endParaRPr lang="ru-RU" sz="2800" dirty="0" smtClean="0"/>
              </a:p>
              <a:p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ru-RU" sz="2800" dirty="0" smtClean="0"/>
                  <a:t> </a:t>
                </a:r>
                <a:r>
                  <a:rPr lang="ru-RU" sz="2800" dirty="0"/>
                  <a:t>кг сахара?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17" y="123478"/>
                <a:ext cx="8856984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45" t="-3965" b="-11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18417" y="1392699"/>
            <a:ext cx="168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Решение: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2214" y="1851670"/>
                <a:ext cx="23374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1) 3 :2=1,5</m:t>
                      </m:r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14" y="1851670"/>
                <a:ext cx="233743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39752" y="1859057"/>
                <a:ext cx="40422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003366"/>
                    </a:solidFill>
                  </a:rPr>
                  <a:t>(кг)  </a:t>
                </a:r>
                <a:r>
                  <a:rPr lang="ru-RU" sz="2800" dirty="0" smtClean="0"/>
                  <a:t>–  сахара на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ru-RU" sz="2800" dirty="0" smtClean="0"/>
                  <a:t> кг ягод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859057"/>
                <a:ext cx="404226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167" t="-10465" r="-2262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197" y="2385310"/>
                <a:ext cx="26276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2) 5</m:t>
                      </m:r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1,5=7,5</m:t>
                      </m:r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7" y="2385310"/>
                <a:ext cx="262764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515367" y="2376932"/>
                <a:ext cx="40422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003366"/>
                    </a:solidFill>
                  </a:rPr>
                  <a:t>(кг)  </a:t>
                </a:r>
                <a:r>
                  <a:rPr lang="ru-RU" sz="2800" dirty="0" smtClean="0"/>
                  <a:t>–  сахара на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latin typeface="Cambria Math"/>
                      </a:rPr>
                      <m:t>5</m:t>
                    </m:r>
                  </m:oMath>
                </a14:m>
                <a:r>
                  <a:rPr lang="ru-RU" sz="2800" dirty="0" smtClean="0"/>
                  <a:t> кг ягод</a:t>
                </a:r>
                <a:endParaRPr lang="ru-RU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367" y="2376932"/>
                <a:ext cx="404226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167" t="-10465" r="-2262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86243" y="3489851"/>
            <a:ext cx="857151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i="1" u="sng" dirty="0" smtClean="0">
                <a:solidFill>
                  <a:srgbClr val="003366"/>
                </a:solidFill>
              </a:rPr>
              <a:t>Во </a:t>
            </a:r>
            <a:r>
              <a:rPr lang="ru-RU" sz="2800" i="1" u="sng" dirty="0">
                <a:solidFill>
                  <a:srgbClr val="003366"/>
                </a:solidFill>
              </a:rPr>
              <a:t>сколько раз больше</a:t>
            </a:r>
            <a:r>
              <a:rPr lang="ru-RU" sz="2800" i="1" dirty="0"/>
              <a:t> имеется черешни, </a:t>
            </a:r>
            <a:r>
              <a:rPr lang="ru-RU" sz="2800" i="1" u="sng" dirty="0">
                <a:solidFill>
                  <a:srgbClr val="003366"/>
                </a:solidFill>
              </a:rPr>
              <a:t>во столько </a:t>
            </a:r>
            <a:endParaRPr lang="ru-RU" sz="2800" i="1" u="sng" dirty="0" smtClean="0">
              <a:solidFill>
                <a:srgbClr val="003366"/>
              </a:solidFill>
            </a:endParaRPr>
          </a:p>
          <a:p>
            <a:r>
              <a:rPr lang="ru-RU" sz="2800" i="1" u="sng" dirty="0" smtClean="0">
                <a:solidFill>
                  <a:srgbClr val="003366"/>
                </a:solidFill>
              </a:rPr>
              <a:t>раз больше</a:t>
            </a:r>
            <a:r>
              <a:rPr lang="ru-RU" sz="2800" i="1" dirty="0" smtClean="0"/>
              <a:t> </a:t>
            </a:r>
            <a:r>
              <a:rPr lang="ru-RU" sz="2800" i="1" dirty="0"/>
              <a:t>понадобится сахара.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8417" y="2859782"/>
                <a:ext cx="32555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/>
                  <a:t>Ответ: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7,5</m:t>
                    </m:r>
                  </m:oMath>
                </a14:m>
                <a:r>
                  <a:rPr lang="ru-RU" sz="2800" dirty="0" smtClean="0"/>
                  <a:t> кг сахара.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17" y="2859782"/>
                <a:ext cx="3255507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933" t="-10465" r="-3371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897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" grpId="0"/>
      <p:bldP spid="3" grpId="0"/>
      <p:bldP spid="33" grpId="0"/>
      <p:bldP spid="34" grpId="0"/>
      <p:bldP spid="4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417" y="123478"/>
                <a:ext cx="885698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Задача: </a:t>
                </a:r>
                <a:r>
                  <a:rPr lang="ru-RU" sz="2800" dirty="0"/>
                  <a:t>сколько нужно сахара, чтобы сварить варенье </a:t>
                </a:r>
                <a:endParaRPr lang="ru-RU" sz="2800" dirty="0" smtClean="0"/>
              </a:p>
              <a:p>
                <a:r>
                  <a:rPr lang="ru-RU" sz="2800" dirty="0" smtClean="0"/>
                  <a:t>из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ru-RU" sz="2800" dirty="0"/>
                  <a:t> кг черешни, если по рецепту на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ru-RU" sz="2800" dirty="0"/>
                  <a:t> кг ягод нужно </a:t>
                </a:r>
                <a:endParaRPr lang="ru-RU" sz="2800" dirty="0" smtClean="0"/>
              </a:p>
              <a:p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ru-RU" sz="2800" dirty="0" smtClean="0"/>
                  <a:t> </a:t>
                </a:r>
                <a:r>
                  <a:rPr lang="ru-RU" sz="2800" dirty="0"/>
                  <a:t>кг сахара?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17" y="123478"/>
                <a:ext cx="8856984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45" t="-3965" b="-11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18417" y="1502770"/>
            <a:ext cx="168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Решение: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7016"/>
              </p:ext>
            </p:extLst>
          </p:nvPr>
        </p:nvGraphicFramePr>
        <p:xfrm>
          <a:off x="2195736" y="1674136"/>
          <a:ext cx="6096000" cy="1371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Масса ягод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Масса сахара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95162" y="2134200"/>
                <a:ext cx="686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003366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400" dirty="0">
                    <a:solidFill>
                      <a:srgbClr val="003366"/>
                    </a:solidFill>
                  </a:rPr>
                  <a:t> </a:t>
                </a:r>
                <a:r>
                  <a:rPr lang="ru-RU" sz="2400" dirty="0" smtClean="0"/>
                  <a:t>кг</a:t>
                </a:r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162" y="2134200"/>
                <a:ext cx="68640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655" t="-10526" r="-1150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95162" y="2596954"/>
                <a:ext cx="686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003366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ru-RU" sz="2400" dirty="0">
                    <a:solidFill>
                      <a:srgbClr val="003366"/>
                    </a:solidFill>
                  </a:rPr>
                  <a:t> </a:t>
                </a:r>
                <a:r>
                  <a:rPr lang="ru-RU" sz="2400" dirty="0" smtClean="0"/>
                  <a:t>кг</a:t>
                </a:r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162" y="2596954"/>
                <a:ext cx="68640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540" t="-10526" r="-1150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6910" y="2135289"/>
                <a:ext cx="686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003366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ru-RU" sz="2400" dirty="0">
                    <a:solidFill>
                      <a:srgbClr val="003366"/>
                    </a:solidFill>
                  </a:rPr>
                  <a:t> </a:t>
                </a:r>
                <a:r>
                  <a:rPr lang="ru-RU" sz="2400" dirty="0" smtClean="0"/>
                  <a:t>кг</a:t>
                </a:r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910" y="2135289"/>
                <a:ext cx="68640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770" t="-10526" r="-1238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20012" y="2588605"/>
                <a:ext cx="674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3366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ru-RU" sz="2400" i="1" dirty="0">
                    <a:solidFill>
                      <a:srgbClr val="003366"/>
                    </a:solidFill>
                  </a:rPr>
                  <a:t> </a:t>
                </a:r>
                <a:r>
                  <a:rPr lang="ru-RU" sz="2400" dirty="0" smtClean="0"/>
                  <a:t>кг</a:t>
                </a:r>
                <a:endParaRPr lang="ru-RU" sz="2400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012" y="2588605"/>
                <a:ext cx="674865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667" r="-13514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 flipV="1">
            <a:off x="2051720" y="1764380"/>
            <a:ext cx="0" cy="1285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8460432" y="1772729"/>
            <a:ext cx="0" cy="1285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13268" y="3369470"/>
                <a:ext cx="1134093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268" y="3369470"/>
                <a:ext cx="1134093" cy="9105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48905" y="3563145"/>
                <a:ext cx="689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05" y="3563145"/>
                <a:ext cx="68961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77248" y="3363838"/>
                <a:ext cx="2519088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∙3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=7</m:t>
                      </m:r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,5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248" y="3363838"/>
                <a:ext cx="2519088" cy="9077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8417" y="4299942"/>
                <a:ext cx="32555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/>
                  <a:t>Ответ: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7,5</m:t>
                    </m:r>
                  </m:oMath>
                </a14:m>
                <a:r>
                  <a:rPr lang="ru-RU" sz="2800" dirty="0" smtClean="0"/>
                  <a:t> кг сахара.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17" y="4299942"/>
                <a:ext cx="3255507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3933" t="-10465" r="-3371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256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/>
      <p:bldP spid="8" grpId="0"/>
      <p:bldP spid="9" grpId="0"/>
      <p:bldP spid="11" grpId="0"/>
      <p:bldP spid="14" grpId="0"/>
      <p:bldP spid="15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208" y="136597"/>
                <a:ext cx="89255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Задача: </a:t>
                </a:r>
                <a:r>
                  <a:rPr lang="ru-RU" sz="2800" dirty="0"/>
                  <a:t>велосипедист, двигаясь </a:t>
                </a:r>
                <a:r>
                  <a:rPr lang="ru-RU" sz="2800" u="sng" dirty="0"/>
                  <a:t>с постоянной </a:t>
                </a:r>
                <a:r>
                  <a:rPr lang="ru-RU" sz="2800" u="sng" dirty="0" smtClean="0"/>
                  <a:t>скоростью</a:t>
                </a:r>
                <a:r>
                  <a:rPr lang="ru-RU" sz="2800" dirty="0"/>
                  <a:t>, проехал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10</m:t>
                    </m:r>
                  </m:oMath>
                </a14:m>
                <a:r>
                  <a:rPr lang="ru-RU" sz="2800" dirty="0"/>
                  <a:t> км за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20</m:t>
                    </m:r>
                  </m:oMath>
                </a14:m>
                <a:r>
                  <a:rPr lang="ru-RU" sz="2800" dirty="0"/>
                  <a:t> минут. Какой путь проедет велосипедист за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50</m:t>
                    </m:r>
                  </m:oMath>
                </a14:m>
                <a:r>
                  <a:rPr lang="ru-RU" sz="2800" dirty="0"/>
                  <a:t> минут?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8" y="136597"/>
                <a:ext cx="8925583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34" t="-3947" r="-1571" b="-11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3843" y="1502770"/>
            <a:ext cx="168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Решение: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266535"/>
              </p:ext>
            </p:extLst>
          </p:nvPr>
        </p:nvGraphicFramePr>
        <p:xfrm>
          <a:off x="2195736" y="1674136"/>
          <a:ext cx="6096000" cy="1371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Время движения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Расстояние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03132" y="2134200"/>
                <a:ext cx="14205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003366"/>
                        </a:solidFill>
                        <a:latin typeface="Cambria Math"/>
                      </a:rPr>
                      <m:t>𝟐𝟎</m:t>
                    </m:r>
                  </m:oMath>
                </a14:m>
                <a:r>
                  <a:rPr lang="en-US" sz="2400" dirty="0" smtClean="0">
                    <a:solidFill>
                      <a:srgbClr val="003366"/>
                    </a:solidFill>
                  </a:rPr>
                  <a:t> </a:t>
                </a:r>
                <a:r>
                  <a:rPr lang="ru-RU" sz="2400" dirty="0" smtClean="0"/>
                  <a:t>минут</a:t>
                </a:r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132" y="2134200"/>
                <a:ext cx="142058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58" t="-10526" r="-600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03132" y="2588604"/>
                <a:ext cx="14205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003366"/>
                        </a:solidFill>
                        <a:latin typeface="Cambria Math"/>
                      </a:rPr>
                      <m:t>𝟓𝟎</m:t>
                    </m:r>
                  </m:oMath>
                </a14:m>
                <a:r>
                  <a:rPr lang="ru-RU" sz="2400" dirty="0" smtClean="0">
                    <a:solidFill>
                      <a:srgbClr val="003366"/>
                    </a:solidFill>
                  </a:rPr>
                  <a:t> </a:t>
                </a:r>
                <a:r>
                  <a:rPr lang="ru-RU" sz="2400" dirty="0" smtClean="0"/>
                  <a:t>минут</a:t>
                </a:r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132" y="2588604"/>
                <a:ext cx="142058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288" t="-10667" r="-6009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44631" y="2110085"/>
                <a:ext cx="9733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003366"/>
                        </a:solidFill>
                        <a:latin typeface="Cambria Math"/>
                      </a:rPr>
                      <m:t>𝟏𝟎</m:t>
                    </m:r>
                  </m:oMath>
                </a14:m>
                <a:r>
                  <a:rPr lang="ru-RU" sz="2400" dirty="0" smtClean="0">
                    <a:solidFill>
                      <a:srgbClr val="003366"/>
                    </a:solidFill>
                  </a:rPr>
                  <a:t> </a:t>
                </a:r>
                <a:r>
                  <a:rPr lang="ru-RU" sz="2400" dirty="0" smtClean="0"/>
                  <a:t>км</a:t>
                </a:r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631" y="2110085"/>
                <a:ext cx="97334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887" t="-10526" r="-880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81313" y="2571750"/>
                <a:ext cx="782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3366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ru-RU" sz="2400" i="1" dirty="0">
                    <a:solidFill>
                      <a:srgbClr val="003366"/>
                    </a:solidFill>
                  </a:rPr>
                  <a:t> </a:t>
                </a:r>
                <a:r>
                  <a:rPr lang="ru-RU" sz="2400" dirty="0" smtClean="0"/>
                  <a:t>км</a:t>
                </a:r>
                <a:endParaRPr lang="ru-RU" sz="2400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313" y="2571750"/>
                <a:ext cx="782587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1085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 flipV="1">
            <a:off x="2051720" y="1764380"/>
            <a:ext cx="0" cy="1285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8460432" y="1772729"/>
            <a:ext cx="0" cy="1285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99792" y="3322996"/>
                <a:ext cx="152875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50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322996"/>
                <a:ext cx="1528752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27412" y="3516671"/>
                <a:ext cx="689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412" y="3516671"/>
                <a:ext cx="68961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55755" y="3291830"/>
                <a:ext cx="2842894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50</m:t>
                          </m:r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∙10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755" y="3291830"/>
                <a:ext cx="2842894" cy="9105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0726" y="4295898"/>
                <a:ext cx="57331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/>
                  <a:t>Ответ: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3366"/>
                        </a:solidFill>
                        <a:latin typeface="Cambria Math"/>
                      </a:rPr>
                      <m:t>25</m:t>
                    </m:r>
                  </m:oMath>
                </a14:m>
                <a:r>
                  <a:rPr lang="ru-RU" sz="2800" dirty="0" smtClean="0"/>
                  <a:t> к</a:t>
                </a:r>
                <a:r>
                  <a:rPr lang="ru-RU" sz="2800" dirty="0"/>
                  <a:t>м</a:t>
                </a:r>
                <a:r>
                  <a:rPr lang="ru-RU" sz="2800" dirty="0" smtClean="0"/>
                  <a:t> проедет велосипедист.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26" y="4295898"/>
                <a:ext cx="5733173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2234" t="-10465" r="-1170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308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/>
      <p:bldP spid="8" grpId="0"/>
      <p:bldP spid="9" grpId="0"/>
      <p:bldP spid="11" grpId="0"/>
      <p:bldP spid="14" grpId="0"/>
      <p:bldP spid="15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71550"/>
            <a:ext cx="194421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Масса ягод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5297" y="104314"/>
            <a:ext cx="60040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u="sng" dirty="0" smtClean="0"/>
              <a:t>Прямо пропорциональные величины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606088" y="781272"/>
            <a:ext cx="226542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Масса сахара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4300" y="1475998"/>
            <a:ext cx="1190703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Время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91880" y="1395103"/>
            <a:ext cx="5112568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Пройденный за это время при постоянной скорости путь</a:t>
            </a:r>
            <a:endParaRPr lang="ru-RU" sz="2800" dirty="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29075" y="1059582"/>
            <a:ext cx="6885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46767" y="1763343"/>
            <a:ext cx="6708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9137" y="2571750"/>
            <a:ext cx="8832186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i="1" dirty="0"/>
              <a:t>Две величины называются </a:t>
            </a:r>
            <a:r>
              <a:rPr lang="ru-RU" sz="2800" i="1" dirty="0">
                <a:solidFill>
                  <a:srgbClr val="003366"/>
                </a:solidFill>
              </a:rPr>
              <a:t>прямо пропорциональными</a:t>
            </a:r>
            <a:r>
              <a:rPr lang="ru-RU" sz="2800" i="1" dirty="0"/>
              <a:t>, </a:t>
            </a:r>
            <a:endParaRPr lang="ru-RU" sz="2800" i="1" dirty="0" smtClean="0"/>
          </a:p>
          <a:p>
            <a:r>
              <a:rPr lang="ru-RU" sz="2800" i="1" dirty="0" smtClean="0"/>
              <a:t>если </a:t>
            </a:r>
            <a:r>
              <a:rPr lang="ru-RU" sz="2800" i="1" dirty="0"/>
              <a:t>при </a:t>
            </a:r>
            <a:r>
              <a:rPr lang="ru-RU" sz="2800" i="1" u="sng" dirty="0"/>
              <a:t>увеличении (уменьшении)</a:t>
            </a:r>
            <a:r>
              <a:rPr lang="ru-RU" sz="2800" i="1" dirty="0"/>
              <a:t> одной из них в </a:t>
            </a:r>
            <a:r>
              <a:rPr lang="ru-RU" sz="2800" i="1" dirty="0" smtClean="0"/>
              <a:t>несколько </a:t>
            </a:r>
            <a:r>
              <a:rPr lang="ru-RU" sz="2800" i="1" dirty="0"/>
              <a:t>раз другая </a:t>
            </a:r>
            <a:r>
              <a:rPr lang="ru-RU" sz="2800" i="1" u="sng" dirty="0"/>
              <a:t>увеличивается (уменьшается)</a:t>
            </a:r>
            <a:r>
              <a:rPr lang="ru-RU" sz="2800" i="1" dirty="0"/>
              <a:t> </a:t>
            </a:r>
            <a:r>
              <a:rPr lang="ru-RU" sz="2800" i="1" dirty="0" smtClean="0"/>
              <a:t>во </a:t>
            </a:r>
            <a:r>
              <a:rPr lang="ru-RU" sz="2800" i="1" dirty="0"/>
              <a:t>столько же раз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714918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29" grpId="0" animBg="1"/>
      <p:bldP spid="3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417" y="123478"/>
                <a:ext cx="885698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Задача: </a:t>
                </a:r>
                <a:r>
                  <a:rPr lang="ru-RU" sz="2800" dirty="0"/>
                  <a:t>автомобиль ехал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ru-RU" sz="2800" dirty="0"/>
                  <a:t> часа со скоростью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60</m:t>
                    </m:r>
                  </m:oMath>
                </a14:m>
                <a:r>
                  <a:rPr lang="ru-RU" sz="2800" dirty="0"/>
                  <a:t> км/ч. </a:t>
                </a:r>
                <a:endParaRPr lang="ru-RU" sz="2800" dirty="0" smtClean="0"/>
              </a:p>
              <a:p>
                <a:r>
                  <a:rPr lang="ru-RU" sz="2800" dirty="0" smtClean="0"/>
                  <a:t>За </a:t>
                </a:r>
                <a:r>
                  <a:rPr lang="ru-RU" sz="2800" dirty="0"/>
                  <a:t>какое время он продет это же расстояние, если будет ехать со скоростью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90</m:t>
                    </m:r>
                  </m:oMath>
                </a14:m>
                <a:r>
                  <a:rPr lang="ru-RU" sz="2800" dirty="0"/>
                  <a:t> км/ч?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17" y="123478"/>
                <a:ext cx="8856984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45" t="-3965" r="-619" b="-11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18417" y="1400458"/>
            <a:ext cx="168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Решение: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2214" y="1851670"/>
                <a:ext cx="2678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1) 3 </m:t>
                      </m:r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60=180</m:t>
                      </m:r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14" y="1851670"/>
                <a:ext cx="267893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689980" y="1859057"/>
            <a:ext cx="4486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3366"/>
                </a:solidFill>
              </a:rPr>
              <a:t>(км)  </a:t>
            </a:r>
            <a:r>
              <a:rPr lang="ru-RU" sz="2800" dirty="0" smtClean="0"/>
              <a:t>–  проехал автомобиль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4570" y="2364104"/>
                <a:ext cx="26612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2) 180 </m:t>
                      </m:r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90=2</m:t>
                      </m:r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70" y="2364104"/>
                <a:ext cx="266124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632570" y="2355726"/>
            <a:ext cx="4339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3366"/>
                </a:solidFill>
              </a:rPr>
              <a:t>(ч)  </a:t>
            </a:r>
            <a:r>
              <a:rPr lang="ru-RU" sz="2800" dirty="0" smtClean="0"/>
              <a:t>–  потратит автомобиль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8417" y="3346995"/>
            <a:ext cx="8659935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i="1" u="sng" dirty="0" smtClean="0">
                <a:solidFill>
                  <a:srgbClr val="003366"/>
                </a:solidFill>
              </a:rPr>
              <a:t>Во </a:t>
            </a:r>
            <a:r>
              <a:rPr lang="ru-RU" sz="2800" i="1" u="sng" dirty="0">
                <a:solidFill>
                  <a:srgbClr val="003366"/>
                </a:solidFill>
              </a:rPr>
              <a:t>сколько раз</a:t>
            </a:r>
            <a:r>
              <a:rPr lang="ru-RU" sz="2800" i="1" dirty="0"/>
              <a:t> скорость автомобиля </a:t>
            </a:r>
            <a:r>
              <a:rPr lang="ru-RU" sz="2800" i="1" u="sng" dirty="0">
                <a:solidFill>
                  <a:srgbClr val="003366"/>
                </a:solidFill>
              </a:rPr>
              <a:t>больше</a:t>
            </a:r>
            <a:r>
              <a:rPr lang="ru-RU" sz="2800" i="1" dirty="0"/>
              <a:t>, </a:t>
            </a:r>
            <a:r>
              <a:rPr lang="ru-RU" sz="2800" i="1" u="sng" dirty="0">
                <a:solidFill>
                  <a:srgbClr val="003366"/>
                </a:solidFill>
              </a:rPr>
              <a:t>во </a:t>
            </a:r>
            <a:endParaRPr lang="ru-RU" sz="2800" i="1" u="sng" dirty="0" smtClean="0">
              <a:solidFill>
                <a:srgbClr val="003366"/>
              </a:solidFill>
            </a:endParaRPr>
          </a:p>
          <a:p>
            <a:r>
              <a:rPr lang="ru-RU" sz="2800" i="1" u="sng" dirty="0" smtClean="0">
                <a:solidFill>
                  <a:srgbClr val="003366"/>
                </a:solidFill>
              </a:rPr>
              <a:t>столько раз </a:t>
            </a:r>
            <a:r>
              <a:rPr lang="ru-RU" sz="2800" i="1" u="sng" dirty="0">
                <a:solidFill>
                  <a:srgbClr val="003366"/>
                </a:solidFill>
              </a:rPr>
              <a:t>меньше</a:t>
            </a:r>
            <a:r>
              <a:rPr lang="ru-RU" sz="2800" i="1" dirty="0"/>
              <a:t> времени тратится на этот </a:t>
            </a:r>
            <a:r>
              <a:rPr lang="ru-RU" sz="2800" i="1" dirty="0" smtClean="0"/>
              <a:t>же </a:t>
            </a:r>
          </a:p>
          <a:p>
            <a:r>
              <a:rPr lang="ru-RU" sz="2800" i="1" dirty="0" smtClean="0"/>
              <a:t>путь</a:t>
            </a:r>
            <a:r>
              <a:rPr lang="ru-RU" sz="2800" i="1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8417" y="2787774"/>
                <a:ext cx="22804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/>
                  <a:t>Ответ: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r>
                      <a:rPr lang="ru-RU" sz="2800" b="0" i="1" dirty="0" smtClean="0">
                        <a:solidFill>
                          <a:srgbClr val="003366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ru-RU" sz="2800" dirty="0" smtClean="0"/>
                  <a:t> часа.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17" y="2787774"/>
                <a:ext cx="2280496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5615" t="-10465" r="-454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815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" grpId="0"/>
      <p:bldP spid="3" grpId="0"/>
      <p:bldP spid="33" grpId="0"/>
      <p:bldP spid="34" grpId="0"/>
      <p:bldP spid="4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9208" y="136597"/>
                <a:ext cx="89255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Задача: </a:t>
                </a:r>
                <a:r>
                  <a:rPr lang="ru-RU" sz="2800" dirty="0"/>
                  <a:t>автомобиль ехал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ru-RU" sz="2800" dirty="0"/>
                  <a:t> часа со скоростью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60</m:t>
                    </m:r>
                  </m:oMath>
                </a14:m>
                <a:r>
                  <a:rPr lang="ru-RU" sz="2800" dirty="0"/>
                  <a:t> км/ч. </a:t>
                </a:r>
              </a:p>
              <a:p>
                <a:r>
                  <a:rPr lang="ru-RU" sz="2800" dirty="0"/>
                  <a:t>За какое время он </a:t>
                </a:r>
                <a:r>
                  <a:rPr lang="ru-RU" sz="2800" dirty="0" smtClean="0"/>
                  <a:t>проедет </a:t>
                </a:r>
                <a:r>
                  <a:rPr lang="ru-RU" sz="2800" dirty="0"/>
                  <a:t>это же расстояние, если будет ехать со скоростью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latin typeface="Cambria Math"/>
                      </a:rPr>
                      <m:t> </m:t>
                    </m:r>
                    <m:r>
                      <a:rPr lang="ru-RU" sz="2800" i="1" dirty="0">
                        <a:solidFill>
                          <a:srgbClr val="003366"/>
                        </a:solidFill>
                        <a:latin typeface="Cambria Math"/>
                      </a:rPr>
                      <m:t>90</m:t>
                    </m:r>
                    <m:r>
                      <a:rPr lang="ru-RU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ru-RU" sz="2800" dirty="0"/>
                  <a:t>км/ч?</a:t>
                </a:r>
                <a:endParaRPr lang="ru-RU" sz="28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8" y="136597"/>
                <a:ext cx="8925583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34" t="-3947" r="-1844" b="-11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3843" y="1502770"/>
            <a:ext cx="168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Решение: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955918"/>
              </p:ext>
            </p:extLst>
          </p:nvPr>
        </p:nvGraphicFramePr>
        <p:xfrm>
          <a:off x="2195736" y="1674136"/>
          <a:ext cx="6096000" cy="1371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Скорость движения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Время движения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03132" y="2134200"/>
                <a:ext cx="1236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003366"/>
                        </a:solidFill>
                        <a:latin typeface="Cambria Math"/>
                      </a:rPr>
                      <m:t>𝟔𝟎</m:t>
                    </m:r>
                  </m:oMath>
                </a14:m>
                <a:r>
                  <a:rPr lang="en-US" sz="2400" dirty="0" smtClean="0">
                    <a:solidFill>
                      <a:srgbClr val="003366"/>
                    </a:solidFill>
                  </a:rPr>
                  <a:t> </a:t>
                </a:r>
                <a:r>
                  <a:rPr lang="ru-RU" sz="2400" dirty="0" smtClean="0"/>
                  <a:t>км/ч</a:t>
                </a:r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132" y="2134200"/>
                <a:ext cx="123623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985" t="-10526" r="-640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03132" y="2588604"/>
                <a:ext cx="1236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003366"/>
                        </a:solidFill>
                        <a:latin typeface="Cambria Math"/>
                      </a:rPr>
                      <m:t>𝟗𝟎</m:t>
                    </m:r>
                  </m:oMath>
                </a14:m>
                <a:r>
                  <a:rPr lang="ru-RU" sz="2400" dirty="0" smtClean="0">
                    <a:solidFill>
                      <a:srgbClr val="003366"/>
                    </a:solidFill>
                  </a:rPr>
                  <a:t> </a:t>
                </a:r>
                <a:r>
                  <a:rPr lang="ru-RU" sz="2400" dirty="0" smtClean="0"/>
                  <a:t>км/ч</a:t>
                </a:r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132" y="2588604"/>
                <a:ext cx="123623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85" t="-10667" r="-6404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6915" y="2110085"/>
                <a:ext cx="5822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003366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ru-RU" sz="2400" dirty="0" smtClean="0">
                    <a:solidFill>
                      <a:srgbClr val="003366"/>
                    </a:solidFill>
                  </a:rPr>
                  <a:t> </a:t>
                </a:r>
                <a:r>
                  <a:rPr lang="ru-RU" sz="2400" dirty="0" smtClean="0"/>
                  <a:t>ч</a:t>
                </a:r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915" y="2110085"/>
                <a:ext cx="58221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158" t="-10526" r="-1473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81313" y="2571750"/>
                <a:ext cx="575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3366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ru-RU" sz="2400" i="1" dirty="0">
                    <a:solidFill>
                      <a:srgbClr val="003366"/>
                    </a:solidFill>
                  </a:rPr>
                  <a:t> </a:t>
                </a:r>
                <a:r>
                  <a:rPr lang="ru-RU" sz="2400" dirty="0" smtClean="0"/>
                  <a:t>ч</a:t>
                </a:r>
                <a:endParaRPr lang="ru-RU" sz="2400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313" y="2571750"/>
                <a:ext cx="575799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1473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 flipV="1">
            <a:off x="2051720" y="1764380"/>
            <a:ext cx="0" cy="1285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460432" y="1788685"/>
            <a:ext cx="0" cy="1237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39040" y="3398157"/>
                <a:ext cx="133286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90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60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040" y="3398157"/>
                <a:ext cx="1332864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29715" y="3591832"/>
                <a:ext cx="689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715" y="3591832"/>
                <a:ext cx="68961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95003" y="3398157"/>
                <a:ext cx="244534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003" y="3398157"/>
                <a:ext cx="2445349" cy="9017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0726" y="4295898"/>
                <a:ext cx="22804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/>
                  <a:t>Ответ: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3366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ru-RU" sz="2800" dirty="0" smtClean="0"/>
                  <a:t> часа.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26" y="4295898"/>
                <a:ext cx="2280496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5615" t="-10465" r="-454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56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/>
      <p:bldP spid="8" grpId="0"/>
      <p:bldP spid="9" grpId="0"/>
      <p:bldP spid="11" grpId="0"/>
      <p:bldP spid="14" grpId="0"/>
      <p:bldP spid="15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208" y="136597"/>
                <a:ext cx="89255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Задача: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ru-RU" sz="2800" dirty="0"/>
                  <a:t> рабочих выполнили заказ за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132</m:t>
                    </m:r>
                  </m:oMath>
                </a14:m>
                <a:r>
                  <a:rPr lang="ru-RU" sz="2800" dirty="0"/>
                  <a:t> часа. За какое время этот же заказ смогут выполнить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12</m:t>
                    </m:r>
                  </m:oMath>
                </a14:m>
                <a:r>
                  <a:rPr lang="ru-RU" sz="2800" dirty="0"/>
                  <a:t> рабочих?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8" y="136597"/>
                <a:ext cx="8925583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34" t="-5732" r="-1913" b="-17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9208" y="1098708"/>
            <a:ext cx="168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Решение: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68968"/>
              </p:ext>
            </p:extLst>
          </p:nvPr>
        </p:nvGraphicFramePr>
        <p:xfrm>
          <a:off x="1516132" y="1674136"/>
          <a:ext cx="6096000" cy="1371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Количество рабочих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Время работы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23528" y="2134200"/>
                <a:ext cx="14939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003366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en-US" sz="2400" dirty="0" smtClean="0">
                    <a:solidFill>
                      <a:srgbClr val="003366"/>
                    </a:solidFill>
                  </a:rPr>
                  <a:t> </a:t>
                </a:r>
                <a:r>
                  <a:rPr lang="ru-RU" sz="2400" dirty="0" smtClean="0"/>
                  <a:t>человек</a:t>
                </a:r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28" y="2134200"/>
                <a:ext cx="149399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633" t="-10526" r="-489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23528" y="2588604"/>
                <a:ext cx="16783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003366"/>
                        </a:solidFill>
                        <a:latin typeface="Cambria Math"/>
                      </a:rPr>
                      <m:t>𝟏𝟐</m:t>
                    </m:r>
                  </m:oMath>
                </a14:m>
                <a:r>
                  <a:rPr lang="ru-RU" sz="2400" dirty="0" smtClean="0">
                    <a:solidFill>
                      <a:srgbClr val="003366"/>
                    </a:solidFill>
                  </a:rPr>
                  <a:t> </a:t>
                </a:r>
                <a:r>
                  <a:rPr lang="ru-RU" sz="2400" dirty="0" smtClean="0"/>
                  <a:t>человек</a:t>
                </a:r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28" y="2588604"/>
                <a:ext cx="167834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091" t="-10667" r="-4364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52120" y="2110085"/>
                <a:ext cx="950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003366"/>
                        </a:solidFill>
                        <a:latin typeface="Cambria Math"/>
                      </a:rPr>
                      <m:t>𝟏𝟑𝟐</m:t>
                    </m:r>
                  </m:oMath>
                </a14:m>
                <a:r>
                  <a:rPr lang="ru-RU" sz="2400" dirty="0" smtClean="0">
                    <a:solidFill>
                      <a:srgbClr val="003366"/>
                    </a:solidFill>
                  </a:rPr>
                  <a:t> </a:t>
                </a:r>
                <a:r>
                  <a:rPr lang="ru-RU" sz="2400" dirty="0" smtClean="0"/>
                  <a:t>ч</a:t>
                </a:r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110085"/>
                <a:ext cx="95090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282" t="-10526" r="-897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01709" y="2571750"/>
                <a:ext cx="575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3366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ru-RU" sz="2400" i="1" dirty="0">
                    <a:solidFill>
                      <a:srgbClr val="003366"/>
                    </a:solidFill>
                  </a:rPr>
                  <a:t> </a:t>
                </a:r>
                <a:r>
                  <a:rPr lang="ru-RU" sz="2400" dirty="0" smtClean="0"/>
                  <a:t>ч</a:t>
                </a:r>
                <a:endParaRPr lang="ru-RU" sz="2400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709" y="2571750"/>
                <a:ext cx="575799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1489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 flipV="1">
            <a:off x="1372116" y="1764380"/>
            <a:ext cx="0" cy="1285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780828" y="1788685"/>
            <a:ext cx="0" cy="1237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79712" y="3325817"/>
                <a:ext cx="17275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132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325817"/>
                <a:ext cx="1727524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16879" y="3519492"/>
                <a:ext cx="689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879" y="3519492"/>
                <a:ext cx="68961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35675" y="3320185"/>
                <a:ext cx="2842894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132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55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675" y="3320185"/>
                <a:ext cx="2842894" cy="9077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9208" y="4292358"/>
                <a:ext cx="26684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/>
                  <a:t>Ответ: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r>
                      <a:rPr lang="ru-RU" sz="2800" b="0" i="1" dirty="0" smtClean="0">
                        <a:solidFill>
                          <a:srgbClr val="003366"/>
                        </a:solidFill>
                        <a:latin typeface="Cambria Math"/>
                      </a:rPr>
                      <m:t>55</m:t>
                    </m:r>
                  </m:oMath>
                </a14:m>
                <a:r>
                  <a:rPr lang="ru-RU" sz="2800" dirty="0" smtClean="0"/>
                  <a:t> часов.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8" y="4292358"/>
                <a:ext cx="2668423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4795" t="-10465" r="-3881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22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/>
      <p:bldP spid="8" grpId="0"/>
      <p:bldP spid="9" grpId="0"/>
      <p:bldP spid="11" grpId="0"/>
      <p:bldP spid="14" grpId="0"/>
      <p:bldP spid="15" grpId="0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2" y="828720"/>
            <a:ext cx="3085015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Скорость автомобиля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9947" y="123478"/>
            <a:ext cx="629954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u="sng" dirty="0" smtClean="0"/>
              <a:t>Обратно пропорциональные величины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99991" y="646698"/>
            <a:ext cx="4452119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Время, за которое автомобиль проезжает определенный путь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9009" y="1616194"/>
            <a:ext cx="2558855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Число работников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06854" y="1631450"/>
            <a:ext cx="407690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Время выполнения заказа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21273" y="1059552"/>
            <a:ext cx="6885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607107" y="1847026"/>
            <a:ext cx="6708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7659" y="2427734"/>
            <a:ext cx="8754451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i="1" dirty="0"/>
              <a:t>Две величины называются </a:t>
            </a:r>
            <a:r>
              <a:rPr lang="ru-RU" sz="2800" i="1" dirty="0" smtClean="0">
                <a:solidFill>
                  <a:srgbClr val="003366"/>
                </a:solidFill>
              </a:rPr>
              <a:t>обратно пропорциональными</a:t>
            </a:r>
            <a:r>
              <a:rPr lang="ru-RU" sz="2800" i="1" dirty="0"/>
              <a:t>, если при </a:t>
            </a:r>
            <a:r>
              <a:rPr lang="ru-RU" sz="2800" i="1" u="sng" dirty="0"/>
              <a:t>увеличении (уменьшении)</a:t>
            </a:r>
            <a:r>
              <a:rPr lang="ru-RU" sz="2800" i="1" dirty="0"/>
              <a:t> </a:t>
            </a:r>
            <a:r>
              <a:rPr lang="ru-RU" sz="2800" i="1" dirty="0" smtClean="0"/>
              <a:t>одной </a:t>
            </a:r>
            <a:r>
              <a:rPr lang="ru-RU" sz="2800" i="1" dirty="0"/>
              <a:t>из них в несколько раз другая </a:t>
            </a:r>
            <a:r>
              <a:rPr lang="ru-RU" sz="2800" i="1" u="sng" dirty="0"/>
              <a:t>уменьшается </a:t>
            </a:r>
            <a:r>
              <a:rPr lang="ru-RU" sz="2800" i="1" u="sng" dirty="0" smtClean="0"/>
              <a:t>(</a:t>
            </a:r>
            <a:r>
              <a:rPr lang="ru-RU" sz="2800" i="1" u="sng" dirty="0"/>
              <a:t>увеличивается)</a:t>
            </a:r>
            <a:r>
              <a:rPr lang="ru-RU" sz="2800" i="1" dirty="0"/>
              <a:t> во столько же раз.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252905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29" grpId="0" animBg="1"/>
      <p:bldP spid="32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4046</TotalTime>
  <Words>515</Words>
  <Application>Microsoft Office PowerPoint</Application>
  <PresentationFormat>Экран (16:9)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cp-04</dc:creator>
  <cp:lastModifiedBy>user</cp:lastModifiedBy>
  <cp:revision>433</cp:revision>
  <dcterms:created xsi:type="dcterms:W3CDTF">2013-08-20T06:45:45Z</dcterms:created>
  <dcterms:modified xsi:type="dcterms:W3CDTF">2014-03-03T08:45:39Z</dcterms:modified>
</cp:coreProperties>
</file>