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2" r:id="rId3"/>
    <p:sldId id="284" r:id="rId4"/>
    <p:sldId id="293" r:id="rId5"/>
    <p:sldId id="297" r:id="rId6"/>
    <p:sldId id="298" r:id="rId7"/>
    <p:sldId id="301" r:id="rId8"/>
    <p:sldId id="299" r:id="rId9"/>
    <p:sldId id="300" r:id="rId10"/>
    <p:sldId id="302" r:id="rId11"/>
    <p:sldId id="303" r:id="rId12"/>
    <p:sldId id="304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92"/>
            <p14:sldId id="284"/>
            <p14:sldId id="293"/>
            <p14:sldId id="297"/>
            <p14:sldId id="298"/>
            <p14:sldId id="301"/>
            <p14:sldId id="299"/>
            <p14:sldId id="300"/>
            <p14:sldId id="302"/>
            <p14:sldId id="30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9900FF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2518" autoAdjust="0"/>
  </p:normalViewPr>
  <p:slideViewPr>
    <p:cSldViewPr>
      <p:cViewPr varScale="1">
        <p:scale>
          <a:sx n="108" d="100"/>
          <a:sy n="108" d="100"/>
        </p:scale>
        <p:origin x="-22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0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559" y="2140863"/>
            <a:ext cx="34002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87853" y="817136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0,75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853" y="817136"/>
                <a:ext cx="93647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494837"/>
                <a:ext cx="1847750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3 :4=</m:t>
                      </m:r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94837"/>
                <a:ext cx="1847750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57336" y="772671"/>
                <a:ext cx="15554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=0,75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336" y="772671"/>
                <a:ext cx="155542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5339" y="2994387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9" y="2994387"/>
                <a:ext cx="505267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1000606" y="3106441"/>
            <a:ext cx="0" cy="870301"/>
          </a:xfrm>
          <a:prstGeom prst="line">
            <a:avLst/>
          </a:prstGeom>
          <a:ln w="190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15616" y="3281165"/>
                <a:ext cx="6974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281165"/>
                <a:ext cx="697435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91680" y="2994387"/>
                <a:ext cx="242585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ru-RU" sz="3200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ru-RU" sz="3200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den>
                      </m:f>
                      <m:r>
                        <a:rPr lang="ru-RU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994387"/>
                <a:ext cx="2425857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23658" y="420843"/>
                <a:ext cx="7377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3,0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658" y="420843"/>
                <a:ext cx="73770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6599395" y="453995"/>
            <a:ext cx="0" cy="773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99395" y="880199"/>
            <a:ext cx="8468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66139" y="817136"/>
                <a:ext cx="6639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139" y="817136"/>
                <a:ext cx="66396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65396" y="1494440"/>
                <a:ext cx="6639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396" y="1494440"/>
                <a:ext cx="663963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80179" y="420844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179" y="420844"/>
                <a:ext cx="46519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56521" y="1174089"/>
                <a:ext cx="6639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521" y="1174089"/>
                <a:ext cx="66396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>
            <a:off x="6095339" y="1227583"/>
            <a:ext cx="4925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23658" y="883460"/>
            <a:ext cx="1896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198770" y="1959702"/>
            <a:ext cx="4925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64168" y="1923678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168" y="1923678"/>
                <a:ext cx="465191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6103938" y="1606122"/>
            <a:ext cx="1896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74030" y="2970216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0,75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030" y="2970216"/>
                <a:ext cx="936475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09835" y="2573923"/>
                <a:ext cx="7377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9,0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835" y="2573923"/>
                <a:ext cx="737702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6585572" y="2607075"/>
            <a:ext cx="0" cy="773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85572" y="3033279"/>
            <a:ext cx="8468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52316" y="2970216"/>
                <a:ext cx="6639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84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316" y="2970216"/>
                <a:ext cx="663964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68847" y="3647520"/>
                <a:ext cx="6639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847" y="3647520"/>
                <a:ext cx="663963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66356" y="2573924"/>
                <a:ext cx="6639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356" y="2573924"/>
                <a:ext cx="663964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59972" y="3327169"/>
                <a:ext cx="6639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972" y="3327169"/>
                <a:ext cx="663964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6081516" y="3380663"/>
            <a:ext cx="4925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09835" y="3036540"/>
            <a:ext cx="1896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202221" y="4112782"/>
            <a:ext cx="4925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67619" y="4076758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619" y="4076758"/>
                <a:ext cx="465191" cy="52322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>
            <a:off x="6107389" y="3759202"/>
            <a:ext cx="1896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52678" y="3265614"/>
                <a:ext cx="15554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=0,75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678" y="3265614"/>
                <a:ext cx="1555426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8977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4" grpId="0"/>
      <p:bldP spid="7" grpId="0"/>
      <p:bldP spid="8" grpId="0"/>
      <p:bldP spid="9" grpId="0"/>
      <p:bldP spid="14" grpId="0"/>
      <p:bldP spid="15" grpId="0"/>
      <p:bldP spid="17" grpId="0"/>
      <p:bldP spid="18" grpId="0"/>
      <p:bldP spid="26" grpId="0"/>
      <p:bldP spid="28" grpId="0"/>
      <p:bldP spid="29" grpId="0"/>
      <p:bldP spid="32" grpId="0"/>
      <p:bldP spid="33" grpId="0"/>
      <p:bldP spid="34" grpId="0"/>
      <p:bldP spid="35" grpId="0"/>
      <p:bldP spid="39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98944" y="2454330"/>
            <a:ext cx="8693536" cy="18456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8944" y="240335"/>
            <a:ext cx="8693536" cy="17553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32264" y="179804"/>
            <a:ext cx="87669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Частное </a:t>
            </a:r>
            <a:r>
              <a:rPr lang="ru-RU" sz="2800" i="1" dirty="0"/>
              <a:t>двух не равных нулю чисел </a:t>
            </a:r>
            <a:r>
              <a:rPr lang="ru-RU" sz="2800" i="1" dirty="0" smtClean="0"/>
              <a:t>(</a:t>
            </a:r>
            <a:r>
              <a:rPr lang="ru-RU" sz="2800" i="1" dirty="0"/>
              <a:t>или двух величин) </a:t>
            </a:r>
            <a:endParaRPr lang="ru-RU" sz="2800" i="1" dirty="0" smtClean="0"/>
          </a:p>
          <a:p>
            <a:r>
              <a:rPr lang="ru-RU" sz="2800" i="1" dirty="0" smtClean="0"/>
              <a:t>называют </a:t>
            </a:r>
            <a:r>
              <a:rPr lang="ru-RU" sz="2800" i="1" dirty="0">
                <a:solidFill>
                  <a:srgbClr val="003366"/>
                </a:solidFill>
              </a:rPr>
              <a:t>отношением</a:t>
            </a:r>
            <a:r>
              <a:rPr lang="ru-RU" sz="2800" i="1" dirty="0"/>
              <a:t>. </a:t>
            </a:r>
            <a:endParaRPr lang="ru-RU" sz="2800" i="1" dirty="0" smtClean="0"/>
          </a:p>
          <a:p>
            <a:r>
              <a:rPr lang="ru-RU" sz="2800" i="1" dirty="0" smtClean="0"/>
              <a:t>Сами </a:t>
            </a:r>
            <a:r>
              <a:rPr lang="ru-RU" sz="2800" i="1" dirty="0"/>
              <a:t>эти числа (величины) называют </a:t>
            </a:r>
            <a:r>
              <a:rPr lang="ru-RU" sz="2800" i="1" dirty="0">
                <a:solidFill>
                  <a:srgbClr val="003366"/>
                </a:solidFill>
              </a:rPr>
              <a:t>членами </a:t>
            </a:r>
            <a:endParaRPr lang="ru-RU" sz="2800" i="1" dirty="0" smtClean="0">
              <a:solidFill>
                <a:srgbClr val="003366"/>
              </a:solidFill>
            </a:endParaRPr>
          </a:p>
          <a:p>
            <a:r>
              <a:rPr lang="ru-RU" sz="2800" i="1" dirty="0" smtClean="0">
                <a:solidFill>
                  <a:srgbClr val="003366"/>
                </a:solidFill>
              </a:rPr>
              <a:t>отношения</a:t>
            </a:r>
            <a:r>
              <a:rPr lang="ru-RU" sz="2800" i="1" dirty="0"/>
              <a:t>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2264" y="2381855"/>
            <a:ext cx="87937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Если значения двух величин </a:t>
            </a:r>
            <a:r>
              <a:rPr lang="ru-RU" sz="2800" i="1" dirty="0" smtClean="0">
                <a:solidFill>
                  <a:srgbClr val="003366"/>
                </a:solidFill>
              </a:rPr>
              <a:t>выражены</a:t>
            </a:r>
            <a:r>
              <a:rPr lang="ru-RU" sz="2800" i="1" dirty="0" smtClean="0"/>
              <a:t> </a:t>
            </a:r>
            <a:r>
              <a:rPr lang="ru-RU" sz="2800" i="1" u="sng" dirty="0" smtClean="0"/>
              <a:t>разными</a:t>
            </a:r>
          </a:p>
          <a:p>
            <a:r>
              <a:rPr lang="ru-RU" sz="2800" i="1" u="sng" dirty="0" smtClean="0"/>
              <a:t>единицами измерения</a:t>
            </a:r>
            <a:r>
              <a:rPr lang="ru-RU" sz="2800" i="1" dirty="0" smtClean="0"/>
              <a:t>, то </a:t>
            </a:r>
            <a:r>
              <a:rPr lang="ru-RU" sz="2800" i="1" dirty="0" smtClean="0">
                <a:solidFill>
                  <a:srgbClr val="003366"/>
                </a:solidFill>
              </a:rPr>
              <a:t>для нахождения отношения</a:t>
            </a:r>
            <a:r>
              <a:rPr lang="ru-RU" sz="2800" i="1" dirty="0" smtClean="0"/>
              <a:t> этих величин надо предварительно </a:t>
            </a:r>
            <a:r>
              <a:rPr lang="ru-RU" sz="2800" i="1" u="sng" dirty="0" smtClean="0"/>
              <a:t>перейти к одной единице измерения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9715907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53624" y="1563638"/>
            <a:ext cx="7834800" cy="13660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53624" y="1544661"/>
            <a:ext cx="80367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003366"/>
                </a:solidFill>
              </a:rPr>
              <a:t>Отношение</a:t>
            </a:r>
            <a:r>
              <a:rPr lang="ru-RU" sz="2800" i="1" dirty="0"/>
              <a:t> </a:t>
            </a:r>
            <a:r>
              <a:rPr lang="ru-RU" sz="2800" i="1" u="sng" dirty="0"/>
              <a:t>не изменится</a:t>
            </a:r>
            <a:r>
              <a:rPr lang="ru-RU" sz="2800" i="1" dirty="0"/>
              <a:t>, если его члены </a:t>
            </a:r>
            <a:endParaRPr lang="ru-RU" sz="2800" i="1" dirty="0" smtClean="0"/>
          </a:p>
          <a:p>
            <a:r>
              <a:rPr lang="ru-RU" sz="2800" i="1" u="sng" dirty="0" smtClean="0"/>
              <a:t>умножить </a:t>
            </a:r>
            <a:r>
              <a:rPr lang="ru-RU" sz="2800" i="1" u="sng" dirty="0"/>
              <a:t>или разделить на одно и то же число</a:t>
            </a:r>
            <a:r>
              <a:rPr lang="ru-RU" sz="2800" i="1" dirty="0"/>
              <a:t>, </a:t>
            </a:r>
            <a:endParaRPr lang="ru-RU" sz="2800" i="1" dirty="0" smtClean="0"/>
          </a:p>
          <a:p>
            <a:r>
              <a:rPr lang="ru-RU" sz="2800" i="1" dirty="0" smtClean="0"/>
              <a:t>не </a:t>
            </a:r>
            <a:r>
              <a:rPr lang="ru-RU" sz="2800" i="1" dirty="0"/>
              <a:t>равное нулю.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73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399102" y="3251992"/>
            <a:ext cx="2345795" cy="14079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564" y="3251991"/>
            <a:ext cx="2928384" cy="12111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0950" y="3251992"/>
            <a:ext cx="3024560" cy="14079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81057" y="996366"/>
            <a:ext cx="3701805" cy="4373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1823" y="996366"/>
            <a:ext cx="3720333" cy="4287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8747" y="1797246"/>
            <a:ext cx="2693633" cy="1128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14344" y="149509"/>
            <a:ext cx="4729485" cy="5232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5629" y="915566"/>
            <a:ext cx="424681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Вычисление </a:t>
            </a:r>
            <a:r>
              <a:rPr lang="ru-RU" sz="2800" i="1" dirty="0" smtClean="0">
                <a:solidFill>
                  <a:srgbClr val="C00000"/>
                </a:solidFill>
              </a:rPr>
              <a:t>разности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5907" y="149508"/>
            <a:ext cx="4521687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u="sng" dirty="0" smtClean="0"/>
              <a:t>Сравнение чисел и величин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8904" y="1696293"/>
            <a:ext cx="2788392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smtClean="0">
                <a:solidFill>
                  <a:srgbClr val="C00000"/>
                </a:solidFill>
              </a:rPr>
              <a:t>На сколько </a:t>
            </a:r>
            <a:r>
              <a:rPr lang="ru-RU" sz="2400" dirty="0" smtClean="0"/>
              <a:t>одно </a:t>
            </a:r>
          </a:p>
          <a:p>
            <a:pPr algn="ctr"/>
            <a:r>
              <a:rPr lang="ru-RU" sz="2400" dirty="0" smtClean="0"/>
              <a:t>число </a:t>
            </a:r>
            <a:r>
              <a:rPr lang="ru-RU" sz="2400" u="sng" dirty="0" smtClean="0">
                <a:solidFill>
                  <a:srgbClr val="003366"/>
                </a:solidFill>
              </a:rPr>
              <a:t>больше </a:t>
            </a:r>
          </a:p>
          <a:p>
            <a:pPr algn="ctr"/>
            <a:r>
              <a:rPr lang="ru-RU" sz="2400" u="sng" dirty="0" smtClean="0">
                <a:solidFill>
                  <a:srgbClr val="003366"/>
                </a:solidFill>
              </a:rPr>
              <a:t>(меньше)</a:t>
            </a:r>
            <a:r>
              <a:rPr lang="ru-RU" sz="2400" dirty="0" smtClean="0"/>
              <a:t> другого?»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11148" y="915566"/>
            <a:ext cx="4424363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Вычисление </a:t>
            </a:r>
            <a:r>
              <a:rPr lang="ru-RU" sz="2800" i="1" dirty="0" smtClean="0">
                <a:solidFill>
                  <a:srgbClr val="C00000"/>
                </a:solidFill>
              </a:rPr>
              <a:t>частного</a:t>
            </a:r>
            <a:endParaRPr lang="ru-RU" sz="28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12160" y="3216823"/>
                <a:ext cx="3005823" cy="15323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dirty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400" b="0" i="1" dirty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ru-RU" sz="2400" b="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dirty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dirty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 smtClean="0">
                  <a:solidFill>
                    <a:srgbClr val="003366"/>
                  </a:solidFill>
                </a:endParaRPr>
              </a:p>
              <a:p>
                <a:pPr algn="ctr"/>
                <a:r>
                  <a:rPr lang="ru-RU" sz="2400" dirty="0" smtClean="0">
                    <a:solidFill>
                      <a:srgbClr val="C00000"/>
                    </a:solidFill>
                  </a:rPr>
                  <a:t>составляют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> мальчики</a:t>
                </a:r>
              </a:p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</a:rPr>
                  <a:t>от числа девочек</a:t>
                </a:r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216823"/>
                <a:ext cx="3005823" cy="15323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217" y="3213322"/>
                <a:ext cx="2998639" cy="12003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r>
                        <a:rPr lang="ru-RU" sz="2400" b="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5</m:t>
                      </m:r>
                      <m:r>
                        <a:rPr lang="ru-RU" sz="240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 –</m:t>
                      </m:r>
                      <m:r>
                        <a:rPr lang="ru-RU" sz="2400" b="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5=10</m:t>
                      </m:r>
                    </m:oMath>
                  </m:oMathPara>
                </a14:m>
                <a:endParaRPr lang="ru-RU" sz="2400" dirty="0" smtClean="0">
                  <a:solidFill>
                    <a:srgbClr val="003366"/>
                  </a:solidFill>
                </a:endParaRPr>
              </a:p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</a:rPr>
                  <a:t>девочек 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больше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r>
                  <a:rPr lang="ru-RU" sz="2400" dirty="0" smtClean="0">
                    <a:solidFill>
                      <a:srgbClr val="C00000"/>
                    </a:solidFill>
                  </a:rPr>
                  <a:t>на 10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>, чем мальчиков</a:t>
                </a:r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17" y="3213322"/>
                <a:ext cx="2998639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19872" y="3204530"/>
                <a:ext cx="2353850" cy="163121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15 :5=3</m:t>
                      </m:r>
                    </m:oMath>
                  </m:oMathPara>
                </a14:m>
                <a:endParaRPr lang="ru-RU" sz="2400" dirty="0" smtClean="0">
                  <a:solidFill>
                    <a:srgbClr val="003366"/>
                  </a:solidFill>
                </a:endParaRPr>
              </a:p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</a:rPr>
                  <a:t>девочек 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в 3 раза</a:t>
                </a:r>
              </a:p>
              <a:p>
                <a:pPr algn="ctr"/>
                <a:r>
                  <a:rPr lang="ru-RU" sz="2400" dirty="0" smtClean="0">
                    <a:solidFill>
                      <a:srgbClr val="C00000"/>
                    </a:solidFill>
                  </a:rPr>
                  <a:t>больше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>, чем </a:t>
                </a:r>
              </a:p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</a:rPr>
                  <a:t>мальчиков</a:t>
                </a:r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204530"/>
                <a:ext cx="2353850" cy="16312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Стрелка вниз 21"/>
          <p:cNvSpPr/>
          <p:nvPr/>
        </p:nvSpPr>
        <p:spPr>
          <a:xfrm rot="2829517">
            <a:off x="3842499" y="681171"/>
            <a:ext cx="143154" cy="30229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9069782">
            <a:off x="5100095" y="680738"/>
            <a:ext cx="139216" cy="30255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46767" y="1806038"/>
            <a:ext cx="2736304" cy="1128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419872" y="1703413"/>
            <a:ext cx="2873031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smtClean="0">
                <a:solidFill>
                  <a:srgbClr val="C00000"/>
                </a:solidFill>
              </a:rPr>
              <a:t>Во сколько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раз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одно из них </a:t>
            </a:r>
            <a:r>
              <a:rPr lang="ru-RU" sz="2400" u="sng" dirty="0" smtClean="0">
                <a:solidFill>
                  <a:srgbClr val="003366"/>
                </a:solidFill>
              </a:rPr>
              <a:t>больше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</a:p>
          <a:p>
            <a:pPr algn="ctr"/>
            <a:r>
              <a:rPr lang="ru-RU" sz="2400" u="sng" dirty="0" smtClean="0">
                <a:solidFill>
                  <a:srgbClr val="003366"/>
                </a:solidFill>
              </a:rPr>
              <a:t>(меньше)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 smtClean="0"/>
              <a:t>другого?»</a:t>
            </a:r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06642" y="1798918"/>
            <a:ext cx="2577563" cy="1128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292984" y="1707654"/>
            <a:ext cx="2702792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smtClean="0">
                <a:solidFill>
                  <a:srgbClr val="C00000"/>
                </a:solidFill>
              </a:rPr>
              <a:t>Какую часть </a:t>
            </a:r>
            <a:r>
              <a:rPr lang="ru-RU" sz="2400" dirty="0" smtClean="0">
                <a:solidFill>
                  <a:schemeClr val="tx1"/>
                </a:solidFill>
              </a:rPr>
              <a:t>одно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число </a:t>
            </a:r>
            <a:r>
              <a:rPr lang="ru-RU" sz="2400" u="sng" dirty="0" smtClean="0">
                <a:solidFill>
                  <a:srgbClr val="003366"/>
                </a:solidFill>
              </a:rPr>
              <a:t>составляет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от второго?»</a:t>
            </a:r>
            <a:endParaRPr lang="ru-RU" sz="2400" dirty="0"/>
          </a:p>
        </p:txBody>
      </p:sp>
      <p:sp>
        <p:nvSpPr>
          <p:cNvPr id="28" name="Стрелка вниз 27"/>
          <p:cNvSpPr/>
          <p:nvPr/>
        </p:nvSpPr>
        <p:spPr>
          <a:xfrm rot="2829517">
            <a:off x="5749199" y="1432594"/>
            <a:ext cx="123915" cy="36768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907704" y="1449966"/>
            <a:ext cx="141781" cy="3384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9069782">
            <a:off x="7304447" y="1438288"/>
            <a:ext cx="116432" cy="36155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7609685" y="2951944"/>
            <a:ext cx="137043" cy="27896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1660668" y="2955445"/>
            <a:ext cx="137043" cy="27896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4616533" y="2960198"/>
            <a:ext cx="137043" cy="27896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08161" y="3380524"/>
                <a:ext cx="354892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800" dirty="0" smtClean="0"/>
                  <a:t>В классе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15</m:t>
                    </m:r>
                  </m:oMath>
                </a14:m>
                <a:r>
                  <a:rPr lang="ru-RU" sz="2800" dirty="0" smtClean="0"/>
                  <a:t> девочек и</a:t>
                </a:r>
              </a:p>
              <a:p>
                <a:pPr algn="ctr"/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5</m:t>
                    </m:r>
                  </m:oMath>
                </a14:m>
                <a:r>
                  <a:rPr lang="ru-RU" sz="2800" dirty="0" smtClean="0"/>
                  <a:t> мальчиков</a:t>
                </a:r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161" y="3380524"/>
                <a:ext cx="354892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2921" t="-5769" r="-30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4918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22" grpId="0" animBg="1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805" y="3289421"/>
                <a:ext cx="2702086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6 :15=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05" y="3289421"/>
                <a:ext cx="2702086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3098" y="2643758"/>
                <a:ext cx="21098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15 :</m:t>
                      </m:r>
                      <m:r>
                        <a:rPr lang="ru-RU" sz="2800" b="0" i="0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6=2,5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98" y="2643758"/>
                <a:ext cx="210980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971600" y="1693414"/>
            <a:ext cx="72008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69171" y="1621406"/>
            <a:ext cx="0" cy="14401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183016" y="1629790"/>
            <a:ext cx="0" cy="14401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5807" y="132901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А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807" y="2005138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С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200513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D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83016" y="134340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В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969171" y="2369534"/>
            <a:ext cx="216266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977717" y="2297526"/>
            <a:ext cx="0" cy="14401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131840" y="2297526"/>
            <a:ext cx="0" cy="14401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5814" y="1178578"/>
                <a:ext cx="11432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15</m:t>
                      </m:r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ru-RU" sz="2800" i="1" dirty="0" smtClean="0">
                          <a:latin typeface="Cambria Math"/>
                        </a:rPr>
                        <m:t>см</m:t>
                      </m:r>
                    </m:oMath>
                  </m:oMathPara>
                </a14:m>
                <a:endParaRPr lang="ru-RU" sz="28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814" y="1178578"/>
                <a:ext cx="114326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67293" y="1846314"/>
                <a:ext cx="9444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ru-RU" sz="2800" i="1" dirty="0" smtClean="0">
                          <a:latin typeface="Cambria Math"/>
                        </a:rPr>
                        <m:t>см</m:t>
                      </m:r>
                    </m:oMath>
                  </m:oMathPara>
                </a14:m>
                <a:endParaRPr lang="ru-RU" sz="2800" i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293" y="1846314"/>
                <a:ext cx="94448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076991" y="2643758"/>
                <a:ext cx="69468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– отрезок </a:t>
                </a:r>
                <a:r>
                  <a:rPr lang="ru-RU" sz="2800" i="1" dirty="0" smtClean="0"/>
                  <a:t>АВ</a:t>
                </a:r>
                <a:r>
                  <a:rPr lang="ru-RU" sz="2800" dirty="0" smtClean="0"/>
                  <a:t> </a:t>
                </a:r>
                <a:r>
                  <a:rPr lang="ru-RU" sz="2800" u="sng" dirty="0" smtClean="0"/>
                  <a:t>длиннее</a:t>
                </a:r>
                <a:r>
                  <a:rPr lang="ru-RU" sz="2800" dirty="0" smtClean="0"/>
                  <a:t> отрезка </a:t>
                </a:r>
                <a:r>
                  <a:rPr lang="en-US" sz="2800" i="1" dirty="0" smtClean="0"/>
                  <a:t>CD</a:t>
                </a:r>
                <a:r>
                  <a:rPr lang="en-US" sz="2800" dirty="0" smtClean="0"/>
                  <a:t> </a:t>
                </a:r>
                <a:r>
                  <a:rPr lang="ru-RU" sz="2800" dirty="0" smtClean="0"/>
                  <a:t>в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2,5</m:t>
                    </m:r>
                  </m:oMath>
                </a14:m>
                <a:r>
                  <a:rPr lang="ru-RU" sz="2800" dirty="0" smtClean="0"/>
                  <a:t> раза.</a:t>
                </a:r>
                <a:endParaRPr lang="ru-RU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991" y="2643758"/>
                <a:ext cx="6946838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844" t="-10465" r="-87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21932" y="3388165"/>
                <a:ext cx="3861185" cy="1135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– отрезок </a:t>
                </a:r>
                <a:r>
                  <a:rPr lang="en-US" sz="2800" i="1" dirty="0"/>
                  <a:t>CD</a:t>
                </a:r>
                <a:r>
                  <a:rPr lang="ru-RU" sz="2800" dirty="0" smtClean="0"/>
                  <a:t> </a:t>
                </a:r>
                <a:r>
                  <a:rPr lang="ru-RU" sz="2800" u="sng" dirty="0" smtClean="0"/>
                  <a:t>составляет</a:t>
                </a:r>
                <a:endParaRPr lang="en-US" sz="2800" u="sng" dirty="0" smtClean="0"/>
              </a:p>
              <a:p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dirty="0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dirty="0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dirty="0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 smtClean="0"/>
                  <a:t> или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40</m:t>
                    </m:r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%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отрезка </a:t>
                </a:r>
                <a:r>
                  <a:rPr lang="ru-RU" sz="2800" i="1" dirty="0" smtClean="0"/>
                  <a:t>АВ.</a:t>
                </a:r>
                <a:endParaRPr lang="ru-RU" sz="28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932" y="3388165"/>
                <a:ext cx="3861185" cy="1135183"/>
              </a:xfrm>
              <a:prstGeom prst="rect">
                <a:avLst/>
              </a:prstGeom>
              <a:blipFill rotWithShape="1">
                <a:blip r:embed="rId7"/>
                <a:stretch>
                  <a:fillRect l="-3160" t="-4839" r="-2370" b="-69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/>
          <p:nvPr/>
        </p:nvCxnSpPr>
        <p:spPr>
          <a:xfrm flipH="1">
            <a:off x="4999277" y="4523348"/>
            <a:ext cx="1613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7308304" y="3075806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8921" y="701683"/>
            <a:ext cx="7840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9900FF"/>
                </a:solidFill>
              </a:rPr>
              <a:t>Какую часть</a:t>
            </a:r>
            <a:r>
              <a:rPr lang="ru-RU" sz="2800" dirty="0" smtClean="0">
                <a:solidFill>
                  <a:srgbClr val="9900FF"/>
                </a:solidFill>
              </a:rPr>
              <a:t> отрезок </a:t>
            </a:r>
            <a:r>
              <a:rPr lang="en-US" sz="2800" i="1" dirty="0" smtClean="0">
                <a:solidFill>
                  <a:srgbClr val="9900FF"/>
                </a:solidFill>
              </a:rPr>
              <a:t>CD</a:t>
            </a:r>
            <a:r>
              <a:rPr lang="ru-RU" sz="2800" i="1" dirty="0" smtClean="0">
                <a:solidFill>
                  <a:srgbClr val="9900FF"/>
                </a:solidFill>
              </a:rPr>
              <a:t> </a:t>
            </a:r>
            <a:r>
              <a:rPr lang="ru-RU" sz="2800" u="sng" dirty="0" smtClean="0">
                <a:solidFill>
                  <a:srgbClr val="9900FF"/>
                </a:solidFill>
              </a:rPr>
              <a:t>составляет</a:t>
            </a:r>
            <a:r>
              <a:rPr lang="ru-RU" sz="2800" dirty="0" smtClean="0">
                <a:solidFill>
                  <a:srgbClr val="9900FF"/>
                </a:solidFill>
              </a:rPr>
              <a:t> от отрезка </a:t>
            </a:r>
            <a:r>
              <a:rPr lang="ru-RU" sz="2800" i="1" dirty="0" smtClean="0">
                <a:solidFill>
                  <a:srgbClr val="9900FF"/>
                </a:solidFill>
              </a:rPr>
              <a:t>АВ</a:t>
            </a:r>
            <a:r>
              <a:rPr lang="ru-RU" sz="2800" dirty="0" smtClean="0">
                <a:solidFill>
                  <a:srgbClr val="9900FF"/>
                </a:solidFill>
              </a:rPr>
              <a:t>? </a:t>
            </a:r>
            <a:endParaRPr lang="ru-RU" sz="2800" i="1" dirty="0">
              <a:solidFill>
                <a:srgbClr val="9900FF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1679497" y="3378647"/>
            <a:ext cx="36004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716951" y="3874810"/>
            <a:ext cx="36004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1378075" y="3983788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075" y="3983788"/>
                <a:ext cx="42351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1355536" y="3147814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536" y="3147814"/>
                <a:ext cx="42351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107427" y="195486"/>
            <a:ext cx="9122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Задача: </a:t>
            </a:r>
            <a:r>
              <a:rPr lang="ru-RU" sz="2800" u="sng" dirty="0" smtClean="0">
                <a:solidFill>
                  <a:srgbClr val="0070C0"/>
                </a:solidFill>
              </a:rPr>
              <a:t>Во сколько раз</a:t>
            </a:r>
            <a:r>
              <a:rPr lang="ru-RU" sz="2800" dirty="0" smtClean="0">
                <a:solidFill>
                  <a:srgbClr val="0070C0"/>
                </a:solidFill>
              </a:rPr>
              <a:t> отрезок </a:t>
            </a:r>
            <a:r>
              <a:rPr lang="ru-RU" sz="2800" i="1" dirty="0" smtClean="0">
                <a:solidFill>
                  <a:srgbClr val="0070C0"/>
                </a:solidFill>
              </a:rPr>
              <a:t>АВ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smtClean="0">
                <a:solidFill>
                  <a:srgbClr val="0070C0"/>
                </a:solidFill>
              </a:rPr>
              <a:t>длиннее</a:t>
            </a:r>
            <a:r>
              <a:rPr lang="ru-RU" sz="2800" dirty="0" smtClean="0">
                <a:solidFill>
                  <a:srgbClr val="0070C0"/>
                </a:solidFill>
              </a:rPr>
              <a:t> отрезка </a:t>
            </a:r>
            <a:r>
              <a:rPr lang="en-US" sz="2800" i="1" dirty="0" smtClean="0">
                <a:solidFill>
                  <a:srgbClr val="0070C0"/>
                </a:solidFill>
              </a:rPr>
              <a:t>CD</a:t>
            </a:r>
            <a:r>
              <a:rPr lang="ru-RU" sz="2800" dirty="0" smtClean="0">
                <a:solidFill>
                  <a:srgbClr val="0070C0"/>
                </a:solidFill>
              </a:rPr>
              <a:t>? </a:t>
            </a:r>
            <a:endParaRPr lang="ru-RU" sz="2800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664597" y="3507423"/>
                <a:ext cx="22889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0,4=40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597" y="3507423"/>
                <a:ext cx="228896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21" grpId="0"/>
      <p:bldP spid="24" grpId="0"/>
      <p:bldP spid="25" grpId="0"/>
      <p:bldP spid="26" grpId="0"/>
      <p:bldP spid="32" grpId="0"/>
      <p:bldP spid="33" grpId="0"/>
      <p:bldP spid="34" grpId="0"/>
      <p:bldP spid="35" grpId="0"/>
      <p:bldP spid="40" grpId="0"/>
      <p:bldP spid="43" grpId="0"/>
      <p:bldP spid="44" grpId="0"/>
      <p:bldP spid="4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123478"/>
            <a:ext cx="8064896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84697" y="2110818"/>
            <a:ext cx="576051" cy="10977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934970" y="2399778"/>
            <a:ext cx="1152128" cy="5232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040741" y="2155614"/>
                <a:ext cx="66396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41" y="2155614"/>
                <a:ext cx="663963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915816" y="2398106"/>
                <a:ext cx="1171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6 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15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398106"/>
                <a:ext cx="117128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01610" y="3542038"/>
                <a:ext cx="1662378" cy="830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: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0" y="3542038"/>
                <a:ext cx="1662378" cy="8302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09951" y="5591"/>
            <a:ext cx="812254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Частное </a:t>
            </a:r>
            <a:r>
              <a:rPr lang="ru-RU" sz="3200" i="1" dirty="0"/>
              <a:t>двух не равных нулю чисел </a:t>
            </a:r>
            <a:endParaRPr lang="ru-RU" sz="3200" i="1" dirty="0" smtClean="0"/>
          </a:p>
          <a:p>
            <a:r>
              <a:rPr lang="ru-RU" sz="3200" i="1" dirty="0" smtClean="0"/>
              <a:t>(</a:t>
            </a:r>
            <a:r>
              <a:rPr lang="ru-RU" sz="3200" i="1" dirty="0"/>
              <a:t>или двух величин) называют </a:t>
            </a:r>
            <a:r>
              <a:rPr lang="ru-RU" sz="3200" i="1" dirty="0">
                <a:solidFill>
                  <a:srgbClr val="003366"/>
                </a:solidFill>
              </a:rPr>
              <a:t>отношением</a:t>
            </a:r>
            <a:r>
              <a:rPr lang="ru-RU" sz="3200" i="1" dirty="0"/>
              <a:t>. </a:t>
            </a:r>
            <a:endParaRPr lang="ru-RU" sz="3200" i="1" dirty="0" smtClean="0"/>
          </a:p>
          <a:p>
            <a:r>
              <a:rPr lang="ru-RU" sz="3200" i="1" dirty="0" smtClean="0"/>
              <a:t>Сами </a:t>
            </a:r>
            <a:r>
              <a:rPr lang="ru-RU" sz="3200" i="1" dirty="0"/>
              <a:t>эти числа (величины) называют </a:t>
            </a:r>
            <a:endParaRPr lang="en-US" sz="3200" i="1" dirty="0" smtClean="0"/>
          </a:p>
          <a:p>
            <a:r>
              <a:rPr lang="ru-RU" sz="3200" i="1" dirty="0" smtClean="0">
                <a:solidFill>
                  <a:srgbClr val="003366"/>
                </a:solidFill>
              </a:rPr>
              <a:t>членами</a:t>
            </a:r>
            <a:r>
              <a:rPr lang="en-US" sz="3200" i="1" dirty="0" smtClean="0">
                <a:solidFill>
                  <a:srgbClr val="003366"/>
                </a:solidFill>
              </a:rPr>
              <a:t> </a:t>
            </a:r>
            <a:r>
              <a:rPr lang="ru-RU" sz="3200" i="1" dirty="0" smtClean="0">
                <a:solidFill>
                  <a:srgbClr val="003366"/>
                </a:solidFill>
              </a:rPr>
              <a:t>отношения</a:t>
            </a:r>
            <a:r>
              <a:rPr lang="ru-RU" sz="3200" i="1" dirty="0"/>
              <a:t>.</a:t>
            </a:r>
            <a:endParaRPr lang="ru-RU" sz="3200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267744" y="3291830"/>
            <a:ext cx="144649" cy="1368152"/>
          </a:xfrm>
          <a:prstGeom prst="rightBrac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30017" y="3165398"/>
                <a:ext cx="54854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–    «отношение </a:t>
                </a:r>
                <a:r>
                  <a:rPr lang="ru-RU" sz="2800" dirty="0"/>
                  <a:t>числа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ru-RU" sz="2800" dirty="0"/>
                  <a:t>к числу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ru-RU" sz="2800" dirty="0" smtClean="0"/>
                  <a:t>»</a:t>
                </a:r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017" y="3165398"/>
                <a:ext cx="5485412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222" t="-10465" r="-133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27784" y="3692656"/>
                <a:ext cx="45721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–    «отношение </a:t>
                </a:r>
                <a:r>
                  <a:rPr lang="ru-RU" sz="2800" dirty="0"/>
                  <a:t>чисел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ru-RU" sz="2800" dirty="0"/>
                  <a:t>и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ru-RU" sz="2800" dirty="0" smtClean="0"/>
                  <a:t>»</a:t>
                </a:r>
                <a:endParaRPr lang="ru-R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692656"/>
                <a:ext cx="4572149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667" t="-10465" r="-1867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39780" y="4222078"/>
                <a:ext cx="35938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–    «отношение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ru-RU" sz="2800" dirty="0"/>
                  <a:t>к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ru-RU" sz="2800" dirty="0" smtClean="0"/>
                  <a:t>»</a:t>
                </a:r>
                <a:endParaRPr lang="ru-RU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780" y="4222078"/>
                <a:ext cx="3593869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390" t="-10588" r="-2542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Равно 27"/>
          <p:cNvSpPr/>
          <p:nvPr/>
        </p:nvSpPr>
        <p:spPr>
          <a:xfrm>
            <a:off x="4315651" y="2431070"/>
            <a:ext cx="512697" cy="457200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97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6" grpId="0" animBg="1"/>
      <p:bldP spid="8" grpId="0"/>
      <p:bldP spid="18" grpId="0"/>
      <p:bldP spid="20" grpId="0"/>
      <p:bldP spid="2" grpId="0"/>
      <p:bldP spid="5" grpId="0" animBg="1"/>
      <p:bldP spid="9" grpId="0"/>
      <p:bldP spid="14" grpId="0"/>
      <p:bldP spid="25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85071" y="2427734"/>
                <a:ext cx="152875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105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71" y="2427734"/>
                <a:ext cx="1528752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0664" y="1966069"/>
                <a:ext cx="2835455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 м 10 см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210 см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4" y="1966069"/>
                <a:ext cx="283545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49996" y="4072647"/>
                <a:ext cx="1602490" cy="94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2,1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1,05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96" y="4072647"/>
                <a:ext cx="1602490" cy="9473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732455" y="2096796"/>
                <a:ext cx="1662378" cy="83029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: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455" y="2096796"/>
                <a:ext cx="1662378" cy="8302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148064" y="3398157"/>
                <a:ext cx="2853602" cy="9473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05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1 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:1,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398157"/>
                <a:ext cx="2853602" cy="9473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427" y="195486"/>
                <a:ext cx="705686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/>
                  <a:t>р</a:t>
                </a:r>
                <a:r>
                  <a:rPr lang="ru-RU" sz="2800" dirty="0" smtClean="0"/>
                  <a:t>ост </a:t>
                </a:r>
                <a:r>
                  <a:rPr lang="ru-RU" sz="2800" dirty="0"/>
                  <a:t>дяди Степы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2 м 10 см</m:t>
                    </m:r>
                  </m:oMath>
                </a14:m>
                <a:r>
                  <a:rPr lang="ru-RU" sz="2800" dirty="0"/>
                  <a:t>, а рост </a:t>
                </a:r>
                <a:endParaRPr lang="ru-RU" sz="2800" dirty="0" smtClean="0"/>
              </a:p>
              <a:p>
                <a:r>
                  <a:rPr lang="ru-RU" sz="2800" dirty="0" smtClean="0"/>
                  <a:t>          мальчика Васи –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1</m:t>
                    </m:r>
                    <m:r>
                      <a:rPr lang="ru-RU" sz="2800" b="0" i="1" dirty="0" smtClean="0">
                        <a:solidFill>
                          <a:srgbClr val="003366"/>
                        </a:solidFill>
                        <a:latin typeface="Cambria Math"/>
                      </a:rPr>
                      <m:t>05 </m:t>
                    </m:r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см</m:t>
                    </m:r>
                  </m:oMath>
                </a14:m>
                <a:r>
                  <a:rPr lang="ru-RU" sz="2800" dirty="0"/>
                  <a:t>. </a:t>
                </a:r>
                <a:r>
                  <a:rPr lang="ru-RU" sz="2800" dirty="0" smtClean="0"/>
                  <a:t>Во сколько раз </a:t>
                </a:r>
              </a:p>
              <a:p>
                <a:r>
                  <a:rPr lang="ru-RU" sz="2800" dirty="0" smtClean="0"/>
                  <a:t>                      дядя Степа выше мальчика Васи? </a:t>
                </a:r>
                <a:endParaRPr lang="ru-RU" sz="28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27" y="195486"/>
                <a:ext cx="7056861" cy="1384995"/>
              </a:xfrm>
              <a:prstGeom prst="rect">
                <a:avLst/>
              </a:prstGeom>
              <a:blipFill rotWithShape="1">
                <a:blip r:embed="rId7"/>
                <a:stretch>
                  <a:fillRect l="-1815" t="-3965" r="-2679" b="-11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07426" y="1472466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9507" y="3324929"/>
                <a:ext cx="2218300" cy="7861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 см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м;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7" y="3324929"/>
                <a:ext cx="2218300" cy="7861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10370" y="3324929"/>
                <a:ext cx="259180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2 м 10 см=2,1 м</m:t>
                      </m:r>
                    </m:oMath>
                  </m:oMathPara>
                </a14:m>
                <a:endParaRPr lang="ru-RU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105 см=1,05 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370" y="3324929"/>
                <a:ext cx="2591800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\\User-pc-11\d\Руслан\рисунки\рисунки Png\048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503"/>
            <a:ext cx="1206500" cy="16208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615379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 animBg="1"/>
      <p:bldP spid="11" grpId="0" animBg="1"/>
      <p:bldP spid="13" grpId="0"/>
      <p:bldP spid="2" grpId="0"/>
      <p:bldP spid="1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104465" y="3651870"/>
                <a:ext cx="493506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210 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см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105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 см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210 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см 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:105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см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465" y="3651870"/>
                <a:ext cx="4935069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9512" y="195486"/>
            <a:ext cx="89650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/>
              <a:t>Отношение</a:t>
            </a:r>
            <a:r>
              <a:rPr lang="ru-RU" sz="2800" dirty="0"/>
              <a:t> величин </a:t>
            </a:r>
            <a:r>
              <a:rPr lang="ru-RU" sz="2800" u="sng" dirty="0"/>
              <a:t>одного наименования</a:t>
            </a:r>
            <a:r>
              <a:rPr lang="ru-RU" sz="2800" dirty="0"/>
              <a:t> (длин, </a:t>
            </a:r>
            <a:endParaRPr lang="en-US" sz="2800" dirty="0" smtClean="0"/>
          </a:p>
          <a:p>
            <a:r>
              <a:rPr lang="ru-RU" sz="2800" dirty="0" smtClean="0"/>
              <a:t>скоростей</a:t>
            </a:r>
            <a:r>
              <a:rPr lang="ru-RU" sz="2800" dirty="0"/>
              <a:t>, стоимостей и т.д., выраженных одинаковыми </a:t>
            </a:r>
            <a:endParaRPr lang="en-US" sz="2800" dirty="0" smtClean="0"/>
          </a:p>
          <a:p>
            <a:r>
              <a:rPr lang="ru-RU" sz="2800" dirty="0" smtClean="0"/>
              <a:t>единицами </a:t>
            </a:r>
            <a:r>
              <a:rPr lang="ru-RU" sz="2800" dirty="0"/>
              <a:t>измерения) </a:t>
            </a:r>
            <a:r>
              <a:rPr lang="ru-RU" sz="2800" u="sng" dirty="0"/>
              <a:t>есть число</a:t>
            </a:r>
            <a:r>
              <a:rPr lang="ru-RU" sz="2800" dirty="0"/>
              <a:t>. </a:t>
            </a:r>
            <a:endParaRPr lang="en-US" sz="2800" dirty="0" smtClean="0"/>
          </a:p>
          <a:p>
            <a:r>
              <a:rPr lang="ru-RU" sz="2800" dirty="0" smtClean="0"/>
              <a:t>Такие </a:t>
            </a:r>
            <a:r>
              <a:rPr lang="ru-RU" sz="2800" dirty="0"/>
              <a:t>величины </a:t>
            </a:r>
            <a:r>
              <a:rPr lang="ru-RU" sz="2800" dirty="0" smtClean="0"/>
              <a:t>называют </a:t>
            </a:r>
            <a:r>
              <a:rPr lang="ru-RU" sz="2800" dirty="0">
                <a:solidFill>
                  <a:srgbClr val="003366"/>
                </a:solidFill>
              </a:rPr>
              <a:t>однородными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044870"/>
            <a:ext cx="89770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/>
              <a:t>Отношение</a:t>
            </a:r>
            <a:r>
              <a:rPr lang="ru-RU" sz="2800" dirty="0"/>
              <a:t> величин </a:t>
            </a:r>
            <a:r>
              <a:rPr lang="ru-RU" sz="2800" u="sng" dirty="0"/>
              <a:t>разных наименований</a:t>
            </a:r>
            <a:r>
              <a:rPr lang="ru-RU" sz="2800" dirty="0"/>
              <a:t> (пути и </a:t>
            </a:r>
            <a:endParaRPr lang="en-US" sz="2800" dirty="0" smtClean="0"/>
          </a:p>
          <a:p>
            <a:r>
              <a:rPr lang="ru-RU" sz="2800" dirty="0" smtClean="0"/>
              <a:t>времени</a:t>
            </a:r>
            <a:r>
              <a:rPr lang="ru-RU" sz="2800" dirty="0"/>
              <a:t>, стоимости товара и его количества, массы тела </a:t>
            </a:r>
            <a:endParaRPr lang="en-US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его объема и т.д.) </a:t>
            </a:r>
            <a:r>
              <a:rPr lang="ru-RU" sz="2800" u="sng" dirty="0"/>
              <a:t>есть </a:t>
            </a:r>
            <a:r>
              <a:rPr lang="ru-RU" sz="2800" u="sng" dirty="0">
                <a:solidFill>
                  <a:srgbClr val="003366"/>
                </a:solidFill>
              </a:rPr>
              <a:t>новая</a:t>
            </a:r>
            <a:r>
              <a:rPr lang="ru-RU" sz="2800" u="sng" dirty="0"/>
              <a:t> величина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59065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416249" y="2120857"/>
                <a:ext cx="460953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240 :20=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12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см/с</m:t>
                          </m:r>
                        </m:e>
                      </m:d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249" y="2120857"/>
                <a:ext cx="4609532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89769" y="1367733"/>
                <a:ext cx="1535036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769" y="1367733"/>
                <a:ext cx="153503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5656" y="3291830"/>
                <a:ext cx="8817286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скорость=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длина (пройденного пути)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время (потраченное на этот путь)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сантиметр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секунда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56" y="3291830"/>
                <a:ext cx="8817286" cy="8613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63" y="195486"/>
                <a:ext cx="921624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/>
                  <a:t>муравей за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20</m:t>
                    </m:r>
                  </m:oMath>
                </a14:m>
                <a:r>
                  <a:rPr lang="ru-RU" sz="2800" dirty="0"/>
                  <a:t> секунд пробегает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240</m:t>
                    </m:r>
                  </m:oMath>
                </a14:m>
                <a:r>
                  <a:rPr lang="ru-RU" sz="2800" dirty="0"/>
                  <a:t> сантиметров</a:t>
                </a:r>
                <a:r>
                  <a:rPr lang="ru-RU" sz="2800" dirty="0" smtClean="0"/>
                  <a:t>.</a:t>
                </a:r>
              </a:p>
              <a:p>
                <a:r>
                  <a:rPr lang="ru-RU" sz="2800" dirty="0" smtClean="0"/>
                  <a:t>Определите </a:t>
                </a:r>
                <a:r>
                  <a:rPr lang="ru-RU" sz="2800" dirty="0"/>
                  <a:t>скорость движения муравья.</a:t>
                </a:r>
                <a:endParaRPr lang="ru-RU" sz="28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3" y="195486"/>
                <a:ext cx="9216241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1323" t="-5732" r="-331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363" y="1151261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573169" y="1159743"/>
                <a:ext cx="1137491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169" y="1159743"/>
                <a:ext cx="1137491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1318249"/>
                <a:ext cx="7617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18249"/>
                <a:ext cx="76174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\\User-pc-11\d\Руслан\рисунки\рисунки Png\0488 мураве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72539"/>
            <a:ext cx="1194460" cy="1755195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63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13" grpId="0"/>
      <p:bldP spid="2" grpId="0"/>
      <p:bldP spid="1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898045" y="421660"/>
                <a:ext cx="7347909" cy="855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производительность труда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выполняемая работа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затраченное время 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45" y="421660"/>
                <a:ext cx="7347909" cy="8559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548063" y="2001874"/>
                <a:ext cx="6047874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урожайность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масса собранного урожая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площаль поля (участка)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063" y="2001874"/>
                <a:ext cx="6047874" cy="859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598831" y="3651870"/>
                <a:ext cx="3946337" cy="787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цена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стоимость товара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количество товара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31" y="3651870"/>
                <a:ext cx="3946337" cy="7870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285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75" y="775904"/>
            <a:ext cx="91526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Если </a:t>
            </a:r>
            <a:r>
              <a:rPr lang="ru-RU" sz="3200" dirty="0"/>
              <a:t>числитель и знаменатель дроби умножить </a:t>
            </a:r>
            <a:endParaRPr lang="ru-RU" sz="3200" dirty="0" smtClean="0"/>
          </a:p>
          <a:p>
            <a:r>
              <a:rPr lang="ru-RU" sz="3200" dirty="0" smtClean="0"/>
              <a:t>или </a:t>
            </a:r>
            <a:r>
              <a:rPr lang="ru-RU" sz="3200" dirty="0"/>
              <a:t>разделить на одно и то же натуральное число, </a:t>
            </a:r>
            <a:endParaRPr lang="ru-RU" sz="3200" dirty="0" smtClean="0"/>
          </a:p>
          <a:p>
            <a:r>
              <a:rPr lang="ru-RU" sz="3200" dirty="0" smtClean="0"/>
              <a:t>то </a:t>
            </a:r>
            <a:r>
              <a:rPr lang="ru-RU" sz="3200" dirty="0"/>
              <a:t>получится равная ей дробь.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369" y="3028756"/>
            <a:ext cx="91682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>
                <a:solidFill>
                  <a:srgbClr val="003366"/>
                </a:solidFill>
              </a:rPr>
              <a:t>Отношение</a:t>
            </a:r>
            <a:r>
              <a:rPr lang="ru-RU" sz="3200" i="1" dirty="0"/>
              <a:t> </a:t>
            </a:r>
            <a:r>
              <a:rPr lang="ru-RU" sz="3200" i="1" u="sng" dirty="0"/>
              <a:t>не изменится</a:t>
            </a:r>
            <a:r>
              <a:rPr lang="ru-RU" sz="3200" i="1" dirty="0"/>
              <a:t>, если его члены </a:t>
            </a:r>
            <a:endParaRPr lang="ru-RU" sz="3200" i="1" dirty="0" smtClean="0"/>
          </a:p>
          <a:p>
            <a:r>
              <a:rPr lang="ru-RU" sz="3200" i="1" u="sng" dirty="0" smtClean="0"/>
              <a:t>умножить </a:t>
            </a:r>
            <a:r>
              <a:rPr lang="ru-RU" sz="3200" i="1" u="sng" dirty="0"/>
              <a:t>или разделить на одно и то же число</a:t>
            </a:r>
            <a:r>
              <a:rPr lang="ru-RU" sz="3200" i="1" dirty="0"/>
              <a:t>, </a:t>
            </a:r>
            <a:endParaRPr lang="ru-RU" sz="3200" i="1" dirty="0" smtClean="0"/>
          </a:p>
          <a:p>
            <a:r>
              <a:rPr lang="ru-RU" sz="3200" i="1" dirty="0" smtClean="0"/>
              <a:t>не </a:t>
            </a:r>
            <a:r>
              <a:rPr lang="ru-RU" sz="3200" i="1" dirty="0"/>
              <a:t>равное нулю.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44893" y="191129"/>
            <a:ext cx="4854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свойство дроби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4859" y="2443981"/>
            <a:ext cx="3934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войство отношения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578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636</Words>
  <Application>Microsoft Office PowerPoint</Application>
  <PresentationFormat>Экран (16:9)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375</cp:revision>
  <dcterms:created xsi:type="dcterms:W3CDTF">2013-08-20T06:45:45Z</dcterms:created>
  <dcterms:modified xsi:type="dcterms:W3CDTF">2014-02-24T08:28:23Z</dcterms:modified>
</cp:coreProperties>
</file>