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2" r:id="rId3"/>
    <p:sldId id="284" r:id="rId4"/>
    <p:sldId id="293" r:id="rId5"/>
    <p:sldId id="297" r:id="rId6"/>
    <p:sldId id="298" r:id="rId7"/>
    <p:sldId id="299" r:id="rId8"/>
    <p:sldId id="300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92"/>
            <p14:sldId id="284"/>
            <p14:sldId id="293"/>
            <p14:sldId id="297"/>
            <p14:sldId id="298"/>
            <p14:sldId id="299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9900FF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98" autoAdjust="0"/>
  </p:normalViewPr>
  <p:slideViewPr>
    <p:cSldViewPr>
      <p:cViewPr varScale="1">
        <p:scale>
          <a:sx n="111" d="100"/>
          <a:sy n="111" d="100"/>
        </p:scale>
        <p:origin x="-13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4" Type="http://schemas.openxmlformats.org/officeDocument/2006/relationships/image" Target="../media/image180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1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37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210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40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2249" y="2140863"/>
            <a:ext cx="61629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Дробные выражения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7640576" y="2987521"/>
            <a:ext cx="1368166" cy="5836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8333" y="2974502"/>
            <a:ext cx="554960" cy="5836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23508" y="3781417"/>
            <a:ext cx="1378309" cy="5836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23197" y="2987522"/>
            <a:ext cx="1412255" cy="5836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9301" y="3781418"/>
            <a:ext cx="2230111" cy="5836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9830" y="2973961"/>
            <a:ext cx="1159995" cy="5836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9087" y="1059582"/>
            <a:ext cx="4424363" cy="1427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6215" y="1063222"/>
            <a:ext cx="3608267" cy="1427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42847" y="250402"/>
            <a:ext cx="4189930" cy="5298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250403"/>
            <a:ext cx="4078495" cy="5298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4001" y="919206"/>
            <a:ext cx="3594111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i="1" dirty="0" smtClean="0"/>
              <a:t>Состоят из чисел, арифметических действий и скобок.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57809" y="195487"/>
            <a:ext cx="4000198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u="sng" dirty="0" smtClean="0"/>
              <a:t>Числовые выражения</a:t>
            </a:r>
            <a:endParaRPr lang="ru-RU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42847" y="195486"/>
            <a:ext cx="418993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u="sng" dirty="0" smtClean="0"/>
              <a:t>Буквенные выражения</a:t>
            </a:r>
            <a:endParaRPr lang="ru-RU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579087" y="915566"/>
            <a:ext cx="4424363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Состоят из букв, чисел, арифметических действий и скобок.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2311" y="2987522"/>
            <a:ext cx="129394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 + 67 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078" y="3786146"/>
            <a:ext cx="2258952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34 – (23 + 7)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3368" y="2972877"/>
            <a:ext cx="149111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 ∙ 3 + 4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3508" y="3786146"/>
            <a:ext cx="1351652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(</a:t>
            </a:r>
            <a:r>
              <a:rPr lang="en-US" sz="32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dirty="0" smtClean="0">
                <a:solidFill>
                  <a:srgbClr val="003366"/>
                </a:solidFill>
              </a:rPr>
              <a:t> – </a:t>
            </a:r>
            <a:r>
              <a:rPr lang="en-US" sz="32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i="1" dirty="0" smtClean="0">
                <a:solidFill>
                  <a:srgbClr val="003366"/>
                </a:solidFill>
              </a:rPr>
              <a:t>)</a:t>
            </a:r>
            <a:r>
              <a:rPr lang="en-US" sz="32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i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0576" y="2974502"/>
            <a:ext cx="138050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25</a:t>
            </a:r>
            <a:r>
              <a:rPr lang="en-US" sz="32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i="1" dirty="0" smtClean="0">
                <a:solidFill>
                  <a:srgbClr val="003366"/>
                </a:solidFill>
              </a:rPr>
              <a:t> + </a:t>
            </a:r>
            <a:r>
              <a:rPr lang="en-US" sz="32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i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8333" y="2973961"/>
            <a:ext cx="55496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r>
              <a:rPr lang="en-US" sz="3200" i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i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099849" y="814447"/>
            <a:ext cx="118910" cy="207311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778357" y="814447"/>
            <a:ext cx="118910" cy="207311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141029" y="2508455"/>
            <a:ext cx="88296" cy="423335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8319436" y="2517446"/>
            <a:ext cx="118910" cy="414344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023828" y="2508454"/>
            <a:ext cx="76021" cy="1215423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839879" y="2508288"/>
            <a:ext cx="118910" cy="1224135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70373" y="2508455"/>
            <a:ext cx="118910" cy="423335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226358" y="2517446"/>
            <a:ext cx="118910" cy="414344"/>
          </a:xfrm>
          <a:prstGeom prst="down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91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7" grpId="0" animBg="1"/>
      <p:bldP spid="18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5545" y="123478"/>
            <a:ext cx="8552919" cy="15000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003756" y="3435209"/>
            <a:ext cx="1273656" cy="7992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983674" y="2659879"/>
            <a:ext cx="1273656" cy="79928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91619" y="1646522"/>
                <a:ext cx="505267" cy="10143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619" y="1646522"/>
                <a:ext cx="505267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14659" y="1959707"/>
                <a:ext cx="10859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:</m:t>
                      </m:r>
                      <m:r>
                        <a:rPr lang="ru-RU" sz="3200" b="0" i="0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659" y="1959707"/>
                <a:ext cx="108593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966769" y="2871241"/>
                <a:ext cx="2954270" cy="1166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69" y="2871241"/>
                <a:ext cx="2954270" cy="11665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5545" y="53844"/>
            <a:ext cx="87529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Частное </a:t>
            </a:r>
            <a:r>
              <a:rPr lang="ru-RU" sz="3200" i="1" dirty="0"/>
              <a:t>двух чисел или выражений, в котором </a:t>
            </a:r>
            <a:endParaRPr lang="ru-RU" sz="3200" i="1" dirty="0" smtClean="0"/>
          </a:p>
          <a:p>
            <a:r>
              <a:rPr lang="ru-RU" sz="3200" i="1" u="sng" dirty="0" smtClean="0"/>
              <a:t>знак </a:t>
            </a:r>
            <a:r>
              <a:rPr lang="ru-RU" sz="3200" i="1" u="sng" dirty="0"/>
              <a:t>деления</a:t>
            </a:r>
            <a:r>
              <a:rPr lang="ru-RU" sz="3200" i="1" dirty="0"/>
              <a:t> </a:t>
            </a:r>
            <a:r>
              <a:rPr lang="ru-RU" sz="3200" i="1" dirty="0">
                <a:solidFill>
                  <a:srgbClr val="003366"/>
                </a:solidFill>
              </a:rPr>
              <a:t>обозначен</a:t>
            </a:r>
            <a:r>
              <a:rPr lang="ru-RU" sz="3200" i="1" dirty="0"/>
              <a:t> </a:t>
            </a:r>
            <a:r>
              <a:rPr lang="ru-RU" sz="3200" i="1" u="sng" dirty="0"/>
              <a:t>чертой</a:t>
            </a:r>
            <a:r>
              <a:rPr lang="ru-RU" sz="3200" i="1" dirty="0"/>
              <a:t>, называют </a:t>
            </a:r>
            <a:endParaRPr lang="ru-RU" sz="3200" i="1" dirty="0" smtClean="0"/>
          </a:p>
          <a:p>
            <a:r>
              <a:rPr lang="ru-RU" sz="3200" i="1" u="sng" dirty="0" smtClean="0">
                <a:solidFill>
                  <a:srgbClr val="003366"/>
                </a:solidFill>
              </a:rPr>
              <a:t>дробным выражением</a:t>
            </a:r>
            <a:r>
              <a:rPr lang="ru-RU" sz="3200" i="1" dirty="0" smtClean="0"/>
              <a:t>.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395290" y="2943249"/>
                <a:ext cx="72378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290" y="2943249"/>
                <a:ext cx="723788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32040" y="2655217"/>
                <a:ext cx="1443216" cy="1551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55217"/>
                <a:ext cx="1443216" cy="15515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вно 7"/>
          <p:cNvSpPr/>
          <p:nvPr/>
        </p:nvSpPr>
        <p:spPr>
          <a:xfrm>
            <a:off x="4156305" y="2088896"/>
            <a:ext cx="457200" cy="326395"/>
          </a:xfrm>
          <a:prstGeom prst="mathEqual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4170342" y="3256323"/>
            <a:ext cx="457200" cy="326395"/>
          </a:xfrm>
          <a:prstGeom prst="mathEqual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>
            <a:off x="6575648" y="3255991"/>
            <a:ext cx="457200" cy="326395"/>
          </a:xfrm>
          <a:prstGeom prst="mathEqual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6301983" y="2655217"/>
            <a:ext cx="291088" cy="21602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295034" y="4019289"/>
            <a:ext cx="297944" cy="16902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85672" y="2355726"/>
            <a:ext cx="1735283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числитель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685672" y="3945186"/>
            <a:ext cx="2143023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знаменатель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" grpId="0" animBg="1"/>
      <p:bldP spid="7" grpId="0"/>
      <p:bldP spid="5" grpId="0"/>
      <p:bldP spid="12" grpId="0"/>
      <p:bldP spid="13" grpId="0"/>
      <p:bldP spid="15" grpId="0"/>
      <p:bldP spid="4" grpId="0"/>
      <p:bldP spid="8" grpId="0" animBg="1"/>
      <p:bldP spid="14" grpId="0" animBg="1"/>
      <p:bldP spid="16" grpId="0" animBg="1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6947841" y="577084"/>
            <a:ext cx="1584176" cy="9534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9952" y="272448"/>
            <a:ext cx="2304256" cy="15319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555526"/>
            <a:ext cx="2016224" cy="975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5951" y="267286"/>
            <a:ext cx="903681" cy="15319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272448"/>
                <a:ext cx="878189" cy="1526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2448"/>
                <a:ext cx="878189" cy="1526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91263" y="541143"/>
                <a:ext cx="2088649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0,7+2,3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5,6−4,1</m:t>
                              </m:r>
                            </m:e>
                          </m:d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263" y="541143"/>
                <a:ext cx="2088649" cy="989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5410" y="2120857"/>
                <a:ext cx="1091261" cy="1526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10" y="2120857"/>
                <a:ext cx="1091261" cy="15268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94271" y="267286"/>
                <a:ext cx="2421945" cy="15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: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1,25</m:t>
                          </m:r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∙2−2</m:t>
                          </m:r>
                          <m:f>
                            <m:fPr>
                              <m:ctrlP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271" y="267286"/>
                <a:ext cx="2421945" cy="15371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47841" y="577083"/>
                <a:ext cx="1656607" cy="917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+4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841" y="577083"/>
                <a:ext cx="1656607" cy="9175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88287" y="3849441"/>
                <a:ext cx="3005951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7∙1+3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87" y="3849441"/>
                <a:ext cx="3005951" cy="7848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342270" y="3840657"/>
                <a:ext cx="3005951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8∙</m:t>
                          </m:r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270" y="3840657"/>
                <a:ext cx="3005951" cy="7936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202272" y="2120857"/>
                <a:ext cx="1067343" cy="1526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72" y="2120857"/>
                <a:ext cx="1067343" cy="15268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140986" y="2382457"/>
                <a:ext cx="1643207" cy="909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986" y="2382457"/>
                <a:ext cx="1643207" cy="9090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663602" y="2382457"/>
                <a:ext cx="167667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602" y="2382457"/>
                <a:ext cx="1676677" cy="9017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190318" y="2389462"/>
                <a:ext cx="66396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18" y="2389462"/>
                <a:ext cx="663964" cy="901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4485205" y="2972937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784193" y="2466356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16016" y="3069674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069674"/>
                <a:ext cx="385041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579172" y="2163052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172" y="2163052"/>
                <a:ext cx="385041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597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6" grpId="0" animBg="1"/>
      <p:bldP spid="4" grpId="0" animBg="1"/>
      <p:bldP spid="3" grpId="0"/>
      <p:bldP spid="7" grpId="0"/>
      <p:bldP spid="8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771550"/>
                <a:ext cx="2607380" cy="1117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3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0,7+2,3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3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5,6−4,1</m:t>
                              </m:r>
                            </m:e>
                          </m:d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71550"/>
                <a:ext cx="2607380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528" y="2730079"/>
                <a:ext cx="27174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0,7+2,3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30079"/>
                <a:ext cx="271741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9734" y="3499143"/>
                <a:ext cx="30299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5,6−4,1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,5;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34" y="3499143"/>
                <a:ext cx="302999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761801" y="797784"/>
                <a:ext cx="817853" cy="106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1,5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801" y="797784"/>
                <a:ext cx="817853" cy="10696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3539514" y="947098"/>
            <a:ext cx="0" cy="80335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74932" y="1067723"/>
                <a:ext cx="9250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932" y="1067723"/>
                <a:ext cx="92506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90208" y="786849"/>
                <a:ext cx="115307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208" y="786849"/>
                <a:ext cx="1153073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316452" y="1035105"/>
                <a:ext cx="92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452" y="1035105"/>
                <a:ext cx="925445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4898670" y="1491630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909605" y="891089"/>
            <a:ext cx="36004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50759" y="1579607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59" y="1579607"/>
                <a:ext cx="38504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250760" y="586794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60" y="586794"/>
                <a:ext cx="385041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5379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411510"/>
                <a:ext cx="2635016" cy="153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: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1,25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∙2−2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1510"/>
                <a:ext cx="2635016" cy="15371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2177323"/>
                <a:ext cx="127913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177323"/>
                <a:ext cx="1279132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V="1">
            <a:off x="824159" y="2283717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85642" y="2777401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1007" y="3008955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07" y="3008955"/>
                <a:ext cx="385041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78859" y="1948662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59" y="1948662"/>
                <a:ext cx="38504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463900" y="2170234"/>
                <a:ext cx="61959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900" y="2170234"/>
                <a:ext cx="619593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3597" y="3521919"/>
                <a:ext cx="124566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97" y="3521919"/>
                <a:ext cx="1245662" cy="9105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454732" y="2397382"/>
                <a:ext cx="5277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732" y="2397382"/>
                <a:ext cx="527709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463900" y="3521919"/>
                <a:ext cx="193085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ru-RU" sz="2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900" y="3521919"/>
                <a:ext cx="1930850" cy="9105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07904" y="2764305"/>
                <a:ext cx="165744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35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64305"/>
                <a:ext cx="1657441" cy="9105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/>
          <p:cNvSpPr/>
          <p:nvPr/>
        </p:nvSpPr>
        <p:spPr>
          <a:xfrm rot="3917254">
            <a:off x="3599891" y="2511456"/>
            <a:ext cx="216024" cy="493684"/>
          </a:xfrm>
          <a:prstGeom prst="arc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20072" y="2764305"/>
                <a:ext cx="1856214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35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ru-RU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64305"/>
                <a:ext cx="1856214" cy="9105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939718" y="2781397"/>
                <a:ext cx="818366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47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ru-RU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718" y="2781397"/>
                <a:ext cx="818366" cy="90024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771800" y="411510"/>
                <a:ext cx="2635016" cy="153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ru-RU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36</m:t>
                              </m:r>
                            </m:den>
                          </m:f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1,25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∙2−2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11510"/>
                <a:ext cx="2635016" cy="15371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18039" y="2427733"/>
                <a:ext cx="24160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1,25</m:t>
                      </m:r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=2,5;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39" y="2427733"/>
                <a:ext cx="2416046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59180" y="3521919"/>
                <a:ext cx="175689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=2,5;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80" y="3521919"/>
                <a:ext cx="1756891" cy="8989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822250" y="3063578"/>
                <a:ext cx="23968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ru-RU" sz="28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,5−2,5=0;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250" y="3063578"/>
                <a:ext cx="2396810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292080" y="419344"/>
                <a:ext cx="1067343" cy="1182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36</m:t>
                              </m:r>
                            </m:den>
                          </m:f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19344"/>
                <a:ext cx="1067343" cy="118211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217501" y="704325"/>
                <a:ext cx="1444434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</m:t>
                      </m:r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501" y="704325"/>
                <a:ext cx="1444434" cy="90024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481598" y="918476"/>
                <a:ext cx="492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∅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598" y="918476"/>
                <a:ext cx="492443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654392" y="2289787"/>
            <a:ext cx="573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Выражение не имеет значения</a:t>
            </a:r>
            <a:r>
              <a:rPr lang="en-US" sz="3200" dirty="0" smtClean="0"/>
              <a:t>!</a:t>
            </a:r>
            <a:endParaRPr lang="ru-RU" sz="3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63548" y="2804443"/>
            <a:ext cx="550815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906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  <p:bldP spid="17" grpId="0"/>
      <p:bldP spid="17" grpId="1"/>
      <p:bldP spid="19" grpId="0"/>
      <p:bldP spid="19" grpId="1"/>
      <p:bldP spid="20" grpId="0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1143388"/>
                <a:ext cx="1869678" cy="917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+4</m:t>
                          </m:r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43388"/>
                <a:ext cx="1869678" cy="9175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813" y="123478"/>
                <a:ext cx="5282215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Найти значение при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13" y="123478"/>
                <a:ext cx="5282215" cy="700705"/>
              </a:xfrm>
              <a:prstGeom prst="rect">
                <a:avLst/>
              </a:prstGeom>
              <a:blipFill rotWithShape="1">
                <a:blip r:embed="rId3"/>
                <a:stretch>
                  <a:fillRect l="-2425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06712" y="871481"/>
                <a:ext cx="2351605" cy="15311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+4</m:t>
                          </m:r>
                          <m: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712" y="871481"/>
                <a:ext cx="2351605" cy="15311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3528" y="2571750"/>
                <a:ext cx="235160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71750"/>
                <a:ext cx="2351605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475996" y="2571750"/>
                <a:ext cx="235160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4∙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3∙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996" y="2571750"/>
                <a:ext cx="2351605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2579955" y="2627349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759975" y="3185503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27494" y="3329519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494" y="3329519"/>
                <a:ext cx="385041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374934" y="2429073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934" y="2429073"/>
                <a:ext cx="38504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3586354" y="2639748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842489" y="3175829"/>
            <a:ext cx="360040" cy="288032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073089" y="3329743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089" y="3329743"/>
                <a:ext cx="38504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459277" y="2419618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277" y="2419618"/>
                <a:ext cx="385041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635064" y="2810552"/>
                <a:ext cx="18517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064" y="2810552"/>
                <a:ext cx="1851789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3528" y="3902213"/>
                <a:ext cx="235160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02213"/>
                <a:ext cx="2351606" cy="901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429708" y="3902213"/>
                <a:ext cx="145866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708" y="3902213"/>
                <a:ext cx="1458669" cy="90178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Дуга 21"/>
          <p:cNvSpPr/>
          <p:nvPr/>
        </p:nvSpPr>
        <p:spPr>
          <a:xfrm rot="3917254">
            <a:off x="2297730" y="3698416"/>
            <a:ext cx="216024" cy="493684"/>
          </a:xfrm>
          <a:prstGeom prst="arc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3917254">
            <a:off x="2935132" y="3698416"/>
            <a:ext cx="216024" cy="493684"/>
          </a:xfrm>
          <a:prstGeom prst="arc">
            <a:avLst/>
          </a:prstGeom>
          <a:ln>
            <a:solidFill>
              <a:srgbClr val="0033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237187" y="3654987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187" y="3654987"/>
                <a:ext cx="385041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906920" y="3654987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920" y="3654987"/>
                <a:ext cx="385041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740736" y="3902528"/>
                <a:ext cx="211038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6" y="3902528"/>
                <a:ext cx="2110386" cy="90178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313560" y="1142017"/>
                <a:ext cx="1067343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560" y="1142017"/>
                <a:ext cx="1067343" cy="124649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160250" y="1148897"/>
                <a:ext cx="138461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50" y="1148897"/>
                <a:ext cx="1384610" cy="89896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323908" y="1161955"/>
                <a:ext cx="1975221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908" y="1161955"/>
                <a:ext cx="1975221" cy="90024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285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  <p:bldP spid="13" grpId="0"/>
      <p:bldP spid="14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84990" y="2499742"/>
            <a:ext cx="8635482" cy="19900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81" y="339502"/>
            <a:ext cx="8665691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4781" y="339502"/>
            <a:ext cx="87529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Частное </a:t>
            </a:r>
            <a:r>
              <a:rPr lang="ru-RU" sz="3200" i="1" dirty="0"/>
              <a:t>двух чисел или выражений, в котором </a:t>
            </a:r>
            <a:endParaRPr lang="ru-RU" sz="3200" i="1" dirty="0" smtClean="0"/>
          </a:p>
          <a:p>
            <a:r>
              <a:rPr lang="ru-RU" sz="3200" i="1" u="sng" dirty="0" smtClean="0"/>
              <a:t>знак </a:t>
            </a:r>
            <a:r>
              <a:rPr lang="ru-RU" sz="3200" i="1" u="sng" dirty="0"/>
              <a:t>деления</a:t>
            </a:r>
            <a:r>
              <a:rPr lang="ru-RU" sz="3200" i="1" dirty="0"/>
              <a:t> </a:t>
            </a:r>
            <a:r>
              <a:rPr lang="ru-RU" sz="3200" i="1" dirty="0">
                <a:solidFill>
                  <a:srgbClr val="003366"/>
                </a:solidFill>
              </a:rPr>
              <a:t>обозначен</a:t>
            </a:r>
            <a:r>
              <a:rPr lang="ru-RU" sz="3200" i="1" dirty="0"/>
              <a:t> </a:t>
            </a:r>
            <a:r>
              <a:rPr lang="ru-RU" sz="3200" i="1" u="sng" dirty="0"/>
              <a:t>чертой</a:t>
            </a:r>
            <a:r>
              <a:rPr lang="ru-RU" sz="3200" i="1" dirty="0"/>
              <a:t>, называют </a:t>
            </a:r>
            <a:endParaRPr lang="ru-RU" sz="3200" i="1" dirty="0" smtClean="0"/>
          </a:p>
          <a:p>
            <a:r>
              <a:rPr lang="ru-RU" sz="3200" i="1" u="sng" dirty="0" smtClean="0">
                <a:solidFill>
                  <a:srgbClr val="003366"/>
                </a:solidFill>
              </a:rPr>
              <a:t>дробным выражением</a:t>
            </a:r>
            <a:r>
              <a:rPr lang="ru-RU" sz="3200" i="1" dirty="0" smtClean="0"/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4990" y="2427734"/>
            <a:ext cx="84873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/>
              <a:t>Чтобы найти значение дробного выражения, </a:t>
            </a:r>
            <a:endParaRPr lang="en-US" sz="3200" i="1" dirty="0" smtClean="0"/>
          </a:p>
          <a:p>
            <a:r>
              <a:rPr lang="ru-RU" sz="3200" i="1" dirty="0" smtClean="0"/>
              <a:t>нужно </a:t>
            </a:r>
            <a:r>
              <a:rPr lang="ru-RU" sz="3200" i="1" dirty="0"/>
              <a:t>найти по отдельности значения его </a:t>
            </a:r>
            <a:endParaRPr lang="en-US" sz="3200" i="1" dirty="0" smtClean="0"/>
          </a:p>
          <a:p>
            <a:r>
              <a:rPr lang="ru-RU" sz="3200" i="1" dirty="0" smtClean="0"/>
              <a:t>числителя </a:t>
            </a:r>
            <a:r>
              <a:rPr lang="ru-RU" sz="3200" i="1" dirty="0"/>
              <a:t>и знаменателя и затем первый </a:t>
            </a:r>
            <a:endParaRPr lang="en-US" sz="3200" i="1" dirty="0" smtClean="0"/>
          </a:p>
          <a:p>
            <a:r>
              <a:rPr lang="ru-RU" sz="3200" i="1" dirty="0" smtClean="0"/>
              <a:t>результат </a:t>
            </a:r>
            <a:r>
              <a:rPr lang="ru-RU" sz="3200" i="1" dirty="0"/>
              <a:t>разделить на второй. </a:t>
            </a:r>
          </a:p>
        </p:txBody>
      </p:sp>
    </p:spTree>
    <p:extLst>
      <p:ext uri="{BB962C8B-B14F-4D97-AF65-F5344CB8AC3E}">
        <p14:creationId xmlns:p14="http://schemas.microsoft.com/office/powerpoint/2010/main" val="399578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657</Words>
  <Application>Microsoft Office PowerPoint</Application>
  <PresentationFormat>Экран (16:9)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346</cp:revision>
  <dcterms:created xsi:type="dcterms:W3CDTF">2013-08-20T06:45:45Z</dcterms:created>
  <dcterms:modified xsi:type="dcterms:W3CDTF">2014-02-24T11:39:47Z</dcterms:modified>
</cp:coreProperties>
</file>