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94" r:id="rId2"/>
  </p:sldMasterIdLst>
  <p:notesMasterIdLst>
    <p:notesMasterId r:id="rId17"/>
  </p:notesMasterIdLst>
  <p:sldIdLst>
    <p:sldId id="361" r:id="rId3"/>
    <p:sldId id="362" r:id="rId4"/>
    <p:sldId id="370" r:id="rId5"/>
    <p:sldId id="363" r:id="rId6"/>
    <p:sldId id="369" r:id="rId7"/>
    <p:sldId id="364" r:id="rId8"/>
    <p:sldId id="371" r:id="rId9"/>
    <p:sldId id="365" r:id="rId10"/>
    <p:sldId id="366" r:id="rId11"/>
    <p:sldId id="367" r:id="rId12"/>
    <p:sldId id="372" r:id="rId13"/>
    <p:sldId id="373" r:id="rId14"/>
    <p:sldId id="310" r:id="rId15"/>
    <p:sldId id="3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AF637"/>
    <a:srgbClr val="DAFE8A"/>
    <a:srgbClr val="CCFFFF"/>
    <a:srgbClr val="FF0066"/>
    <a:srgbClr val="FFFF9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17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2802E0-ADE5-4A5C-AA16-0444CEA74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843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843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099AD-5B36-44DF-BE36-23E3088B2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D989D-1170-405B-997B-674ECCEC0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E3508-3C98-4446-B8F2-30782FABB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B46C2-07F1-42FF-B2A6-BC14670B4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FAB2F-EBBE-486F-A31F-EDE5CF0B93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5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45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CCD65-A863-4C39-A525-DBB8B41A7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7F1DB-BF10-431F-B6D0-3490490A3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ADFF0-ACB7-4857-88E8-6DB46BA91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6F2E7-4569-4206-AADE-442CCD4E4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A8C4B-450F-44E3-98B6-AD74EE907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19C5A-E27B-41C1-9BDB-D4AC0FD95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5B0C8-13D3-4778-B5DF-E86FB09CB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CD412-3ADA-4100-85DB-7D8333E1B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E1062-1C4F-401D-B888-1C5ED6FBB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95881-9915-42B4-A566-7734CA06F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E41C2-C3CC-4828-AC57-B2278924A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7E448-B901-47EB-B894-A46221E05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C1EB2-2659-4BF0-B5ED-FB0E569A6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C0F20-D37C-4F87-AD92-F9690D03F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55A15-0A1E-4F2A-B9C3-313003A9D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74247-6827-4A23-8A16-C7A814DD7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22F31-9D10-4AE1-8963-1FCB09895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02A94-9989-413E-9FC2-B9EEB51B4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C65A5-6F9A-44B2-9D69-D558ABFB0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73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3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739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873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18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874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74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74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74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74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874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17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740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40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41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41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41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41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741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741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41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741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E88D132-C6AF-49BC-8E43-8EC832C58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935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5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3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5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35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11E0666-4001-43CC-8ECA-3BDD5624B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9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mou130.chel-edu.ru/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357158" y="2143116"/>
            <a:ext cx="8286808" cy="3786214"/>
          </a:xfrm>
        </p:spPr>
        <p:txBody>
          <a:bodyPr/>
          <a:lstStyle/>
          <a:p>
            <a:pPr marL="550926" indent="-514350" algn="l">
              <a:buAutoNum type="arabicPeriod"/>
            </a:pPr>
            <a:r>
              <a:rPr lang="ru-RU" dirty="0" smtClean="0"/>
              <a:t>Бежать, мечтать, перечитывать, угадать.</a:t>
            </a:r>
          </a:p>
          <a:p>
            <a:pPr marL="550926" indent="-514350" algn="l">
              <a:buAutoNum type="arabicPeriod"/>
            </a:pPr>
            <a:r>
              <a:rPr lang="ru-RU" dirty="0" smtClean="0"/>
              <a:t>Смеяться, рисовать, улыбаться, готовиться.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500034" y="285728"/>
            <a:ext cx="7772400" cy="1736725"/>
          </a:xfrm>
        </p:spPr>
        <p:txBody>
          <a:bodyPr/>
          <a:lstStyle/>
          <a:p>
            <a:r>
              <a:rPr lang="ru-RU" dirty="0" smtClean="0"/>
              <a:t>«Четвертый лишний»</a:t>
            </a:r>
            <a:endParaRPr lang="ru-RU" dirty="0"/>
          </a:p>
        </p:txBody>
      </p:sp>
      <p:graphicFrame>
        <p:nvGraphicFramePr>
          <p:cNvPr id="54274" name="Object 233"/>
          <p:cNvGraphicFramePr>
            <a:graphicFrameLocks noChangeAspect="1"/>
          </p:cNvGraphicFramePr>
          <p:nvPr/>
        </p:nvGraphicFramePr>
        <p:xfrm>
          <a:off x="6572264" y="4214818"/>
          <a:ext cx="1852612" cy="2420937"/>
        </p:xfrm>
        <a:graphic>
          <a:graphicData uri="http://schemas.openxmlformats.org/presentationml/2006/ole">
            <p:oleObj spid="_x0000_s54274" name="CorelDRAW" r:id="rId3" imgW="2117520" imgH="2770560" progId="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467544" y="548680"/>
            <a:ext cx="8208912" cy="5472608"/>
          </a:xfrm>
        </p:spPr>
        <p:txBody>
          <a:bodyPr/>
          <a:lstStyle/>
          <a:p>
            <a:pPr algn="l"/>
            <a:r>
              <a:rPr lang="ru-RU" dirty="0" smtClean="0"/>
              <a:t>	</a:t>
            </a:r>
          </a:p>
          <a:p>
            <a:pPr algn="l"/>
            <a:r>
              <a:rPr lang="ru-RU" dirty="0" smtClean="0"/>
              <a:t>	</a:t>
            </a:r>
            <a:r>
              <a:rPr lang="ru-RU" sz="4400" dirty="0" smtClean="0"/>
              <a:t>Я обрадовался, </a:t>
            </a:r>
            <a:r>
              <a:rPr lang="ru-RU" sz="4400" dirty="0" smtClean="0">
                <a:solidFill>
                  <a:srgbClr val="FF0000"/>
                </a:solidFill>
              </a:rPr>
              <a:t>увидев</a:t>
            </a:r>
            <a:r>
              <a:rPr lang="ru-RU" sz="4400" dirty="0" smtClean="0"/>
              <a:t> вдали озеро. </a:t>
            </a:r>
            <a:r>
              <a:rPr lang="ru-RU" sz="4400" dirty="0" smtClean="0">
                <a:solidFill>
                  <a:srgbClr val="FF0000"/>
                </a:solidFill>
              </a:rPr>
              <a:t>Сбежав</a:t>
            </a:r>
            <a:r>
              <a:rPr lang="ru-RU" sz="4400" dirty="0" smtClean="0"/>
              <a:t> вниз, скинув верхнюю одежду, погрузился в прохладную воду. </a:t>
            </a:r>
            <a:r>
              <a:rPr lang="ru-RU" sz="4400" dirty="0" smtClean="0">
                <a:solidFill>
                  <a:srgbClr val="FF0000"/>
                </a:solidFill>
              </a:rPr>
              <a:t>Заглянув</a:t>
            </a:r>
            <a:r>
              <a:rPr lang="ru-RU" sz="4400" dirty="0" smtClean="0"/>
              <a:t> в камышовые заросли, я обнаружил лодку.</a:t>
            </a:r>
          </a:p>
          <a:p>
            <a:endParaRPr lang="ru-RU" dirty="0"/>
          </a:p>
        </p:txBody>
      </p:sp>
      <p:pic>
        <p:nvPicPr>
          <p:cNvPr id="3" name="Picture 5" descr="C:\Documents and Settings\Admin.MICROSOF-334942\Мои документы\Мои рисунки\веселые детские картинки\1065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01208"/>
            <a:ext cx="1224285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611560" y="332656"/>
            <a:ext cx="7920880" cy="6120680"/>
          </a:xfrm>
        </p:spPr>
        <p:txBody>
          <a:bodyPr/>
          <a:lstStyle/>
          <a:p>
            <a:r>
              <a:rPr lang="ru-RU" sz="3600" b="1" dirty="0" smtClean="0"/>
              <a:t>Образуйте деепричастия от существительных, заменив одну букву.</a:t>
            </a:r>
            <a:endParaRPr lang="ru-RU" sz="3600" dirty="0" smtClean="0"/>
          </a:p>
          <a:p>
            <a:r>
              <a:rPr lang="ru-RU" sz="4800" dirty="0" smtClean="0"/>
              <a:t>Удав, вол, лак, стол, век. </a:t>
            </a:r>
            <a:endParaRPr lang="ru-RU" sz="4800" dirty="0"/>
          </a:p>
        </p:txBody>
      </p:sp>
      <p:pic>
        <p:nvPicPr>
          <p:cNvPr id="6" name="Picture 2" descr="F:\к уроку\76277572_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429000"/>
            <a:ext cx="1944216" cy="1913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1115616" y="1124744"/>
            <a:ext cx="6656784" cy="3744416"/>
          </a:xfrm>
        </p:spPr>
        <p:txBody>
          <a:bodyPr/>
          <a:lstStyle/>
          <a:p>
            <a:r>
              <a:rPr lang="ru-RU" sz="4000" dirty="0" smtClean="0"/>
              <a:t>Ключ:</a:t>
            </a:r>
          </a:p>
          <a:p>
            <a:pPr algn="l"/>
            <a:r>
              <a:rPr lang="ru-RU" sz="4000" dirty="0" smtClean="0"/>
              <a:t>(У</a:t>
            </a:r>
            <a:r>
              <a:rPr lang="ru-RU" sz="4000" dirty="0" smtClean="0">
                <a:solidFill>
                  <a:srgbClr val="00B0F0"/>
                </a:solidFill>
              </a:rPr>
              <a:t>п</a:t>
            </a:r>
            <a:r>
              <a:rPr lang="ru-RU" sz="4000" dirty="0" smtClean="0"/>
              <a:t>ав, во</a:t>
            </a:r>
            <a:r>
              <a:rPr lang="ru-RU" sz="4000" dirty="0" smtClean="0">
                <a:solidFill>
                  <a:srgbClr val="00B0F0"/>
                </a:solidFill>
              </a:rPr>
              <a:t>я</a:t>
            </a:r>
            <a:r>
              <a:rPr lang="ru-RU" sz="4000" dirty="0" smtClean="0"/>
              <a:t>, ла</a:t>
            </a:r>
            <a:r>
              <a:rPr lang="ru-RU" sz="4000" dirty="0" smtClean="0">
                <a:solidFill>
                  <a:srgbClr val="00B0F0"/>
                </a:solidFill>
              </a:rPr>
              <a:t>я</a:t>
            </a:r>
            <a:r>
              <a:rPr lang="ru-RU" sz="4000" dirty="0" smtClean="0"/>
              <a:t>, сто</a:t>
            </a:r>
            <a:r>
              <a:rPr lang="ru-RU" sz="4000" dirty="0" smtClean="0">
                <a:solidFill>
                  <a:srgbClr val="00B0F0"/>
                </a:solidFill>
              </a:rPr>
              <a:t>я</a:t>
            </a:r>
            <a:r>
              <a:rPr lang="ru-RU" sz="4000" dirty="0" smtClean="0"/>
              <a:t>, ве</a:t>
            </a:r>
            <a:r>
              <a:rPr lang="ru-RU" sz="4000" dirty="0" smtClean="0">
                <a:solidFill>
                  <a:srgbClr val="00B0F0"/>
                </a:solidFill>
              </a:rPr>
              <a:t>я</a:t>
            </a:r>
            <a:r>
              <a:rPr lang="ru-RU" sz="4000" dirty="0" smtClean="0"/>
              <a:t>.)</a:t>
            </a:r>
          </a:p>
          <a:p>
            <a:endParaRPr lang="ru-RU" dirty="0"/>
          </a:p>
        </p:txBody>
      </p:sp>
      <p:pic>
        <p:nvPicPr>
          <p:cNvPr id="7" name="Picture 4" descr="C:\Documents and Settings\Admin.MICROSOF-334942\Мои документы\Мои рисунки\веселые детские картинки\1089.gif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924944"/>
            <a:ext cx="19081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pic0603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83400"/>
          </a:xfrm>
          <a:noFill/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1187450" y="836613"/>
            <a:ext cx="7705725" cy="50403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spc="-36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Georgia"/>
              </a:rPr>
              <a:t>спасибо </a:t>
            </a:r>
          </a:p>
          <a:p>
            <a:pPr algn="ctr"/>
            <a:r>
              <a:rPr lang="ru-RU" sz="3600" b="1" kern="10" spc="-36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Georgia"/>
              </a:rPr>
              <a:t>за урок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subTitle" sz="quarter" idx="1"/>
          </p:nvPr>
        </p:nvSpPr>
        <p:spPr>
          <a:xfrm>
            <a:off x="1371600" y="476250"/>
            <a:ext cx="6400800" cy="5162550"/>
          </a:xfrm>
        </p:spPr>
        <p:txBody>
          <a:bodyPr/>
          <a:lstStyle/>
          <a:p>
            <a:endParaRPr lang="ru-RU" sz="5400" dirty="0" smtClean="0">
              <a:solidFill>
                <a:srgbClr val="00B0F0"/>
              </a:solidFill>
              <a:hlinkClick r:id="rId2"/>
            </a:endParaRPr>
          </a:p>
          <a:p>
            <a:endParaRPr lang="ru-RU" sz="5400" dirty="0" smtClean="0">
              <a:solidFill>
                <a:srgbClr val="00B0F0"/>
              </a:solidFill>
              <a:hlinkClick r:id="rId2"/>
            </a:endParaRPr>
          </a:p>
          <a:p>
            <a:r>
              <a:rPr lang="en-US" sz="5400" dirty="0" smtClean="0">
                <a:solidFill>
                  <a:srgbClr val="00B0F0"/>
                </a:solidFill>
                <a:hlinkClick r:id="rId2"/>
              </a:rPr>
              <a:t>http://mou130.chel-edu.ru/</a:t>
            </a:r>
            <a:endParaRPr lang="ru-RU" sz="5400" dirty="0" smtClean="0">
              <a:solidFill>
                <a:srgbClr val="00B0F0"/>
              </a:solidFill>
            </a:endParaRPr>
          </a:p>
          <a:p>
            <a:endParaRPr lang="ru-RU" sz="5400" dirty="0" smtClean="0">
              <a:solidFill>
                <a:srgbClr val="00B0F0"/>
              </a:solidFill>
            </a:endParaRPr>
          </a:p>
        </p:txBody>
      </p:sp>
      <p:pic>
        <p:nvPicPr>
          <p:cNvPr id="87042" name="Picture 2" descr="F:\к уроку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3"/>
            <a:ext cx="1800200" cy="1824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214282" y="1928802"/>
            <a:ext cx="8929718" cy="4143404"/>
          </a:xfrm>
        </p:spPr>
        <p:txBody>
          <a:bodyPr/>
          <a:lstStyle/>
          <a:p>
            <a:pPr marL="550926" indent="-514350" algn="l"/>
            <a:r>
              <a:rPr lang="ru-RU" dirty="0" smtClean="0"/>
              <a:t>   Н.в.       Н.в.            Н.в.              С.в.</a:t>
            </a:r>
          </a:p>
          <a:p>
            <a:pPr marL="550926" indent="-514350" algn="l"/>
            <a:r>
              <a:rPr lang="ru-RU" dirty="0" smtClean="0"/>
              <a:t>Бежать, мечтать, перечитывать, </a:t>
            </a:r>
            <a:r>
              <a:rPr lang="ru-RU" dirty="0" smtClean="0">
                <a:solidFill>
                  <a:srgbClr val="00B0F0"/>
                </a:solidFill>
              </a:rPr>
              <a:t>угадать.</a:t>
            </a:r>
          </a:p>
          <a:p>
            <a:pPr marL="550926" indent="-514350" algn="l">
              <a:buAutoNum type="arabicPeriod"/>
            </a:pPr>
            <a:endParaRPr lang="ru-RU" dirty="0" smtClean="0">
              <a:solidFill>
                <a:srgbClr val="00B0F0"/>
              </a:solidFill>
            </a:endParaRPr>
          </a:p>
          <a:p>
            <a:pPr marL="550926" indent="-514350" algn="l"/>
            <a:r>
              <a:rPr lang="ru-RU" dirty="0" smtClean="0"/>
              <a:t>Смеяться, </a:t>
            </a:r>
            <a:r>
              <a:rPr lang="ru-RU" dirty="0" smtClean="0">
                <a:solidFill>
                  <a:srgbClr val="00B0F0"/>
                </a:solidFill>
              </a:rPr>
              <a:t>рисовать</a:t>
            </a:r>
            <a:r>
              <a:rPr lang="ru-RU" dirty="0" smtClean="0"/>
              <a:t>, улыбаться, готовиться.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714348" y="285728"/>
            <a:ext cx="7772400" cy="1736725"/>
          </a:xfrm>
        </p:spPr>
        <p:txBody>
          <a:bodyPr/>
          <a:lstStyle/>
          <a:p>
            <a:r>
              <a:rPr lang="ru-RU" dirty="0" smtClean="0"/>
              <a:t>«Четвертый лишний»</a:t>
            </a: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714480" y="3429000"/>
            <a:ext cx="357190" cy="428628"/>
            <a:chOff x="1643042" y="3429000"/>
            <a:chExt cx="357190" cy="42862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1535885" y="3536157"/>
              <a:ext cx="428628" cy="21431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6200000" flipV="1">
              <a:off x="1714480" y="3571876"/>
              <a:ext cx="428628" cy="14287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5786446" y="3357562"/>
            <a:ext cx="357190" cy="428628"/>
            <a:chOff x="1643042" y="3429000"/>
            <a:chExt cx="357190" cy="428628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1535885" y="3536157"/>
              <a:ext cx="428628" cy="21431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1714480" y="3571876"/>
              <a:ext cx="428628" cy="14287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8001024" y="3429000"/>
            <a:ext cx="357190" cy="428628"/>
            <a:chOff x="1643042" y="3429000"/>
            <a:chExt cx="357190" cy="428628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rot="5400000" flipH="1" flipV="1">
              <a:off x="1535885" y="3536157"/>
              <a:ext cx="428628" cy="214314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V="1">
              <a:off x="1714480" y="3571876"/>
              <a:ext cx="428628" cy="14287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2945" name="Picture 1" descr="F:\к уроку\46108326-vnimani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653136"/>
            <a:ext cx="1760984" cy="1760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323528" y="260648"/>
            <a:ext cx="8640960" cy="6048672"/>
          </a:xfrm>
        </p:spPr>
        <p:txBody>
          <a:bodyPr/>
          <a:lstStyle/>
          <a:p>
            <a:pPr algn="l">
              <a:lnSpc>
                <a:spcPct val="114000"/>
              </a:lnSpc>
            </a:pPr>
            <a:r>
              <a:rPr lang="ru-RU" dirty="0" smtClean="0"/>
              <a:t>1. Веселый ветерок расплетает косички белоствольных березок. </a:t>
            </a:r>
            <a:endParaRPr lang="ru-RU" i="1" dirty="0" smtClean="0"/>
          </a:p>
          <a:p>
            <a:pPr algn="l">
              <a:lnSpc>
                <a:spcPct val="114000"/>
              </a:lnSpc>
            </a:pPr>
            <a:r>
              <a:rPr lang="ru-RU" dirty="0" smtClean="0"/>
              <a:t>2. Веселящийся ветерок расплетает косички белоствольных березок.</a:t>
            </a:r>
            <a:endParaRPr lang="ru-RU" i="1" dirty="0" smtClean="0"/>
          </a:p>
          <a:p>
            <a:pPr algn="l">
              <a:lnSpc>
                <a:spcPct val="114000"/>
              </a:lnSpc>
            </a:pPr>
            <a:r>
              <a:rPr lang="ru-RU" dirty="0" smtClean="0"/>
              <a:t>3. Веселится ветерок, расплетает косички белоствольных березок.</a:t>
            </a:r>
            <a:endParaRPr lang="ru-RU" i="1" dirty="0" smtClean="0"/>
          </a:p>
          <a:p>
            <a:pPr algn="l">
              <a:lnSpc>
                <a:spcPct val="114000"/>
              </a:lnSpc>
            </a:pPr>
            <a:r>
              <a:rPr lang="ru-RU" dirty="0" smtClean="0"/>
              <a:t>4. Веселясь, расплетает ветерок косички белоствольных березок.</a:t>
            </a:r>
          </a:p>
          <a:p>
            <a:endParaRPr lang="ru-RU" dirty="0"/>
          </a:p>
        </p:txBody>
      </p:sp>
      <p:pic>
        <p:nvPicPr>
          <p:cNvPr id="6" name="Picture 5" descr="C:\Documents and Settings\Admin.MICROSOF-334942\Мои документы\Мои рисунки\веселые детские картинки\106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653136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subTitle" sz="quarter" idx="1"/>
          </p:nvPr>
        </p:nvSpPr>
        <p:spPr>
          <a:xfrm>
            <a:off x="1357313" y="1214438"/>
            <a:ext cx="6400800" cy="1752600"/>
          </a:xfrm>
        </p:spPr>
        <p:txBody>
          <a:bodyPr/>
          <a:lstStyle/>
          <a:p>
            <a:pPr algn="l"/>
            <a:r>
              <a:rPr lang="ru-RU" sz="4400" dirty="0" smtClean="0"/>
              <a:t>Веселый - </a:t>
            </a:r>
            <a:r>
              <a:rPr lang="ru-RU" sz="4400" dirty="0" err="1" smtClean="0"/>
              <a:t>прил</a:t>
            </a:r>
            <a:endParaRPr lang="ru-RU" sz="4400" dirty="0" smtClean="0"/>
          </a:p>
          <a:p>
            <a:pPr algn="l"/>
            <a:r>
              <a:rPr lang="ru-RU" sz="4400" dirty="0" smtClean="0"/>
              <a:t>Веселящийся – </a:t>
            </a:r>
            <a:r>
              <a:rPr lang="ru-RU" sz="4400" dirty="0" err="1" smtClean="0"/>
              <a:t>прич</a:t>
            </a:r>
            <a:r>
              <a:rPr lang="ru-RU" sz="4400" dirty="0" smtClean="0"/>
              <a:t>.</a:t>
            </a:r>
          </a:p>
          <a:p>
            <a:pPr algn="l"/>
            <a:r>
              <a:rPr lang="ru-RU" sz="4400" dirty="0" smtClean="0"/>
              <a:t>Веселится – глаг.</a:t>
            </a:r>
          </a:p>
          <a:p>
            <a:pPr algn="l"/>
            <a:r>
              <a:rPr lang="ru-RU" sz="4400" dirty="0" smtClean="0"/>
              <a:t>Веселясь</a:t>
            </a:r>
          </a:p>
          <a:p>
            <a:endParaRPr lang="ru-RU" dirty="0"/>
          </a:p>
        </p:txBody>
      </p:sp>
      <p:sp>
        <p:nvSpPr>
          <p:cNvPr id="7" name="Дуга 6"/>
          <p:cNvSpPr/>
          <p:nvPr/>
        </p:nvSpPr>
        <p:spPr>
          <a:xfrm>
            <a:off x="1500166" y="2000240"/>
            <a:ext cx="1357322" cy="357190"/>
          </a:xfrm>
          <a:prstGeom prst="arc">
            <a:avLst>
              <a:gd name="adj1" fmla="val 10915067"/>
              <a:gd name="adj2" fmla="val 43344"/>
            </a:avLst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Дуга 7"/>
          <p:cNvSpPr/>
          <p:nvPr/>
        </p:nvSpPr>
        <p:spPr>
          <a:xfrm>
            <a:off x="1500166" y="1214422"/>
            <a:ext cx="1357322" cy="357190"/>
          </a:xfrm>
          <a:prstGeom prst="arc">
            <a:avLst>
              <a:gd name="adj1" fmla="val 10915067"/>
              <a:gd name="adj2" fmla="val 43344"/>
            </a:avLst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>
            <a:off x="1500166" y="2786058"/>
            <a:ext cx="1357322" cy="357190"/>
          </a:xfrm>
          <a:prstGeom prst="arc">
            <a:avLst>
              <a:gd name="adj1" fmla="val 10915067"/>
              <a:gd name="adj2" fmla="val 43344"/>
            </a:avLst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0" name="Дуга 9"/>
          <p:cNvSpPr/>
          <p:nvPr/>
        </p:nvSpPr>
        <p:spPr>
          <a:xfrm>
            <a:off x="1500166" y="3571876"/>
            <a:ext cx="1357322" cy="357190"/>
          </a:xfrm>
          <a:prstGeom prst="arc">
            <a:avLst>
              <a:gd name="adj1" fmla="val 10915067"/>
              <a:gd name="adj2" fmla="val 43344"/>
            </a:avLst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11" name="Picture 5" descr="C:\Documents and Settings\Admin.MICROSOF-334942\Мои документы\Мои рисунки\веселые детские картинки\106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429000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F:\к уроку\76277572_school03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653136"/>
            <a:ext cx="1944216" cy="1913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6000" dirty="0" smtClean="0"/>
              <a:t>Деепричастие </a:t>
            </a:r>
            <a:br>
              <a:rPr lang="ru-RU" sz="6000" dirty="0" smtClean="0"/>
            </a:br>
            <a:r>
              <a:rPr lang="ru-RU" sz="6000" dirty="0" smtClean="0"/>
              <a:t>как особая форма глагола</a:t>
            </a:r>
            <a:endParaRPr lang="ru-RU" sz="6000" dirty="0"/>
          </a:p>
        </p:txBody>
      </p:sp>
      <p:pic>
        <p:nvPicPr>
          <p:cNvPr id="6" name="Picture 3" descr="D:\документы\7класс\images\dbdee13c60c9204fee7ec8d256b5f9f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56992"/>
            <a:ext cx="2535238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6" name="Picture 2" descr="F:\к уроку\76277572_school03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96952"/>
            <a:ext cx="2821647" cy="2777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4"/>
          <p:cNvSpPr>
            <a:spLocks noGrp="1"/>
          </p:cNvSpPr>
          <p:nvPr>
            <p:ph type="ctrTitle" sz="quarter"/>
          </p:nvPr>
        </p:nvSpPr>
        <p:spPr>
          <a:xfrm>
            <a:off x="685800" y="620689"/>
            <a:ext cx="7772400" cy="4176463"/>
          </a:xfrm>
        </p:spPr>
        <p:txBody>
          <a:bodyPr/>
          <a:lstStyle/>
          <a:p>
            <a:pPr algn="l"/>
            <a:r>
              <a:rPr lang="ru-RU" sz="3600" dirty="0" smtClean="0"/>
              <a:t>- Часть </a:t>
            </a:r>
            <a:r>
              <a:rPr lang="ru-RU" sz="3600" dirty="0" smtClean="0">
                <a:solidFill>
                  <a:srgbClr val="00B0F0"/>
                </a:solidFill>
              </a:rPr>
              <a:t>«</a:t>
            </a:r>
            <a:r>
              <a:rPr lang="ru-RU" sz="3600" dirty="0" err="1" smtClean="0">
                <a:solidFill>
                  <a:srgbClr val="00B0F0"/>
                </a:solidFill>
              </a:rPr>
              <a:t>дее</a:t>
            </a:r>
            <a:r>
              <a:rPr lang="ru-RU" sz="3600" dirty="0" smtClean="0">
                <a:solidFill>
                  <a:srgbClr val="00B0F0"/>
                </a:solidFill>
              </a:rPr>
              <a:t>» </a:t>
            </a:r>
            <a:r>
              <a:rPr lang="ru-RU" sz="3600" dirty="0" smtClean="0"/>
              <a:t>означает близость к действию, т.е. к глаголу.</a:t>
            </a:r>
            <a:br>
              <a:rPr lang="ru-RU" sz="3600" dirty="0" smtClean="0"/>
            </a:br>
            <a:r>
              <a:rPr lang="ru-RU" sz="3600" dirty="0" smtClean="0"/>
              <a:t>(</a:t>
            </a:r>
            <a:r>
              <a:rPr lang="ru-RU" sz="3600" dirty="0" err="1" smtClean="0"/>
              <a:t>дее</a:t>
            </a:r>
            <a:r>
              <a:rPr lang="ru-RU" sz="3600" dirty="0" smtClean="0"/>
              <a:t> + причастие).</a:t>
            </a:r>
            <a:br>
              <a:rPr lang="ru-RU" sz="3600" dirty="0" smtClean="0"/>
            </a:br>
            <a:r>
              <a:rPr lang="ru-RU" sz="3600" dirty="0" smtClean="0"/>
              <a:t>- Некоторые лингвисты выделяют причастие и деепричастие как самостоятельную часть речи.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53251" name="Picture 3" descr="F:\к уроку\exclamation-mark7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077072"/>
            <a:ext cx="2664296" cy="2592288"/>
          </a:xfrm>
          <a:prstGeom prst="rect">
            <a:avLst/>
          </a:prstGeom>
          <a:noFill/>
        </p:spPr>
      </p:pic>
      <p:pic>
        <p:nvPicPr>
          <p:cNvPr id="5" name="Picture 2" descr="F:\к уроку\76277572_school03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653136"/>
            <a:ext cx="1944216" cy="1913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1371600" y="332656"/>
            <a:ext cx="7088832" cy="5306144"/>
          </a:xfrm>
        </p:spPr>
        <p:txBody>
          <a:bodyPr/>
          <a:lstStyle/>
          <a:p>
            <a:r>
              <a:rPr lang="ru-RU" dirty="0" smtClean="0"/>
              <a:t>Цель -  исследовать: </a:t>
            </a:r>
          </a:p>
          <a:p>
            <a:pPr algn="l">
              <a:buFontTx/>
              <a:buChar char="-"/>
            </a:pPr>
            <a:r>
              <a:rPr lang="ru-RU" dirty="0" smtClean="0"/>
              <a:t>Что такое деепричастие?</a:t>
            </a:r>
          </a:p>
          <a:p>
            <a:pPr algn="l">
              <a:buFontTx/>
              <a:buChar char="-"/>
            </a:pPr>
            <a:r>
              <a:rPr lang="ru-RU" dirty="0" smtClean="0"/>
              <a:t>Грамматическое значение.</a:t>
            </a:r>
          </a:p>
          <a:p>
            <a:pPr algn="l">
              <a:buFontTx/>
              <a:buChar char="-"/>
            </a:pPr>
            <a:r>
              <a:rPr lang="ru-RU" dirty="0" smtClean="0"/>
              <a:t>Признаки.</a:t>
            </a:r>
          </a:p>
          <a:p>
            <a:pPr algn="l">
              <a:buFontTx/>
              <a:buChar char="-"/>
            </a:pPr>
            <a:r>
              <a:rPr lang="ru-RU" dirty="0" smtClean="0"/>
              <a:t>Как образуются?</a:t>
            </a:r>
          </a:p>
          <a:p>
            <a:pPr algn="l">
              <a:buFontTx/>
              <a:buChar char="-"/>
            </a:pPr>
            <a:r>
              <a:rPr lang="ru-RU" dirty="0" smtClean="0"/>
              <a:t>Какую роль играют в предложении.</a:t>
            </a:r>
          </a:p>
          <a:p>
            <a:pPr algn="l">
              <a:buFontTx/>
              <a:buChar char="-"/>
            </a:pPr>
            <a:endParaRPr lang="ru-RU" dirty="0" smtClean="0"/>
          </a:p>
          <a:p>
            <a:pPr algn="l">
              <a:buFontTx/>
              <a:buChar char="-"/>
            </a:pPr>
            <a:endParaRPr lang="ru-RU" dirty="0"/>
          </a:p>
        </p:txBody>
      </p:sp>
      <p:pic>
        <p:nvPicPr>
          <p:cNvPr id="6" name="Picture 2" descr="F:\к уроку\76277572_school03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653136"/>
            <a:ext cx="1944216" cy="1913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85729"/>
          <a:ext cx="8644030" cy="625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015"/>
                <a:gridCol w="4322015"/>
              </a:tblGrid>
              <a:tr h="76038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Деепричастие – это особая форма глагола. Обозначает добавочное действие.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055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Отвечает на вопросы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0555">
                <a:tc gridSpan="2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2438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 глагола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 наречия</a:t>
                      </a:r>
                      <a:endParaRPr lang="ru-RU" sz="2400" dirty="0"/>
                    </a:p>
                  </a:txBody>
                  <a:tcPr/>
                </a:tc>
              </a:tr>
              <a:tr h="12163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47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Синтаксическая роль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1069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381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образуются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1374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157161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Как? Каким образом? Что делая? Что сделав?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2500306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- Вид (совершенный и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несовершенный)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Возвратность (с -</a:t>
            </a:r>
            <a:r>
              <a:rPr lang="ru-RU" dirty="0" err="1" smtClean="0">
                <a:solidFill>
                  <a:srgbClr val="002060"/>
                </a:solidFill>
              </a:rPr>
              <a:t>ся</a:t>
            </a:r>
            <a:r>
              <a:rPr lang="ru-RU" dirty="0" smtClean="0">
                <a:solidFill>
                  <a:srgbClr val="002060"/>
                </a:solidFill>
              </a:rPr>
              <a:t> или -</a:t>
            </a:r>
            <a:r>
              <a:rPr lang="ru-RU" dirty="0" err="1" smtClean="0">
                <a:solidFill>
                  <a:srgbClr val="002060"/>
                </a:solidFill>
              </a:rPr>
              <a:t>сь</a:t>
            </a:r>
            <a:r>
              <a:rPr lang="ru-RU" dirty="0" smtClean="0">
                <a:solidFill>
                  <a:srgbClr val="002060"/>
                </a:solidFill>
              </a:rPr>
              <a:t>) и невозвратность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264318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Неизменяемость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4643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42910" y="4357694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 предложении является обстоятельством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5715016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От глаголов с помощью суффиксов –а, -я; -в; -вши, -</a:t>
            </a:r>
            <a:r>
              <a:rPr lang="ru-RU" sz="2000" dirty="0" err="1" smtClean="0">
                <a:solidFill>
                  <a:srgbClr val="002060"/>
                </a:solidFill>
              </a:rPr>
              <a:t>ши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-учи, -</a:t>
            </a:r>
            <a:r>
              <a:rPr lang="ru-RU" sz="2000" dirty="0" err="1" smtClean="0">
                <a:solidFill>
                  <a:srgbClr val="002060"/>
                </a:solidFill>
              </a:rPr>
              <a:t>ючи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9" name="Управляющая кнопка: фильм 8">
            <a:hlinkClick r:id="" action="ppaction://hlinkshowjump?jump=nextslide" highlightClick="1"/>
          </p:cNvPr>
          <p:cNvSpPr/>
          <p:nvPr/>
        </p:nvSpPr>
        <p:spPr>
          <a:xfrm>
            <a:off x="8028384" y="5373216"/>
            <a:ext cx="576064" cy="79208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subTitle" sz="quarter" idx="1"/>
          </p:nvPr>
        </p:nvSpPr>
        <p:spPr>
          <a:xfrm>
            <a:off x="251520" y="188640"/>
            <a:ext cx="8712968" cy="5760491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/>
            <a:endParaRPr lang="ru-RU" i="1" dirty="0" smtClean="0"/>
          </a:p>
          <a:p>
            <a:pPr algn="l"/>
            <a:endParaRPr lang="ru-RU" sz="4000" i="1" dirty="0" smtClean="0"/>
          </a:p>
          <a:p>
            <a:pPr algn="l">
              <a:lnSpc>
                <a:spcPct val="150000"/>
              </a:lnSpc>
            </a:pPr>
            <a:r>
              <a:rPr lang="ru-RU" sz="4000" i="1" dirty="0" smtClean="0"/>
              <a:t>Вьюга несется, </a:t>
            </a:r>
            <a:r>
              <a:rPr lang="ru-RU" sz="4000" b="1" i="1" dirty="0" smtClean="0"/>
              <a:t>свистя </a:t>
            </a:r>
            <a:r>
              <a:rPr lang="ru-RU" sz="4000" i="1" dirty="0" smtClean="0"/>
              <a:t>и </a:t>
            </a:r>
            <a:r>
              <a:rPr lang="ru-RU" sz="4000" b="1" i="1" dirty="0" smtClean="0"/>
              <a:t>завывая</a:t>
            </a:r>
            <a:r>
              <a:rPr lang="ru-RU" sz="4000" i="1" dirty="0" smtClean="0"/>
              <a:t>.</a:t>
            </a:r>
          </a:p>
          <a:p>
            <a:pPr algn="l">
              <a:lnSpc>
                <a:spcPct val="150000"/>
              </a:lnSpc>
            </a:pPr>
            <a:endParaRPr lang="ru-RU" sz="4000" dirty="0" smtClean="0"/>
          </a:p>
          <a:p>
            <a:pPr algn="l">
              <a:lnSpc>
                <a:spcPct val="150000"/>
              </a:lnSpc>
            </a:pPr>
            <a:r>
              <a:rPr lang="ru-RU" sz="4000" b="1" dirty="0" smtClean="0"/>
              <a:t> </a:t>
            </a:r>
            <a:r>
              <a:rPr lang="ru-RU" sz="4000" i="1" dirty="0" smtClean="0"/>
              <a:t>Мохнатые ели</a:t>
            </a:r>
            <a:r>
              <a:rPr lang="ru-RU" sz="4000" b="1" i="1" dirty="0" smtClean="0"/>
              <a:t>, раскинувшись, </a:t>
            </a:r>
            <a:r>
              <a:rPr lang="ru-RU" sz="4000" i="1" dirty="0" smtClean="0"/>
              <a:t>стоят под снегом.</a:t>
            </a:r>
            <a:endParaRPr lang="ru-RU" sz="4000" dirty="0" smtClean="0"/>
          </a:p>
          <a:p>
            <a:pPr algn="l">
              <a:lnSpc>
                <a:spcPct val="150000"/>
              </a:lnSpc>
            </a:pPr>
            <a:r>
              <a:rPr lang="ru-RU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2420888"/>
            <a:ext cx="1368152" cy="0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1979712" y="2420888"/>
            <a:ext cx="1800200" cy="144016"/>
            <a:chOff x="2123728" y="1700808"/>
            <a:chExt cx="1800200" cy="14401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2123728" y="1844824"/>
              <a:ext cx="1800200" cy="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123728" y="1700808"/>
              <a:ext cx="1800200" cy="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Прямая соединительная линия 16"/>
          <p:cNvCxnSpPr/>
          <p:nvPr/>
        </p:nvCxnSpPr>
        <p:spPr>
          <a:xfrm>
            <a:off x="4211960" y="2420888"/>
            <a:ext cx="1512168" cy="0"/>
          </a:xfrm>
          <a:prstGeom prst="line">
            <a:avLst/>
          </a:prstGeom>
          <a:ln w="38100">
            <a:solidFill>
              <a:srgbClr val="00B0F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444208" y="2348880"/>
            <a:ext cx="2160240" cy="0"/>
          </a:xfrm>
          <a:prstGeom prst="line">
            <a:avLst/>
          </a:prstGeom>
          <a:ln w="38100">
            <a:solidFill>
              <a:srgbClr val="00B0F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987824" y="4437112"/>
            <a:ext cx="936104" cy="0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395536" y="5373216"/>
            <a:ext cx="1224136" cy="216024"/>
            <a:chOff x="2123728" y="1700808"/>
            <a:chExt cx="1800200" cy="144016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2123728" y="1844824"/>
              <a:ext cx="1800200" cy="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123728" y="1700808"/>
              <a:ext cx="1800200" cy="0"/>
            </a:xfrm>
            <a:prstGeom prst="line">
              <a:avLst/>
            </a:prstGeom>
            <a:ln w="349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Полилиния 78"/>
          <p:cNvSpPr/>
          <p:nvPr/>
        </p:nvSpPr>
        <p:spPr>
          <a:xfrm>
            <a:off x="467544" y="4365104"/>
            <a:ext cx="2363796" cy="197339"/>
          </a:xfrm>
          <a:custGeom>
            <a:avLst/>
            <a:gdLst>
              <a:gd name="connsiteX0" fmla="*/ 0 w 2498278"/>
              <a:gd name="connsiteY0" fmla="*/ 136478 h 260046"/>
              <a:gd name="connsiteX1" fmla="*/ 68239 w 2498278"/>
              <a:gd name="connsiteY1" fmla="*/ 27296 h 260046"/>
              <a:gd name="connsiteX2" fmla="*/ 177421 w 2498278"/>
              <a:gd name="connsiteY2" fmla="*/ 40944 h 260046"/>
              <a:gd name="connsiteX3" fmla="*/ 191068 w 2498278"/>
              <a:gd name="connsiteY3" fmla="*/ 136478 h 260046"/>
              <a:gd name="connsiteX4" fmla="*/ 218364 w 2498278"/>
              <a:gd name="connsiteY4" fmla="*/ 177421 h 260046"/>
              <a:gd name="connsiteX5" fmla="*/ 286603 w 2498278"/>
              <a:gd name="connsiteY5" fmla="*/ 163774 h 260046"/>
              <a:gd name="connsiteX6" fmla="*/ 341194 w 2498278"/>
              <a:gd name="connsiteY6" fmla="*/ 27296 h 260046"/>
              <a:gd name="connsiteX7" fmla="*/ 382137 w 2498278"/>
              <a:gd name="connsiteY7" fmla="*/ 0 h 260046"/>
              <a:gd name="connsiteX8" fmla="*/ 450376 w 2498278"/>
              <a:gd name="connsiteY8" fmla="*/ 95535 h 260046"/>
              <a:gd name="connsiteX9" fmla="*/ 450376 w 2498278"/>
              <a:gd name="connsiteY9" fmla="*/ 95535 h 260046"/>
              <a:gd name="connsiteX10" fmla="*/ 491319 w 2498278"/>
              <a:gd name="connsiteY10" fmla="*/ 122830 h 260046"/>
              <a:gd name="connsiteX11" fmla="*/ 614149 w 2498278"/>
              <a:gd name="connsiteY11" fmla="*/ 109182 h 260046"/>
              <a:gd name="connsiteX12" fmla="*/ 627797 w 2498278"/>
              <a:gd name="connsiteY12" fmla="*/ 68239 h 260046"/>
              <a:gd name="connsiteX13" fmla="*/ 668740 w 2498278"/>
              <a:gd name="connsiteY13" fmla="*/ 40944 h 260046"/>
              <a:gd name="connsiteX14" fmla="*/ 709683 w 2498278"/>
              <a:gd name="connsiteY14" fmla="*/ 68239 h 260046"/>
              <a:gd name="connsiteX15" fmla="*/ 764274 w 2498278"/>
              <a:gd name="connsiteY15" fmla="*/ 122830 h 260046"/>
              <a:gd name="connsiteX16" fmla="*/ 846161 w 2498278"/>
              <a:gd name="connsiteY16" fmla="*/ 109182 h 260046"/>
              <a:gd name="connsiteX17" fmla="*/ 900752 w 2498278"/>
              <a:gd name="connsiteY17" fmla="*/ 40944 h 260046"/>
              <a:gd name="connsiteX18" fmla="*/ 941695 w 2498278"/>
              <a:gd name="connsiteY18" fmla="*/ 13648 h 260046"/>
              <a:gd name="connsiteX19" fmla="*/ 996286 w 2498278"/>
              <a:gd name="connsiteY19" fmla="*/ 27296 h 260046"/>
              <a:gd name="connsiteX20" fmla="*/ 1037230 w 2498278"/>
              <a:gd name="connsiteY20" fmla="*/ 109182 h 260046"/>
              <a:gd name="connsiteX21" fmla="*/ 1078173 w 2498278"/>
              <a:gd name="connsiteY21" fmla="*/ 136478 h 260046"/>
              <a:gd name="connsiteX22" fmla="*/ 1187355 w 2498278"/>
              <a:gd name="connsiteY22" fmla="*/ 122830 h 260046"/>
              <a:gd name="connsiteX23" fmla="*/ 1241946 w 2498278"/>
              <a:gd name="connsiteY23" fmla="*/ 109182 h 260046"/>
              <a:gd name="connsiteX24" fmla="*/ 1255594 w 2498278"/>
              <a:gd name="connsiteY24" fmla="*/ 68239 h 260046"/>
              <a:gd name="connsiteX25" fmla="*/ 1296537 w 2498278"/>
              <a:gd name="connsiteY25" fmla="*/ 40944 h 260046"/>
              <a:gd name="connsiteX26" fmla="*/ 1364776 w 2498278"/>
              <a:gd name="connsiteY26" fmla="*/ 54591 h 260046"/>
              <a:gd name="connsiteX27" fmla="*/ 1405719 w 2498278"/>
              <a:gd name="connsiteY27" fmla="*/ 136478 h 260046"/>
              <a:gd name="connsiteX28" fmla="*/ 1446663 w 2498278"/>
              <a:gd name="connsiteY28" fmla="*/ 163774 h 260046"/>
              <a:gd name="connsiteX29" fmla="*/ 1596788 w 2498278"/>
              <a:gd name="connsiteY29" fmla="*/ 150126 h 260046"/>
              <a:gd name="connsiteX30" fmla="*/ 1624083 w 2498278"/>
              <a:gd name="connsiteY30" fmla="*/ 109182 h 260046"/>
              <a:gd name="connsiteX31" fmla="*/ 1665027 w 2498278"/>
              <a:gd name="connsiteY31" fmla="*/ 81887 h 260046"/>
              <a:gd name="connsiteX32" fmla="*/ 1733265 w 2498278"/>
              <a:gd name="connsiteY32" fmla="*/ 27296 h 260046"/>
              <a:gd name="connsiteX33" fmla="*/ 1801504 w 2498278"/>
              <a:gd name="connsiteY33" fmla="*/ 122830 h 260046"/>
              <a:gd name="connsiteX34" fmla="*/ 1924334 w 2498278"/>
              <a:gd name="connsiteY34" fmla="*/ 109182 h 260046"/>
              <a:gd name="connsiteX35" fmla="*/ 1951630 w 2498278"/>
              <a:gd name="connsiteY35" fmla="*/ 68239 h 260046"/>
              <a:gd name="connsiteX36" fmla="*/ 2033516 w 2498278"/>
              <a:gd name="connsiteY36" fmla="*/ 13648 h 260046"/>
              <a:gd name="connsiteX37" fmla="*/ 2047164 w 2498278"/>
              <a:gd name="connsiteY37" fmla="*/ 54591 h 260046"/>
              <a:gd name="connsiteX38" fmla="*/ 2060812 w 2498278"/>
              <a:gd name="connsiteY38" fmla="*/ 122830 h 260046"/>
              <a:gd name="connsiteX39" fmla="*/ 2115403 w 2498278"/>
              <a:gd name="connsiteY39" fmla="*/ 150126 h 260046"/>
              <a:gd name="connsiteX40" fmla="*/ 2142698 w 2498278"/>
              <a:gd name="connsiteY40" fmla="*/ 109182 h 260046"/>
              <a:gd name="connsiteX41" fmla="*/ 2156346 w 2498278"/>
              <a:gd name="connsiteY41" fmla="*/ 68239 h 260046"/>
              <a:gd name="connsiteX42" fmla="*/ 2183642 w 2498278"/>
              <a:gd name="connsiteY42" fmla="*/ 13648 h 260046"/>
              <a:gd name="connsiteX43" fmla="*/ 2388358 w 2498278"/>
              <a:gd name="connsiteY43" fmla="*/ 163774 h 260046"/>
              <a:gd name="connsiteX44" fmla="*/ 2429301 w 2498278"/>
              <a:gd name="connsiteY44" fmla="*/ 218365 h 260046"/>
              <a:gd name="connsiteX45" fmla="*/ 2483892 w 2498278"/>
              <a:gd name="connsiteY45" fmla="*/ 245660 h 260046"/>
              <a:gd name="connsiteX46" fmla="*/ 2402006 w 2498278"/>
              <a:gd name="connsiteY46" fmla="*/ 191069 h 260046"/>
              <a:gd name="connsiteX47" fmla="*/ 2333767 w 2498278"/>
              <a:gd name="connsiteY47" fmla="*/ 150126 h 26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498278" h="260046">
                <a:moveTo>
                  <a:pt x="0" y="136478"/>
                </a:moveTo>
                <a:cubicBezTo>
                  <a:pt x="32482" y="39030"/>
                  <a:pt x="3355" y="70550"/>
                  <a:pt x="68239" y="27296"/>
                </a:cubicBezTo>
                <a:lnTo>
                  <a:pt x="177421" y="40944"/>
                </a:lnTo>
                <a:cubicBezTo>
                  <a:pt x="201464" y="62315"/>
                  <a:pt x="181825" y="105667"/>
                  <a:pt x="191068" y="136478"/>
                </a:cubicBezTo>
                <a:cubicBezTo>
                  <a:pt x="195781" y="152189"/>
                  <a:pt x="209265" y="163773"/>
                  <a:pt x="218364" y="177421"/>
                </a:cubicBezTo>
                <a:cubicBezTo>
                  <a:pt x="241110" y="172872"/>
                  <a:pt x="265855" y="174148"/>
                  <a:pt x="286603" y="163774"/>
                </a:cubicBezTo>
                <a:cubicBezTo>
                  <a:pt x="358766" y="127693"/>
                  <a:pt x="310694" y="95922"/>
                  <a:pt x="341194" y="27296"/>
                </a:cubicBezTo>
                <a:cubicBezTo>
                  <a:pt x="347856" y="12307"/>
                  <a:pt x="368489" y="9099"/>
                  <a:pt x="382137" y="0"/>
                </a:cubicBezTo>
                <a:cubicBezTo>
                  <a:pt x="450376" y="22747"/>
                  <a:pt x="418531" y="0"/>
                  <a:pt x="450376" y="95535"/>
                </a:cubicBezTo>
                <a:lnTo>
                  <a:pt x="450376" y="95535"/>
                </a:lnTo>
                <a:lnTo>
                  <a:pt x="491319" y="122830"/>
                </a:lnTo>
                <a:cubicBezTo>
                  <a:pt x="532262" y="118281"/>
                  <a:pt x="575900" y="124482"/>
                  <a:pt x="614149" y="109182"/>
                </a:cubicBezTo>
                <a:cubicBezTo>
                  <a:pt x="627506" y="103839"/>
                  <a:pt x="618810" y="79472"/>
                  <a:pt x="627797" y="68239"/>
                </a:cubicBezTo>
                <a:cubicBezTo>
                  <a:pt x="638044" y="55431"/>
                  <a:pt x="655092" y="50042"/>
                  <a:pt x="668740" y="40944"/>
                </a:cubicBezTo>
                <a:cubicBezTo>
                  <a:pt x="682388" y="50042"/>
                  <a:pt x="699436" y="55431"/>
                  <a:pt x="709683" y="68239"/>
                </a:cubicBezTo>
                <a:cubicBezTo>
                  <a:pt x="762620" y="134410"/>
                  <a:pt x="674943" y="93052"/>
                  <a:pt x="764274" y="122830"/>
                </a:cubicBezTo>
                <a:cubicBezTo>
                  <a:pt x="791570" y="118281"/>
                  <a:pt x="819909" y="117933"/>
                  <a:pt x="846161" y="109182"/>
                </a:cubicBezTo>
                <a:cubicBezTo>
                  <a:pt x="920829" y="84293"/>
                  <a:pt x="862836" y="88339"/>
                  <a:pt x="900752" y="40944"/>
                </a:cubicBezTo>
                <a:cubicBezTo>
                  <a:pt x="910999" y="28136"/>
                  <a:pt x="928047" y="22747"/>
                  <a:pt x="941695" y="13648"/>
                </a:cubicBezTo>
                <a:cubicBezTo>
                  <a:pt x="959892" y="18197"/>
                  <a:pt x="980679" y="16891"/>
                  <a:pt x="996286" y="27296"/>
                </a:cubicBezTo>
                <a:cubicBezTo>
                  <a:pt x="1045593" y="60167"/>
                  <a:pt x="1006089" y="70256"/>
                  <a:pt x="1037230" y="109182"/>
                </a:cubicBezTo>
                <a:cubicBezTo>
                  <a:pt x="1047477" y="121990"/>
                  <a:pt x="1064525" y="127379"/>
                  <a:pt x="1078173" y="136478"/>
                </a:cubicBezTo>
                <a:cubicBezTo>
                  <a:pt x="1114567" y="131929"/>
                  <a:pt x="1151177" y="128860"/>
                  <a:pt x="1187355" y="122830"/>
                </a:cubicBezTo>
                <a:cubicBezTo>
                  <a:pt x="1205857" y="119746"/>
                  <a:pt x="1227299" y="120899"/>
                  <a:pt x="1241946" y="109182"/>
                </a:cubicBezTo>
                <a:cubicBezTo>
                  <a:pt x="1253180" y="100195"/>
                  <a:pt x="1246607" y="79472"/>
                  <a:pt x="1255594" y="68239"/>
                </a:cubicBezTo>
                <a:cubicBezTo>
                  <a:pt x="1265841" y="55431"/>
                  <a:pt x="1282889" y="50042"/>
                  <a:pt x="1296537" y="40944"/>
                </a:cubicBezTo>
                <a:cubicBezTo>
                  <a:pt x="1319283" y="45493"/>
                  <a:pt x="1344636" y="43082"/>
                  <a:pt x="1364776" y="54591"/>
                </a:cubicBezTo>
                <a:cubicBezTo>
                  <a:pt x="1407160" y="78811"/>
                  <a:pt x="1380649" y="105141"/>
                  <a:pt x="1405719" y="136478"/>
                </a:cubicBezTo>
                <a:cubicBezTo>
                  <a:pt x="1415966" y="149286"/>
                  <a:pt x="1433015" y="154675"/>
                  <a:pt x="1446663" y="163774"/>
                </a:cubicBezTo>
                <a:cubicBezTo>
                  <a:pt x="1496705" y="159225"/>
                  <a:pt x="1548762" y="164904"/>
                  <a:pt x="1596788" y="150126"/>
                </a:cubicBezTo>
                <a:cubicBezTo>
                  <a:pt x="1612465" y="145302"/>
                  <a:pt x="1612485" y="120780"/>
                  <a:pt x="1624083" y="109182"/>
                </a:cubicBezTo>
                <a:cubicBezTo>
                  <a:pt x="1635681" y="97584"/>
                  <a:pt x="1651379" y="90985"/>
                  <a:pt x="1665027" y="81887"/>
                </a:cubicBezTo>
                <a:cubicBezTo>
                  <a:pt x="1665943" y="80513"/>
                  <a:pt x="1706896" y="928"/>
                  <a:pt x="1733265" y="27296"/>
                </a:cubicBezTo>
                <a:cubicBezTo>
                  <a:pt x="1860647" y="154676"/>
                  <a:pt x="1685497" y="84160"/>
                  <a:pt x="1801504" y="122830"/>
                </a:cubicBezTo>
                <a:cubicBezTo>
                  <a:pt x="1842447" y="118281"/>
                  <a:pt x="1885619" y="123260"/>
                  <a:pt x="1924334" y="109182"/>
                </a:cubicBezTo>
                <a:cubicBezTo>
                  <a:pt x="1939749" y="103577"/>
                  <a:pt x="1941129" y="80840"/>
                  <a:pt x="1951630" y="68239"/>
                </a:cubicBezTo>
                <a:cubicBezTo>
                  <a:pt x="1990950" y="21056"/>
                  <a:pt x="1983055" y="30469"/>
                  <a:pt x="2033516" y="13648"/>
                </a:cubicBezTo>
                <a:cubicBezTo>
                  <a:pt x="2038065" y="27296"/>
                  <a:pt x="2043675" y="40635"/>
                  <a:pt x="2047164" y="54591"/>
                </a:cubicBezTo>
                <a:cubicBezTo>
                  <a:pt x="2052790" y="77095"/>
                  <a:pt x="2047329" y="103954"/>
                  <a:pt x="2060812" y="122830"/>
                </a:cubicBezTo>
                <a:cubicBezTo>
                  <a:pt x="2072637" y="139385"/>
                  <a:pt x="2097206" y="141027"/>
                  <a:pt x="2115403" y="150126"/>
                </a:cubicBezTo>
                <a:cubicBezTo>
                  <a:pt x="2124501" y="136478"/>
                  <a:pt x="2135363" y="123853"/>
                  <a:pt x="2142698" y="109182"/>
                </a:cubicBezTo>
                <a:cubicBezTo>
                  <a:pt x="2149132" y="96315"/>
                  <a:pt x="2150679" y="81462"/>
                  <a:pt x="2156346" y="68239"/>
                </a:cubicBezTo>
                <a:cubicBezTo>
                  <a:pt x="2164360" y="49539"/>
                  <a:pt x="2174543" y="31845"/>
                  <a:pt x="2183642" y="13648"/>
                </a:cubicBezTo>
                <a:cubicBezTo>
                  <a:pt x="2298754" y="36671"/>
                  <a:pt x="2280443" y="19887"/>
                  <a:pt x="2388358" y="163774"/>
                </a:cubicBezTo>
                <a:cubicBezTo>
                  <a:pt x="2402006" y="181971"/>
                  <a:pt x="2412031" y="203562"/>
                  <a:pt x="2429301" y="218365"/>
                </a:cubicBezTo>
                <a:cubicBezTo>
                  <a:pt x="2444748" y="231605"/>
                  <a:pt x="2498278" y="260046"/>
                  <a:pt x="2483892" y="245660"/>
                </a:cubicBezTo>
                <a:cubicBezTo>
                  <a:pt x="2460696" y="222463"/>
                  <a:pt x="2402006" y="191069"/>
                  <a:pt x="2402006" y="191069"/>
                </a:cubicBezTo>
                <a:cubicBezTo>
                  <a:pt x="2367140" y="138771"/>
                  <a:pt x="2391113" y="150126"/>
                  <a:pt x="2333767" y="150126"/>
                </a:cubicBez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1763688" y="5373216"/>
            <a:ext cx="2664296" cy="0"/>
          </a:xfrm>
          <a:prstGeom prst="line">
            <a:avLst/>
          </a:prstGeom>
          <a:ln w="38100">
            <a:solidFill>
              <a:srgbClr val="00B0F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4139952" y="4509120"/>
            <a:ext cx="3888432" cy="0"/>
          </a:xfrm>
          <a:prstGeom prst="line">
            <a:avLst/>
          </a:prstGeom>
          <a:ln w="38100">
            <a:solidFill>
              <a:srgbClr val="00B0F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Picture 4" descr="C:\Documents and Settings\Admin.MICROSOF-334942\Мои документы\Мои рисунки\веселые детские картинки\1089.gif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81128"/>
            <a:ext cx="19081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TextBox 85"/>
          <p:cNvSpPr txBox="1"/>
          <p:nvPr/>
        </p:nvSpPr>
        <p:spPr>
          <a:xfrm>
            <a:off x="971600" y="1484784"/>
            <a:ext cx="792088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Сущ.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2411760" y="1412776"/>
            <a:ext cx="1008112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Глаг.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4283968" y="1412776"/>
            <a:ext cx="129614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err="1" smtClean="0"/>
              <a:t>Дееприч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6804248" y="1484784"/>
            <a:ext cx="129614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err="1" smtClean="0"/>
              <a:t>Дееприч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3059832" y="3429000"/>
            <a:ext cx="792088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Сущ.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467544" y="4437112"/>
            <a:ext cx="1008112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Глаг.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187624" y="3429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Прил.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987824" y="4509120"/>
            <a:ext cx="792088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Сущ.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5220072" y="3429000"/>
            <a:ext cx="129614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err="1" smtClean="0"/>
              <a:t>Дееприч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6" grpId="0"/>
      <p:bldP spid="87" grpId="0"/>
      <p:bldP spid="88" grpId="0"/>
      <p:bldP spid="89" grpId="1"/>
      <p:bldP spid="90" grpId="0"/>
      <p:bldP spid="91" grpId="0"/>
      <p:bldP spid="92" grpId="0"/>
      <p:bldP spid="93" grpId="0"/>
      <p:bldP spid="94" grpId="0"/>
    </p:bldLst>
  </p:timing>
</p:sld>
</file>

<file path=ppt/theme/theme1.xml><?xml version="1.0" encoding="utf-8"?>
<a:theme xmlns:a="http://schemas.openxmlformats.org/drawingml/2006/main" name="Вершина горы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зрез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1443</TotalTime>
  <Words>294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Вершина горы</vt:lpstr>
      <vt:lpstr>Разрез</vt:lpstr>
      <vt:lpstr>CorelDRAW</vt:lpstr>
      <vt:lpstr>«Четвертый лишний»</vt:lpstr>
      <vt:lpstr>«Четвертый лишний»</vt:lpstr>
      <vt:lpstr>Слайд 3</vt:lpstr>
      <vt:lpstr>Слайд 4</vt:lpstr>
      <vt:lpstr>Деепричастие  как особая форма глагола</vt:lpstr>
      <vt:lpstr>- Часть «дее» означает близость к действию, т.е. к глаголу. (дее + причастие). - Некоторые лингвисты выделяют причастие и деепричастие как самостоятельную часть речи.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учитель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Светик</cp:lastModifiedBy>
  <cp:revision>75</cp:revision>
  <dcterms:created xsi:type="dcterms:W3CDTF">2008-11-30T09:17:03Z</dcterms:created>
  <dcterms:modified xsi:type="dcterms:W3CDTF">2013-04-24T16:13:20Z</dcterms:modified>
</cp:coreProperties>
</file>