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4" r:id="rId3"/>
    <p:sldId id="257" r:id="rId4"/>
    <p:sldId id="293" r:id="rId5"/>
    <p:sldId id="291" r:id="rId6"/>
    <p:sldId id="295" r:id="rId7"/>
    <p:sldId id="296" r:id="rId8"/>
    <p:sldId id="294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D482DEC-85BD-41BB-96F6-5D38BBF68592}">
          <p14:sldIdLst>
            <p14:sldId id="256"/>
            <p14:sldId id="284"/>
            <p14:sldId id="257"/>
            <p14:sldId id="293"/>
            <p14:sldId id="291"/>
            <p14:sldId id="295"/>
            <p14:sldId id="296"/>
            <p14:sldId id="2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660066"/>
    <a:srgbClr val="99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101" autoAdjust="0"/>
  </p:normalViewPr>
  <p:slideViewPr>
    <p:cSldViewPr>
      <p:cViewPr varScale="1">
        <p:scale>
          <a:sx n="110" d="100"/>
          <a:sy n="110" d="100"/>
        </p:scale>
        <p:origin x="-726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CC4BF-EAAC-4E0A-8C69-F286CD0D5971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6C93C-0292-4A4D-A902-87153E466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833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6663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4450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56798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59573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79383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53495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94806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150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62930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08341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9677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93EF1-655D-4F42-B5F3-E8F71684BE0A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77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0.png"/><Relationship Id="rId3" Type="http://schemas.openxmlformats.org/officeDocument/2006/relationships/image" Target="../media/image9.png"/><Relationship Id="rId21" Type="http://schemas.openxmlformats.org/officeDocument/2006/relationships/image" Target="../media/image24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19" Type="http://schemas.openxmlformats.org/officeDocument/2006/relationships/image" Target="../media/image2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7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26.png"/><Relationship Id="rId17" Type="http://schemas.openxmlformats.org/officeDocument/2006/relationships/image" Target="../media/image41.png"/><Relationship Id="rId2" Type="http://schemas.openxmlformats.org/officeDocument/2006/relationships/image" Target="../media/image27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0.png"/><Relationship Id="rId7" Type="http://schemas.openxmlformats.org/officeDocument/2006/relationships/image" Target="../media/image45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7860" y="2140863"/>
            <a:ext cx="261167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000" b="1" dirty="0" smtClean="0">
                <a:solidFill>
                  <a:srgbClr val="003366"/>
                </a:solidFill>
              </a:rPr>
              <a:t>Деление</a:t>
            </a:r>
          </a:p>
        </p:txBody>
      </p:sp>
    </p:spTree>
    <p:extLst>
      <p:ext uri="{BB962C8B-B14F-4D97-AF65-F5344CB8AC3E}">
        <p14:creationId xmlns:p14="http://schemas.microsoft.com/office/powerpoint/2010/main" val="17632735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700" y="129478"/>
            <a:ext cx="9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Два числа, произведение которых равно </a:t>
            </a:r>
            <a:r>
              <a:rPr lang="ru-RU" sz="3200" i="1" dirty="0" smtClean="0">
                <a:solidFill>
                  <a:srgbClr val="003366"/>
                </a:solidFill>
              </a:rPr>
              <a:t>единице</a:t>
            </a:r>
            <a:r>
              <a:rPr lang="ru-RU" sz="3200" i="1" dirty="0" smtClean="0"/>
              <a:t>,</a:t>
            </a:r>
          </a:p>
          <a:p>
            <a:r>
              <a:rPr lang="ru-RU" sz="3200" i="1" dirty="0" smtClean="0"/>
              <a:t>называют </a:t>
            </a:r>
            <a:r>
              <a:rPr lang="ru-RU" sz="3200" b="1" i="1" dirty="0" smtClean="0"/>
              <a:t>взаимно обратными</a:t>
            </a:r>
            <a:r>
              <a:rPr lang="ru-RU" sz="3200" i="1" dirty="0" smtClean="0"/>
              <a:t>.</a:t>
            </a:r>
            <a:endParaRPr lang="ru-RU" sz="3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17369" y="1183108"/>
                <a:ext cx="516873" cy="93576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369" y="1183108"/>
                <a:ext cx="516873" cy="9357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1024838" y="1336644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и</a:t>
            </a:r>
            <a:endParaRPr lang="ru-RU" sz="32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275856" y="1894800"/>
                <a:ext cx="2454262" cy="1027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ru-RU" sz="32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𝑎𝑏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𝑏𝑎</m:t>
                          </m:r>
                        </m:den>
                      </m:f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1894800"/>
                <a:ext cx="2454262" cy="10273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321995" y="1103086"/>
                <a:ext cx="516873" cy="1027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995" y="1103086"/>
                <a:ext cx="516873" cy="10273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15751" y="1336644"/>
                <a:ext cx="661277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i="1" dirty="0" smtClean="0"/>
                  <a:t>взаимно обратны</a:t>
                </a:r>
                <a:r>
                  <a:rPr lang="ru-RU" sz="3200" dirty="0" smtClean="0"/>
                  <a:t>, при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≠0, 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≠0</m:t>
                    </m:r>
                    <m:r>
                      <a:rPr lang="en-US" sz="3200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ru-RU" sz="3200" u="sng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751" y="1336644"/>
                <a:ext cx="6612772" cy="584775"/>
              </a:xfrm>
              <a:prstGeom prst="rect">
                <a:avLst/>
              </a:prstGeom>
              <a:blipFill rotWithShape="1">
                <a:blip r:embed="rId5"/>
                <a:stretch>
                  <a:fillRect l="-2396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477484" y="2182832"/>
                <a:ext cx="505267" cy="5847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484" y="2182832"/>
                <a:ext cx="505267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93863" y="3570799"/>
                <a:ext cx="1780872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𝑥</m:t>
                      </m:r>
                      <m:r>
                        <a:rPr lang="ru-RU" sz="32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863" y="3570799"/>
                <a:ext cx="1780872" cy="10175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821423" y="3511437"/>
                <a:ext cx="1743362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𝑥</m:t>
                      </m:r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: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423" y="3511437"/>
                <a:ext cx="1743362" cy="101752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493039" y="2930357"/>
            <a:ext cx="2440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/>
              <a:t>умножению!</a:t>
            </a:r>
            <a:endParaRPr lang="ru-RU" sz="32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278521" y="2926662"/>
            <a:ext cx="1663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/>
              <a:t>Деление</a:t>
            </a:r>
            <a:endParaRPr lang="ru-RU" sz="32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340133" y="2926662"/>
            <a:ext cx="1787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</a:rPr>
              <a:t>обратно</a:t>
            </a:r>
            <a:endParaRPr lang="ru-RU" sz="32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613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9" grpId="0"/>
      <p:bldP spid="5" grpId="0" animBg="1"/>
      <p:bldP spid="6" grpId="0" animBg="1"/>
      <p:bldP spid="15" grpId="0" animBg="1"/>
      <p:bldP spid="17" grpId="0" animBg="1"/>
      <p:bldP spid="9" grpId="0" animBg="1"/>
      <p:bldP spid="10" grpId="0" animBg="1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3128" y="267492"/>
                <a:ext cx="8177733" cy="1771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/>
                  <a:t>Задача: </a:t>
                </a:r>
                <a:r>
                  <a:rPr lang="ru-RU" sz="2800" dirty="0" smtClean="0"/>
                  <a:t>площадь </a:t>
                </a:r>
                <a:r>
                  <a:rPr lang="ru-RU" sz="2800" dirty="0"/>
                  <a:t>прямоугольника составляет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2800" dirty="0"/>
                  <a:t>  см</a:t>
                </a:r>
                <a:r>
                  <a:rPr lang="ru-RU" sz="2800" baseline="30000" dirty="0"/>
                  <a:t>2</a:t>
                </a:r>
                <a:r>
                  <a:rPr lang="ru-RU" sz="2800" dirty="0"/>
                  <a:t>, а его </a:t>
                </a:r>
                <a:r>
                  <a:rPr lang="ru-RU" sz="2800" dirty="0" smtClean="0"/>
                  <a:t>ширина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800" dirty="0"/>
                  <a:t> см. Определите чему равна </a:t>
                </a:r>
                <a:r>
                  <a:rPr lang="ru-RU" sz="2800" dirty="0" smtClean="0"/>
                  <a:t>длина </a:t>
                </a:r>
                <a:r>
                  <a:rPr lang="ru-RU" sz="2800" dirty="0"/>
                  <a:t>этого прямоугольника?</a:t>
                </a:r>
                <a:endParaRPr lang="ru-RU" sz="280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28" y="267492"/>
                <a:ext cx="8177733" cy="177196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566" r="-1044" b="-85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78740" y="2048530"/>
            <a:ext cx="1685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2800" b="1" dirty="0" smtClean="0"/>
              <a:t>Решение:</a:t>
            </a:r>
            <a:endParaRPr lang="ru-RU" sz="2800" b="1" dirty="0">
              <a:solidFill>
                <a:srgbClr val="0033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133967" y="3149759"/>
                <a:ext cx="465192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967" y="3149759"/>
                <a:ext cx="465192" cy="9105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966726" y="3410147"/>
                <a:ext cx="3545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726" y="3410147"/>
                <a:ext cx="354584" cy="52322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6199" y="3378615"/>
                <a:ext cx="468077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199" y="3378615"/>
                <a:ext cx="468077" cy="52322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300419" y="3170444"/>
                <a:ext cx="465191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419" y="3170444"/>
                <a:ext cx="465191" cy="898964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73931" y="2554588"/>
                <a:ext cx="75880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931" y="2554588"/>
                <a:ext cx="758808" cy="584775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6844" y="2585366"/>
                <a:ext cx="1587037" cy="52322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844" y="2585366"/>
                <a:ext cx="1587037" cy="523220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19872" y="2585669"/>
                <a:ext cx="1496820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𝑆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: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585669"/>
                <a:ext cx="1496820" cy="523220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00708" y="2585669"/>
                <a:ext cx="75880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708" y="2585669"/>
                <a:ext cx="758808" cy="584775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045304" y="2357683"/>
                <a:ext cx="1648913" cy="91057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: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5304" y="2357683"/>
                <a:ext cx="1648913" cy="910570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1666913" y="3412982"/>
                <a:ext cx="5341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913" y="3412982"/>
                <a:ext cx="534121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516300" y="3142912"/>
                <a:ext cx="2944781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 ∙ 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 ∙ 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 ∙ 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00" y="3142912"/>
                <a:ext cx="2944781" cy="91057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5724128" y="3378615"/>
                <a:ext cx="1778051" cy="102752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3378615"/>
                <a:ext cx="1778051" cy="1027525"/>
              </a:xfrm>
              <a:prstGeom prst="rect">
                <a:avLst/>
              </a:prstGeom>
              <a:blipFill rotWithShape="1">
                <a:blip r:embed="rId1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2561827" y="4117372"/>
                <a:ext cx="663964" cy="907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28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1827" y="4117372"/>
                <a:ext cx="663964" cy="90774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1434317" y="4270644"/>
                <a:ext cx="46519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4317" y="4270644"/>
                <a:ext cx="465192" cy="52322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5736478" y="3351427"/>
                <a:ext cx="1780872" cy="58477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6478" y="3351427"/>
                <a:ext cx="1780872" cy="58477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527631" y="3146168"/>
                <a:ext cx="1332865" cy="9090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28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31" y="3146168"/>
                <a:ext cx="1332865" cy="909031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9659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2" grpId="0"/>
      <p:bldP spid="15" grpId="0" animBg="1"/>
      <p:bldP spid="15" grpId="1"/>
      <p:bldP spid="16" grpId="0" animBg="1"/>
      <p:bldP spid="16" grpId="1"/>
      <p:bldP spid="10" grpId="0" animBg="1"/>
      <p:bldP spid="10" grpId="1"/>
      <p:bldP spid="12" grpId="0" animBg="1"/>
      <p:bldP spid="12" grpId="1"/>
      <p:bldP spid="2" grpId="0" animBg="1"/>
      <p:bldP spid="19" grpId="0" animBg="1"/>
      <p:bldP spid="14" grpId="0" animBg="1"/>
      <p:bldP spid="20" grpId="0" animBg="1"/>
      <p:bldP spid="21" grpId="0" animBg="1"/>
      <p:bldP spid="23" grpId="0" animBg="1"/>
      <p:bldP spid="23" grpId="1"/>
      <p:bldP spid="25" grpId="0" animBg="1"/>
      <p:bldP spid="25" grpId="1"/>
      <p:bldP spid="28" grpId="0" animBg="1"/>
      <p:bldP spid="28" grpId="1" animBg="1"/>
      <p:bldP spid="29" grpId="0"/>
      <p:bldP spid="29" grpId="1"/>
      <p:bldP spid="30" grpId="0"/>
      <p:bldP spid="30" grpId="1"/>
      <p:bldP spid="31" grpId="0" animBg="1"/>
      <p:bldP spid="31" grpId="1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1999" y="0"/>
            <a:ext cx="4550221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3568" y="411510"/>
                <a:ext cx="2855461" cy="910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: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25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28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11510"/>
                <a:ext cx="2855461" cy="9105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911046" y="143169"/>
            <a:ext cx="39840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u="sng" dirty="0" smtClean="0"/>
              <a:t>Для того чтобы найти </a:t>
            </a:r>
          </a:p>
          <a:p>
            <a:pPr algn="ctr"/>
            <a:r>
              <a:rPr lang="ru-RU" sz="2400" u="sng" dirty="0" smtClean="0"/>
              <a:t>частное двух дробей, нужно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041306"/>
            <a:ext cx="45502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ru-RU" sz="2400" dirty="0" smtClean="0"/>
              <a:t>1) </a:t>
            </a:r>
            <a:r>
              <a:rPr lang="ru-RU" sz="2400" dirty="0" smtClean="0">
                <a:solidFill>
                  <a:srgbClr val="003366"/>
                </a:solidFill>
              </a:rPr>
              <a:t>числитель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3366"/>
                </a:solidFill>
              </a:rPr>
              <a:t>делимого</a:t>
            </a:r>
            <a:r>
              <a:rPr lang="ru-RU" sz="2400" dirty="0"/>
              <a:t> </a:t>
            </a:r>
            <a:r>
              <a:rPr lang="ru-RU" sz="2400" u="sng" dirty="0" smtClean="0"/>
              <a:t>умножить</a:t>
            </a:r>
            <a:r>
              <a:rPr lang="ru-RU" sz="2400" dirty="0" smtClean="0"/>
              <a:t> на </a:t>
            </a:r>
            <a:r>
              <a:rPr lang="ru-RU" sz="2400" dirty="0" smtClean="0">
                <a:solidFill>
                  <a:srgbClr val="003366"/>
                </a:solidFill>
              </a:rPr>
              <a:t>знаменатель делителя </a:t>
            </a:r>
            <a:r>
              <a:rPr lang="ru-RU" sz="2400" dirty="0" smtClean="0"/>
              <a:t>и </a:t>
            </a:r>
            <a:r>
              <a:rPr lang="ru-RU" sz="2400" u="sng" dirty="0" smtClean="0"/>
              <a:t>записать</a:t>
            </a:r>
            <a:r>
              <a:rPr lang="ru-RU" sz="2400" dirty="0"/>
              <a:t> </a:t>
            </a:r>
            <a:r>
              <a:rPr lang="ru-RU" sz="2400" dirty="0" smtClean="0"/>
              <a:t>произведение в </a:t>
            </a:r>
            <a:r>
              <a:rPr lang="ru-RU" sz="2400" dirty="0" smtClean="0">
                <a:solidFill>
                  <a:srgbClr val="003366"/>
                </a:solidFill>
              </a:rPr>
              <a:t>числитель</a:t>
            </a:r>
            <a:r>
              <a:rPr lang="ru-RU" sz="2400" dirty="0"/>
              <a:t> </a:t>
            </a:r>
            <a:r>
              <a:rPr lang="ru-RU" sz="2400" dirty="0" smtClean="0"/>
              <a:t>новой дроби;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71999" y="2610966"/>
            <a:ext cx="43120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2) </a:t>
            </a:r>
            <a:r>
              <a:rPr lang="ru-RU" sz="2400" dirty="0" smtClean="0">
                <a:solidFill>
                  <a:srgbClr val="003366"/>
                </a:solidFill>
              </a:rPr>
              <a:t>знаменатель делимого </a:t>
            </a:r>
            <a:r>
              <a:rPr lang="ru-RU" sz="2400" u="sng" dirty="0" smtClean="0"/>
              <a:t>умножить</a:t>
            </a:r>
            <a:r>
              <a:rPr lang="ru-RU" sz="2400" dirty="0" smtClean="0"/>
              <a:t> на </a:t>
            </a:r>
            <a:r>
              <a:rPr lang="ru-RU" sz="2400" dirty="0" smtClean="0">
                <a:solidFill>
                  <a:srgbClr val="003366"/>
                </a:solidFill>
              </a:rPr>
              <a:t>числитель делителя </a:t>
            </a:r>
            <a:r>
              <a:rPr lang="ru-RU" sz="2400" dirty="0" smtClean="0"/>
              <a:t>и </a:t>
            </a:r>
            <a:r>
              <a:rPr lang="ru-RU" sz="2400" u="sng" dirty="0" smtClean="0"/>
              <a:t>записать</a:t>
            </a:r>
            <a:r>
              <a:rPr lang="ru-RU" sz="2400" dirty="0" smtClean="0"/>
              <a:t> их произведение в </a:t>
            </a:r>
            <a:r>
              <a:rPr lang="ru-RU" sz="2400" dirty="0" smtClean="0">
                <a:solidFill>
                  <a:srgbClr val="003366"/>
                </a:solidFill>
              </a:rPr>
              <a:t>знаменатель</a:t>
            </a:r>
            <a:r>
              <a:rPr lang="ru-RU" sz="2400" dirty="0" smtClean="0"/>
              <a:t> новой дроби. 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31268" y="2132492"/>
            <a:ext cx="4128310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Чтобы разделить одну </a:t>
            </a:r>
          </a:p>
          <a:p>
            <a:r>
              <a:rPr lang="ru-RU" sz="2800" i="1" dirty="0" smtClean="0">
                <a:solidFill>
                  <a:srgbClr val="003366"/>
                </a:solidFill>
              </a:rPr>
              <a:t>дробь на другую, надо </a:t>
            </a:r>
          </a:p>
          <a:p>
            <a:r>
              <a:rPr lang="ru-RU" sz="2800" i="1" dirty="0" smtClean="0">
                <a:solidFill>
                  <a:srgbClr val="003366"/>
                </a:solidFill>
              </a:rPr>
              <a:t>делимое (первую дробь) </a:t>
            </a:r>
          </a:p>
          <a:p>
            <a:r>
              <a:rPr lang="ru-RU" sz="2800" i="1" dirty="0" smtClean="0">
                <a:solidFill>
                  <a:srgbClr val="003366"/>
                </a:solidFill>
              </a:rPr>
              <a:t>умножить на обратную </a:t>
            </a:r>
          </a:p>
          <a:p>
            <a:r>
              <a:rPr lang="ru-RU" sz="2800" i="1" dirty="0" smtClean="0">
                <a:solidFill>
                  <a:srgbClr val="003366"/>
                </a:solidFill>
              </a:rPr>
              <a:t>дробь делителю.</a:t>
            </a:r>
            <a:endParaRPr lang="ru-RU" sz="28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3653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7" grpId="0" animBg="1"/>
      <p:bldP spid="7" grpId="0"/>
      <p:bldP spid="8" grpId="0"/>
      <p:bldP spid="9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0531" y="253308"/>
            <a:ext cx="4842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Задание: </a:t>
            </a:r>
            <a:r>
              <a:rPr lang="ru-RU" sz="2800" dirty="0" smtClean="0"/>
              <a:t>выполните деление: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06421" y="782402"/>
                <a:ext cx="1518814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1) 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: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21" y="782402"/>
                <a:ext cx="1518814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2522781" y="786117"/>
                <a:ext cx="1518814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2) 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: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;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781" y="786117"/>
                <a:ext cx="1518814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4718542" y="793100"/>
                <a:ext cx="1458989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3) 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:3</m:t>
                      </m:r>
                      <m:r>
                        <a:rPr lang="ru-RU" sz="28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;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542" y="793100"/>
                <a:ext cx="1458989" cy="8989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506421" y="2525276"/>
                <a:ext cx="124566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: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21" y="2525276"/>
                <a:ext cx="1245662" cy="9017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06421" y="1844440"/>
            <a:ext cx="1685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Решение</a:t>
            </a:r>
            <a:r>
              <a:rPr lang="ru-RU" sz="2800" b="1" dirty="0"/>
              <a:t>: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668644" y="2525276"/>
                <a:ext cx="1279133" cy="907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644" y="2525276"/>
                <a:ext cx="1279133" cy="90774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2768251" y="2525276"/>
                <a:ext cx="1577675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1∙5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4∙2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251" y="2525276"/>
                <a:ext cx="1577675" cy="91057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5753715" y="2512317"/>
                <a:ext cx="465192" cy="907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715" y="2512317"/>
                <a:ext cx="465192" cy="90774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рямоугольник 27"/>
          <p:cNvSpPr/>
          <p:nvPr/>
        </p:nvSpPr>
        <p:spPr>
          <a:xfrm>
            <a:off x="6144314" y="2759054"/>
            <a:ext cx="1264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обратно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724128" y="2538995"/>
            <a:ext cx="2019228" cy="8778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506421" y="3611097"/>
                <a:ext cx="124566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: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21" y="3611097"/>
                <a:ext cx="1245662" cy="90178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1652139" y="3620945"/>
                <a:ext cx="1279133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2139" y="3620945"/>
                <a:ext cx="1279133" cy="91057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2778301" y="3620945"/>
                <a:ext cx="1577675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2∙5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5∙3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301" y="3620945"/>
                <a:ext cx="1577675" cy="91057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5695250" y="3606201"/>
                <a:ext cx="465192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250" y="3606201"/>
                <a:ext cx="465192" cy="91057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Прямоугольник 42"/>
          <p:cNvSpPr/>
          <p:nvPr/>
        </p:nvSpPr>
        <p:spPr>
          <a:xfrm>
            <a:off x="6125245" y="3869541"/>
            <a:ext cx="1264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обратно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7353866" y="3600398"/>
                <a:ext cx="465191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3866" y="3600398"/>
                <a:ext cx="465191" cy="90178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Прямоугольник 44"/>
          <p:cNvSpPr/>
          <p:nvPr/>
        </p:nvSpPr>
        <p:spPr>
          <a:xfrm>
            <a:off x="5695250" y="3648533"/>
            <a:ext cx="2123807" cy="9036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6678094" y="776528"/>
                <a:ext cx="1955343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4)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 3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:1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ru-RU" sz="28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094" y="776528"/>
                <a:ext cx="1955343" cy="90178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278165" y="2499742"/>
                <a:ext cx="465191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8165" y="2499742"/>
                <a:ext cx="465191" cy="90178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/>
          <p:cNvCxnSpPr/>
          <p:nvPr/>
        </p:nvCxnSpPr>
        <p:spPr>
          <a:xfrm flipV="1">
            <a:off x="3290785" y="3723529"/>
            <a:ext cx="379504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778301" y="4210159"/>
            <a:ext cx="379504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493226" y="3436279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226" y="3436279"/>
                <a:ext cx="365806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694680" y="4393425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4680" y="4393425"/>
                <a:ext cx="365806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4580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30" grpId="0"/>
      <p:bldP spid="32" grpId="0"/>
      <p:bldP spid="34" grpId="0" animBg="1"/>
      <p:bldP spid="4" grpId="0"/>
      <p:bldP spid="8" grpId="0" animBg="1"/>
      <p:bldP spid="25" grpId="0" animBg="1"/>
      <p:bldP spid="27" grpId="0" animBg="1"/>
      <p:bldP spid="28" grpId="0"/>
      <p:bldP spid="22" grpId="0" animBg="1"/>
      <p:bldP spid="33" grpId="0" animBg="1"/>
      <p:bldP spid="38" grpId="0" animBg="1"/>
      <p:bldP spid="41" grpId="0" animBg="1"/>
      <p:bldP spid="42" grpId="0" animBg="1"/>
      <p:bldP spid="43" grpId="0"/>
      <p:bldP spid="44" grpId="0" animBg="1"/>
      <p:bldP spid="45" grpId="0" animBg="1"/>
      <p:bldP spid="56" grpId="0"/>
      <p:bldP spid="2" grpId="0"/>
      <p:bldP spid="31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683568" y="1453091"/>
            <a:ext cx="7848872" cy="30628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1407423"/>
            <a:ext cx="828092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Чтобы дробь разделить на натуральное число, </a:t>
            </a:r>
            <a:endParaRPr lang="ru-RU" sz="2800" dirty="0" smtClean="0"/>
          </a:p>
          <a:p>
            <a:pPr algn="ctr"/>
            <a:r>
              <a:rPr lang="ru-RU" sz="2800" dirty="0" smtClean="0"/>
              <a:t>можно </a:t>
            </a:r>
            <a:r>
              <a:rPr lang="ru-RU" sz="2800" dirty="0" smtClean="0"/>
              <a:t>использовать следующий способ:</a:t>
            </a:r>
          </a:p>
          <a:p>
            <a:pPr algn="ctr"/>
            <a:r>
              <a:rPr lang="ru-RU" sz="2800" i="1" dirty="0" smtClean="0"/>
              <a:t>      натуральное </a:t>
            </a:r>
            <a:r>
              <a:rPr lang="ru-RU" sz="2800" i="1" dirty="0" smtClean="0"/>
              <a:t>число</a:t>
            </a:r>
            <a:r>
              <a:rPr lang="en-US" sz="2800" i="1" dirty="0" smtClean="0"/>
              <a:t> </a:t>
            </a:r>
            <a:r>
              <a:rPr lang="ru-RU" sz="2800" i="1" u="sng" dirty="0" smtClean="0"/>
              <a:t>представляем в виде</a:t>
            </a:r>
            <a:r>
              <a:rPr lang="en-US" sz="2800" i="1" u="sng" dirty="0" smtClean="0"/>
              <a:t> </a:t>
            </a:r>
            <a:r>
              <a:rPr lang="ru-RU" sz="2800" i="1" u="sng" dirty="0" smtClean="0"/>
              <a:t>                неправильной </a:t>
            </a:r>
            <a:r>
              <a:rPr lang="ru-RU" sz="2800" i="1" u="sng" dirty="0" smtClean="0"/>
              <a:t>дроби</a:t>
            </a:r>
            <a:r>
              <a:rPr lang="ru-RU" sz="2800" i="1" dirty="0" smtClean="0"/>
              <a:t> с</a:t>
            </a:r>
            <a:r>
              <a:rPr lang="en-US" sz="2800" i="1" dirty="0" smtClean="0"/>
              <a:t> </a:t>
            </a:r>
            <a:r>
              <a:rPr lang="ru-RU" sz="2800" i="1" dirty="0" smtClean="0"/>
              <a:t>числителем, равным</a:t>
            </a:r>
            <a:r>
              <a:rPr lang="en-US" sz="2800" i="1" dirty="0" smtClean="0"/>
              <a:t> </a:t>
            </a:r>
            <a:endParaRPr lang="ru-RU" sz="2800" i="1" dirty="0" smtClean="0"/>
          </a:p>
          <a:p>
            <a:pPr algn="ctr"/>
            <a:r>
              <a:rPr lang="ru-RU" sz="2800" i="1" dirty="0" smtClean="0"/>
              <a:t>   самому </a:t>
            </a:r>
            <a:r>
              <a:rPr lang="ru-RU" sz="2800" i="1" dirty="0" smtClean="0"/>
              <a:t>числу и знаменателем равным единице. </a:t>
            </a:r>
            <a:r>
              <a:rPr lang="ru-RU" sz="2800" i="1" dirty="0" smtClean="0"/>
              <a:t>    Затем производим </a:t>
            </a:r>
            <a:r>
              <a:rPr lang="ru-RU" sz="2800" i="1" dirty="0" smtClean="0"/>
              <a:t>деление по правилу деления </a:t>
            </a:r>
            <a:r>
              <a:rPr lang="ru-RU" sz="2800" i="1" dirty="0" smtClean="0"/>
              <a:t>     дроби на </a:t>
            </a:r>
            <a:r>
              <a:rPr lang="ru-RU" sz="2800" i="1" dirty="0" smtClean="0"/>
              <a:t>дробь.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123728" y="458709"/>
                <a:ext cx="124566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:3=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58709"/>
                <a:ext cx="1245662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285951" y="458709"/>
                <a:ext cx="1279133" cy="907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: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5951" y="458709"/>
                <a:ext cx="1279133" cy="90774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385558" y="458709"/>
                <a:ext cx="1279133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558" y="458709"/>
                <a:ext cx="1279133" cy="9017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589632" y="1522251"/>
                <a:ext cx="465192" cy="907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9632" y="1522251"/>
                <a:ext cx="465192" cy="90774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4031686" y="1768988"/>
            <a:ext cx="1264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обратно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62386" y="1533581"/>
            <a:ext cx="2019228" cy="8778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114082" y="1509676"/>
                <a:ext cx="465191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082" y="1509676"/>
                <a:ext cx="465191" cy="90178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154744" y="1523039"/>
                <a:ext cx="1131207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3=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4744" y="1523039"/>
                <a:ext cx="1131207" cy="8989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564926" y="444941"/>
                <a:ext cx="1776448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2800" i="1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926" y="444941"/>
                <a:ext cx="1776448" cy="90178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50024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/>
      <p:bldP spid="4" grpId="0" animBg="1"/>
      <p:bldP spid="5" grpId="0" animBg="1"/>
      <p:bldP spid="6" grpId="0" animBg="1"/>
      <p:bldP spid="7" grpId="0" animBg="1"/>
      <p:bldP spid="7" grpId="1"/>
      <p:bldP spid="8" grpId="0"/>
      <p:bldP spid="8" grpId="1"/>
      <p:bldP spid="9" grpId="0" animBg="1"/>
      <p:bldP spid="9" grpId="1" animBg="1"/>
      <p:bldP spid="10" grpId="0"/>
      <p:bldP spid="10" grpId="1"/>
      <p:bldP spid="11" grpId="0"/>
      <p:bldP spid="11" grpId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60186" y="2643758"/>
            <a:ext cx="8203615" cy="181588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2643758"/>
            <a:ext cx="87129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При делении смешанных чисел надо представить </a:t>
            </a:r>
          </a:p>
          <a:p>
            <a:r>
              <a:rPr lang="ru-RU" sz="2800" i="1" dirty="0" smtClean="0"/>
              <a:t>числа в виде неправильных дробей, а потом разделить их друг на друга по правилу деления дробей.</a:t>
            </a:r>
            <a:endParaRPr lang="ru-RU" sz="2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098364" y="441624"/>
                <a:ext cx="176285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:1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364" y="441624"/>
                <a:ext cx="1762855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697951" y="441624"/>
                <a:ext cx="1444434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16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: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7951" y="441624"/>
                <a:ext cx="1444434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955218" y="441624"/>
                <a:ext cx="147790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16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218" y="441624"/>
                <a:ext cx="1477905" cy="9017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96863" y="1535128"/>
                <a:ext cx="3327065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5∙3+1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16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863" y="1535128"/>
                <a:ext cx="3327065" cy="9105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292715" y="441623"/>
                <a:ext cx="1776448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ru-RU" sz="2800" i="1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14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715" y="441623"/>
                <a:ext cx="1776448" cy="90178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170872" y="1559990"/>
                <a:ext cx="312829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7∙1+1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872" y="1559990"/>
                <a:ext cx="3128292" cy="90178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6928880" y="441623"/>
                <a:ext cx="1091261" cy="900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8880" y="441623"/>
                <a:ext cx="1091261" cy="90024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/>
          <p:cNvCxnSpPr/>
          <p:nvPr/>
        </p:nvCxnSpPr>
        <p:spPr>
          <a:xfrm flipV="1">
            <a:off x="4093691" y="503225"/>
            <a:ext cx="379504" cy="292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4631652" y="1009170"/>
            <a:ext cx="379504" cy="292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42848" y="239367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848" y="239367"/>
                <a:ext cx="365806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827248" y="117303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248" y="1173031"/>
                <a:ext cx="365806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50024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/>
      <p:bldP spid="4" grpId="0" animBg="1"/>
      <p:bldP spid="5" grpId="0" animBg="1"/>
      <p:bldP spid="6" grpId="0" animBg="1"/>
      <p:bldP spid="11" grpId="0"/>
      <p:bldP spid="12" grpId="0"/>
      <p:bldP spid="13" grpId="0"/>
      <p:bldP spid="14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10"/>
            <a:ext cx="3560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3200" dirty="0" smtClean="0"/>
              <a:t>деление дробей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357304"/>
            <a:ext cx="51209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3200" dirty="0" smtClean="0"/>
              <a:t>правило деления дробей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2428874"/>
            <a:ext cx="54784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3200" dirty="0" smtClean="0"/>
              <a:t>правило деления дроби на </a:t>
            </a:r>
          </a:p>
          <a:p>
            <a:pPr marL="457200" indent="-457200"/>
            <a:r>
              <a:rPr lang="ru-RU" sz="3200" dirty="0" smtClean="0"/>
              <a:t>     натуральное число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3714758"/>
            <a:ext cx="69031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3200" dirty="0" smtClean="0"/>
              <a:t>правило деления смешанных чисел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395543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3181</TotalTime>
  <Words>651</Words>
  <Application>Microsoft Office PowerPoint</Application>
  <PresentationFormat>Экран (16:9)</PresentationFormat>
  <Paragraphs>90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cp-04</dc:creator>
  <cp:lastModifiedBy>user</cp:lastModifiedBy>
  <cp:revision>346</cp:revision>
  <dcterms:created xsi:type="dcterms:W3CDTF">2013-08-20T06:45:45Z</dcterms:created>
  <dcterms:modified xsi:type="dcterms:W3CDTF">2014-02-28T07:58:15Z</dcterms:modified>
</cp:coreProperties>
</file>