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2" r:id="rId3"/>
    <p:sldId id="260" r:id="rId4"/>
    <p:sldId id="293" r:id="rId5"/>
    <p:sldId id="284" r:id="rId6"/>
    <p:sldId id="257" r:id="rId7"/>
    <p:sldId id="258" r:id="rId8"/>
    <p:sldId id="291" r:id="rId9"/>
    <p:sldId id="287" r:id="rId10"/>
    <p:sldId id="294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D482DEC-85BD-41BB-96F6-5D38BBF68592}">
          <p14:sldIdLst>
            <p14:sldId id="256"/>
            <p14:sldId id="292"/>
            <p14:sldId id="260"/>
            <p14:sldId id="293"/>
            <p14:sldId id="284"/>
            <p14:sldId id="257"/>
            <p14:sldId id="258"/>
            <p14:sldId id="291"/>
            <p14:sldId id="287"/>
            <p14:sldId id="2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660066"/>
    <a:srgbClr val="99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698" autoAdjust="0"/>
  </p:normalViewPr>
  <p:slideViewPr>
    <p:cSldViewPr>
      <p:cViewPr varScale="1">
        <p:scale>
          <a:sx n="116" d="100"/>
          <a:sy n="116" d="100"/>
        </p:scale>
        <p:origin x="-102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CC4BF-EAAC-4E0A-8C69-F286CD0D5971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6C93C-0292-4A4D-A902-87153E466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833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6663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4450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56798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59573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79383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53495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94806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150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62930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08341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9677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93EF1-655D-4F42-B5F3-E8F71684BE0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77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" Type="http://schemas.openxmlformats.org/officeDocument/2006/relationships/image" Target="../media/image33.png"/><Relationship Id="rId16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19" Type="http://schemas.openxmlformats.org/officeDocument/2006/relationships/image" Target="../media/image50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18" Type="http://schemas.openxmlformats.org/officeDocument/2006/relationships/image" Target="../media/image67.png"/><Relationship Id="rId3" Type="http://schemas.openxmlformats.org/officeDocument/2006/relationships/image" Target="../media/image52.png"/><Relationship Id="rId21" Type="http://schemas.openxmlformats.org/officeDocument/2006/relationships/image" Target="../media/image70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17" Type="http://schemas.openxmlformats.org/officeDocument/2006/relationships/image" Target="../media/image66.png"/><Relationship Id="rId2" Type="http://schemas.openxmlformats.org/officeDocument/2006/relationships/image" Target="../media/image51.png"/><Relationship Id="rId16" Type="http://schemas.openxmlformats.org/officeDocument/2006/relationships/image" Target="../media/image65.png"/><Relationship Id="rId20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5" Type="http://schemas.openxmlformats.org/officeDocument/2006/relationships/image" Target="../media/image64.png"/><Relationship Id="rId10" Type="http://schemas.openxmlformats.org/officeDocument/2006/relationships/image" Target="../media/image59.png"/><Relationship Id="rId19" Type="http://schemas.openxmlformats.org/officeDocument/2006/relationships/image" Target="../media/image68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Relationship Id="rId14" Type="http://schemas.openxmlformats.org/officeDocument/2006/relationships/image" Target="../media/image6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82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12" Type="http://schemas.openxmlformats.org/officeDocument/2006/relationships/image" Target="../media/image81.png"/><Relationship Id="rId2" Type="http://schemas.openxmlformats.org/officeDocument/2006/relationships/image" Target="../media/image71.png"/><Relationship Id="rId16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80.png"/><Relationship Id="rId5" Type="http://schemas.openxmlformats.org/officeDocument/2006/relationships/image" Target="../media/image74.png"/><Relationship Id="rId15" Type="http://schemas.openxmlformats.org/officeDocument/2006/relationships/image" Target="../media/image84.png"/><Relationship Id="rId10" Type="http://schemas.openxmlformats.org/officeDocument/2006/relationships/image" Target="../media/image79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Relationship Id="rId14" Type="http://schemas.openxmlformats.org/officeDocument/2006/relationships/image" Target="../media/image8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9065" y="1756142"/>
            <a:ext cx="550926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000" b="1" dirty="0" smtClean="0">
                <a:solidFill>
                  <a:srgbClr val="003366"/>
                </a:solidFill>
              </a:rPr>
              <a:t>Взаимно обратные</a:t>
            </a:r>
          </a:p>
          <a:p>
            <a:pPr algn="ctr"/>
            <a:r>
              <a:rPr lang="ru-RU" sz="5000" b="1" dirty="0" smtClean="0">
                <a:solidFill>
                  <a:srgbClr val="003366"/>
                </a:solidFill>
              </a:rPr>
              <a:t>числа</a:t>
            </a:r>
          </a:p>
        </p:txBody>
      </p:sp>
    </p:spTree>
    <p:extLst>
      <p:ext uri="{BB962C8B-B14F-4D97-AF65-F5344CB8AC3E}">
        <p14:creationId xmlns:p14="http://schemas.microsoft.com/office/powerpoint/2010/main" val="17632735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226233"/>
            <a:ext cx="50565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3200" dirty="0" smtClean="0"/>
              <a:t>взаимно обратные числа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3291830"/>
            <a:ext cx="7412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3200" dirty="0" smtClean="0"/>
              <a:t>нахождение обратного числа данному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395543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226233"/>
            <a:ext cx="50565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3200" dirty="0" smtClean="0"/>
              <a:t>взаимно обратные числа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3291830"/>
            <a:ext cx="7167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3200" dirty="0" smtClean="0"/>
              <a:t>нахождение обратных чисел данным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747168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691680" y="1889959"/>
            <a:ext cx="5563469" cy="1024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3787533" y="2123842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/>
              <a:t>взаимно обратны</a:t>
            </a:r>
            <a:endParaRPr lang="ru-RU" sz="3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25555" y="424033"/>
                <a:ext cx="1891672" cy="1027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11</m:t>
                          </m:r>
                        </m:den>
                      </m:f>
                      <m:r>
                        <a:rPr lang="ru-RU" sz="32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11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5555" y="424033"/>
                <a:ext cx="1891672" cy="102752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34283" y="424395"/>
                <a:ext cx="1664045" cy="1027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∙11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11</m:t>
                          </m:r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∙5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283" y="424395"/>
                <a:ext cx="1664045" cy="10275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065915" y="716419"/>
                <a:ext cx="5052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5915" y="716419"/>
                <a:ext cx="505267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853962" y="1896758"/>
                <a:ext cx="732893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32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11</m:t>
                          </m:r>
                        </m:num>
                        <m:den>
                          <m:r>
                            <a:rPr lang="ru-RU" sz="32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3962" y="1896758"/>
                <a:ext cx="732893" cy="10175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749413" y="2113131"/>
            <a:ext cx="1626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обратно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5472160" y="1889961"/>
                <a:ext cx="732893" cy="10243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3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160" y="1889961"/>
                <a:ext cx="732893" cy="102431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единительная линия 17"/>
          <p:cNvCxnSpPr/>
          <p:nvPr/>
        </p:nvCxnSpPr>
        <p:spPr>
          <a:xfrm flipV="1">
            <a:off x="4581581" y="503225"/>
            <a:ext cx="379504" cy="292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4717227" y="1100049"/>
            <a:ext cx="396258" cy="29202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5254161" y="516001"/>
            <a:ext cx="379504" cy="29202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282408" y="1100049"/>
            <a:ext cx="379504" cy="292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99035" y="2393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532959" y="13011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520925" y="13011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511069" y="2393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909049" y="3383798"/>
                <a:ext cx="1891672" cy="1027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ru-RU" sz="32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11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049" y="3383798"/>
                <a:ext cx="1891672" cy="102752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617777" y="3384160"/>
                <a:ext cx="1664045" cy="1027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11</m:t>
                          </m:r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∙5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∙11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777" y="3384160"/>
                <a:ext cx="1664045" cy="102752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149409" y="3676184"/>
                <a:ext cx="5052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409" y="3676184"/>
                <a:ext cx="505267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единительная линия 29"/>
          <p:cNvCxnSpPr/>
          <p:nvPr/>
        </p:nvCxnSpPr>
        <p:spPr>
          <a:xfrm flipV="1">
            <a:off x="4665075" y="3462990"/>
            <a:ext cx="379504" cy="292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4800721" y="4059814"/>
            <a:ext cx="396258" cy="29202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5337655" y="3475766"/>
            <a:ext cx="379504" cy="29202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5365902" y="4059814"/>
            <a:ext cx="379504" cy="292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582529" y="31991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5594563" y="42609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4582529" y="42609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594563" y="31991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1691680" y="1889959"/>
                <a:ext cx="732893" cy="10243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3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889959"/>
                <a:ext cx="732893" cy="102431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2419675" y="2113131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803011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0" grpId="0"/>
      <p:bldP spid="4" grpId="0"/>
      <p:bldP spid="14" grpId="0"/>
      <p:bldP spid="15" grpId="0"/>
      <p:bldP spid="6" grpId="0"/>
      <p:bldP spid="8" grpId="0"/>
      <p:bldP spid="8" grpId="1"/>
      <p:bldP spid="16" grpId="0"/>
      <p:bldP spid="16" grpId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25555" y="424033"/>
                <a:ext cx="1436419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8</m:t>
                      </m:r>
                      <m:r>
                        <a:rPr lang="ru-RU" sz="32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5555" y="424033"/>
                <a:ext cx="1436419" cy="101752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58144" y="424033"/>
                <a:ext cx="1436419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8</m:t>
                          </m:r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∙1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8144" y="424033"/>
                <a:ext cx="1436419" cy="10175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409090" y="667845"/>
                <a:ext cx="5052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090" y="667845"/>
                <a:ext cx="505267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808181" y="2841390"/>
                <a:ext cx="505267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32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181" y="2841390"/>
                <a:ext cx="505267" cy="10175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572999" y="4082714"/>
            <a:ext cx="34419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/>
              <a:t>взаимно обратны</a:t>
            </a:r>
            <a:endParaRPr lang="ru-RU" sz="3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945415" y="3858912"/>
                <a:ext cx="801310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ru-RU" sz="3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5415" y="3858912"/>
                <a:ext cx="801310" cy="101752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единительная линия 17"/>
          <p:cNvCxnSpPr/>
          <p:nvPr/>
        </p:nvCxnSpPr>
        <p:spPr>
          <a:xfrm flipV="1">
            <a:off x="4243207" y="515639"/>
            <a:ext cx="379504" cy="29202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4470311" y="1106608"/>
            <a:ext cx="396258" cy="29202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122896" y="2390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321025" y="13727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244627" y="1701172"/>
                <a:ext cx="1732461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ru-RU" sz="32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4627" y="1701172"/>
                <a:ext cx="1732461" cy="10175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57676" y="1701535"/>
                <a:ext cx="1436419" cy="1027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∙3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∙5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676" y="1701535"/>
                <a:ext cx="1436419" cy="102752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67204" y="1961855"/>
                <a:ext cx="5052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7204" y="1961855"/>
                <a:ext cx="505267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единительная линия 29"/>
          <p:cNvCxnSpPr/>
          <p:nvPr/>
        </p:nvCxnSpPr>
        <p:spPr>
          <a:xfrm flipV="1">
            <a:off x="5104974" y="1780365"/>
            <a:ext cx="379504" cy="292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5108339" y="2377189"/>
            <a:ext cx="396258" cy="29202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5636878" y="1793141"/>
            <a:ext cx="379504" cy="29202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5616049" y="2377189"/>
            <a:ext cx="379504" cy="292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022428" y="15165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5912059" y="25783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5022428" y="25783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912059" y="15141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2093437" y="3092774"/>
                <a:ext cx="50526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3437" y="3092774"/>
                <a:ext cx="505267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2483768" y="3092774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3460202" y="3092774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/>
              <a:t>взаимно обратны</a:t>
            </a:r>
            <a:endParaRPr lang="ru-RU" sz="3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757591" y="1711537"/>
                <a:ext cx="1436419" cy="1027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ru-RU" sz="32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7591" y="1711537"/>
                <a:ext cx="1436419" cy="102752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2605241" y="4075285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и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2950456" y="3866341"/>
                <a:ext cx="505267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56" y="3866341"/>
                <a:ext cx="505267" cy="101752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6950055" y="1735475"/>
                <a:ext cx="1563120" cy="102752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ru-RU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0055" y="1735475"/>
                <a:ext cx="1563120" cy="102752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93653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6" grpId="0"/>
      <p:bldP spid="8" grpId="0"/>
      <p:bldP spid="16" grpId="0"/>
      <p:bldP spid="23" grpId="0"/>
      <p:bldP spid="25" grpId="0"/>
      <p:bldP spid="27" grpId="0"/>
      <p:bldP spid="28" grpId="0"/>
      <p:bldP spid="29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8700" y="339502"/>
            <a:ext cx="8947796" cy="100521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8700" y="267494"/>
            <a:ext cx="9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Два числа, произведение которых равно </a:t>
            </a:r>
            <a:r>
              <a:rPr lang="ru-RU" sz="3200" i="1" dirty="0" smtClean="0">
                <a:solidFill>
                  <a:srgbClr val="003366"/>
                </a:solidFill>
              </a:rPr>
              <a:t>единице</a:t>
            </a:r>
            <a:r>
              <a:rPr lang="ru-RU" sz="3200" i="1" dirty="0" smtClean="0"/>
              <a:t>,</a:t>
            </a:r>
          </a:p>
          <a:p>
            <a:r>
              <a:rPr lang="ru-RU" sz="3200" i="1" dirty="0" smtClean="0"/>
              <a:t>называют </a:t>
            </a:r>
            <a:r>
              <a:rPr lang="ru-RU" sz="3200" b="1" i="1" dirty="0" smtClean="0"/>
              <a:t>взаимно обратными</a:t>
            </a:r>
            <a:r>
              <a:rPr lang="ru-RU" sz="3200" i="1" dirty="0" smtClean="0"/>
              <a:t>.</a:t>
            </a:r>
            <a:endParaRPr lang="ru-RU" sz="3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17369" y="1833439"/>
                <a:ext cx="516873" cy="93576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369" y="1833439"/>
                <a:ext cx="516873" cy="9357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979082" y="1986975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и</a:t>
            </a:r>
            <a:endParaRPr lang="ru-RU" sz="32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275856" y="3291829"/>
                <a:ext cx="2454262" cy="1027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ru-RU" sz="32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𝑎𝑏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𝑏𝑎</m:t>
                          </m:r>
                        </m:den>
                      </m:f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3291829"/>
                <a:ext cx="2454262" cy="10273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321995" y="1753417"/>
                <a:ext cx="516873" cy="1027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995" y="1753417"/>
                <a:ext cx="516873" cy="10273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15751" y="1986975"/>
                <a:ext cx="661277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i="1" dirty="0" smtClean="0"/>
                  <a:t>взаимно обратны</a:t>
                </a:r>
                <a:r>
                  <a:rPr lang="ru-RU" sz="3200" dirty="0" smtClean="0"/>
                  <a:t>, при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≠0, 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≠0</m:t>
                    </m:r>
                    <m:r>
                      <a:rPr lang="en-US" sz="3200" b="0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ru-RU" sz="3200" u="sng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751" y="1986975"/>
                <a:ext cx="6612772" cy="584775"/>
              </a:xfrm>
              <a:prstGeom prst="rect">
                <a:avLst/>
              </a:prstGeom>
              <a:blipFill rotWithShape="1">
                <a:blip r:embed="rId5"/>
                <a:stretch>
                  <a:fillRect l="-2396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477484" y="3579861"/>
                <a:ext cx="505267" cy="5847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484" y="3579861"/>
                <a:ext cx="505267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/>
          <p:cNvCxnSpPr/>
          <p:nvPr/>
        </p:nvCxnSpPr>
        <p:spPr>
          <a:xfrm flipV="1">
            <a:off x="4628325" y="3420673"/>
            <a:ext cx="379504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842567" y="3996995"/>
            <a:ext cx="396258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818077" y="3433449"/>
            <a:ext cx="379504" cy="29202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612996" y="3996995"/>
            <a:ext cx="379504" cy="29202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05773" y="31071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122137" y="42153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477482" y="42153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087982" y="31194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6613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7" grpId="0"/>
      <p:bldP spid="19" grpId="0"/>
      <p:bldP spid="5" grpId="0"/>
      <p:bldP spid="6" grpId="0"/>
      <p:bldP spid="15" grpId="0"/>
      <p:bldP spid="17" grpId="0"/>
      <p:bldP spid="13" grpId="0"/>
      <p:bldP spid="14" grpId="0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3128" y="267492"/>
            <a:ext cx="81777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Если одно из двух взаимно обратных чисел – </a:t>
            </a:r>
            <a:endParaRPr lang="ru-RU" sz="2800" dirty="0" smtClean="0"/>
          </a:p>
          <a:p>
            <a:r>
              <a:rPr lang="ru-RU" sz="2800" i="1" dirty="0" smtClean="0">
                <a:solidFill>
                  <a:srgbClr val="003366"/>
                </a:solidFill>
              </a:rPr>
              <a:t>правильная</a:t>
            </a:r>
            <a:r>
              <a:rPr lang="ru-RU" sz="2800" dirty="0" smtClean="0"/>
              <a:t> </a:t>
            </a:r>
            <a:r>
              <a:rPr lang="ru-RU" sz="2800" dirty="0"/>
              <a:t>дробь, то другое – </a:t>
            </a:r>
            <a:r>
              <a:rPr lang="ru-RU" sz="2800" i="1" dirty="0">
                <a:solidFill>
                  <a:srgbClr val="003366"/>
                </a:solidFill>
              </a:rPr>
              <a:t>неправильная</a:t>
            </a:r>
            <a:r>
              <a:rPr lang="ru-RU" sz="2800" dirty="0"/>
              <a:t> дробь.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0195" y="3435846"/>
            <a:ext cx="82235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/>
              <a:t>Число </a:t>
            </a:r>
            <a:r>
              <a:rPr lang="ru-RU" sz="2800" i="1" dirty="0">
                <a:solidFill>
                  <a:srgbClr val="003366"/>
                </a:solidFill>
              </a:rPr>
              <a:t>1</a:t>
            </a:r>
            <a:r>
              <a:rPr lang="ru-RU" sz="2800" i="1" dirty="0"/>
              <a:t> взаимно обратно </a:t>
            </a:r>
            <a:r>
              <a:rPr lang="ru-RU" sz="2800" i="1" u="sng" dirty="0"/>
              <a:t>самому себе</a:t>
            </a:r>
            <a:r>
              <a:rPr lang="ru-RU" sz="2800" i="1" dirty="0"/>
              <a:t>, а число </a:t>
            </a:r>
            <a:r>
              <a:rPr lang="ru-RU" sz="2800" i="1" dirty="0" smtClean="0">
                <a:solidFill>
                  <a:srgbClr val="003366"/>
                </a:solidFill>
              </a:rPr>
              <a:t>0 </a:t>
            </a:r>
            <a:r>
              <a:rPr lang="ru-RU" sz="2800" i="1" dirty="0" smtClean="0"/>
              <a:t>–</a:t>
            </a:r>
            <a:r>
              <a:rPr lang="ru-RU" sz="2800" i="1" dirty="0" smtClean="0">
                <a:solidFill>
                  <a:srgbClr val="003366"/>
                </a:solidFill>
              </a:rPr>
              <a:t> </a:t>
            </a:r>
            <a:endParaRPr lang="ru-RU" sz="2800" i="1" dirty="0" smtClean="0"/>
          </a:p>
          <a:p>
            <a:r>
              <a:rPr lang="ru-RU" sz="2800" i="1" u="sng" dirty="0" smtClean="0"/>
              <a:t>не </a:t>
            </a:r>
            <a:r>
              <a:rPr lang="ru-RU" sz="2800" i="1" u="sng" dirty="0"/>
              <a:t>имеет</a:t>
            </a:r>
            <a:r>
              <a:rPr lang="ru-RU" sz="2800" i="1" dirty="0"/>
              <a:t> обратного себе числа.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31088" y="2503815"/>
            <a:ext cx="3345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2800" dirty="0" smtClean="0"/>
              <a:t>–  правильная дробь</a:t>
            </a:r>
            <a:endParaRPr lang="ru-RU" sz="2800" dirty="0">
              <a:solidFill>
                <a:srgbClr val="0033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85377" y="2274142"/>
                <a:ext cx="465192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77" y="2274142"/>
                <a:ext cx="465192" cy="9105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771452" y="2253894"/>
                <a:ext cx="465192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452" y="2253894"/>
                <a:ext cx="465192" cy="8989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8740" y="1237569"/>
                <a:ext cx="465192" cy="90024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40" y="1237569"/>
                <a:ext cx="465192" cy="90024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881990" y="1467835"/>
            <a:ext cx="378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и</a:t>
            </a:r>
            <a:endParaRPr lang="ru-RU" sz="28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1198818" y="1246555"/>
                <a:ext cx="465191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818" y="1246555"/>
                <a:ext cx="465191" cy="8989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636576" y="1467835"/>
            <a:ext cx="3029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взаимно обратны</a:t>
            </a:r>
            <a:endParaRPr lang="ru-RU" sz="28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139952" y="2464245"/>
                <a:ext cx="75880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ru-RU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464245"/>
                <a:ext cx="758808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248406" y="2477439"/>
            <a:ext cx="3716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2800" dirty="0" smtClean="0"/>
              <a:t>–  неправильная дробь</a:t>
            </a:r>
            <a:endParaRPr lang="ru-RU" sz="2800" dirty="0">
              <a:solidFill>
                <a:srgbClr val="0033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248406" y="1278552"/>
                <a:ext cx="2690160" cy="90178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ru-RU" sz="28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3∙7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7∙3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406" y="1278552"/>
                <a:ext cx="2690160" cy="90178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V="1">
            <a:off x="6411944" y="1321823"/>
            <a:ext cx="379504" cy="292024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395190" y="1845791"/>
            <a:ext cx="396258" cy="29202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6833403" y="1338624"/>
            <a:ext cx="379504" cy="29202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6833403" y="1845043"/>
            <a:ext cx="379504" cy="292024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300010" y="12107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3366"/>
                </a:solidFill>
              </a:rPr>
              <a:t>1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23155" y="19022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3366"/>
                </a:solidFill>
              </a:rPr>
              <a:t>1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44347" y="19048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7140202" y="12107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79659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22" grpId="0"/>
      <p:bldP spid="15" grpId="0"/>
      <p:bldP spid="16" grpId="0"/>
      <p:bldP spid="10" grpId="0"/>
      <p:bldP spid="11" grpId="0"/>
      <p:bldP spid="12" grpId="0"/>
      <p:bldP spid="13" grpId="0"/>
      <p:bldP spid="2" grpId="0"/>
      <p:bldP spid="17" grpId="0"/>
      <p:bldP spid="19" grpId="0" animBg="1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3437867" y="2987611"/>
                <a:ext cx="644728" cy="7848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2</m:t>
                      </m:r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7867" y="2987611"/>
                <a:ext cx="644728" cy="78489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461390" y="2038898"/>
                <a:ext cx="644728" cy="7848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solidFill>
                            <a:srgbClr val="003366"/>
                          </a:solidFill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ru-RU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390" y="2038898"/>
                <a:ext cx="644728" cy="7848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909799" y="123478"/>
            <a:ext cx="3324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Полезные правила:</a:t>
            </a:r>
            <a:endParaRPr lang="ru-RU" sz="28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51521" y="540791"/>
            <a:ext cx="8431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Чтобы </a:t>
            </a:r>
            <a:r>
              <a:rPr lang="ru-RU" sz="2800" u="sng" dirty="0"/>
              <a:t>найти</a:t>
            </a:r>
            <a:r>
              <a:rPr lang="ru-RU" sz="2800" dirty="0"/>
              <a:t> число взаимно обратное данному, </a:t>
            </a:r>
            <a:r>
              <a:rPr lang="ru-RU" sz="2800" u="sng" dirty="0"/>
              <a:t>надо</a:t>
            </a:r>
            <a:r>
              <a:rPr lang="ru-RU" sz="2800" dirty="0" smtClean="0"/>
              <a:t>: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57460" y="1201382"/>
                <a:ext cx="8640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ru-RU" sz="2400" dirty="0" smtClean="0"/>
                  <a:t>1) 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rgbClr val="003366"/>
                        </a:solidFill>
                        <a:latin typeface="Cambria Math"/>
                      </a:rPr>
                      <m:t> 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5</m:t>
                    </m:r>
                  </m:oMath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7460" y="1201382"/>
                <a:ext cx="864095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0563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57460" y="2115337"/>
                <a:ext cx="696024" cy="624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ru-RU" sz="2400" dirty="0" smtClean="0"/>
                  <a:t>2)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7460" y="2115337"/>
                <a:ext cx="696024" cy="624017"/>
              </a:xfrm>
              <a:prstGeom prst="rect">
                <a:avLst/>
              </a:prstGeom>
              <a:blipFill rotWithShape="1">
                <a:blip r:embed="rId5"/>
                <a:stretch>
                  <a:fillRect l="-13158" b="-98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57460" y="3091203"/>
                <a:ext cx="848309" cy="6258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ru-RU" sz="2400" dirty="0" smtClean="0"/>
                  <a:t>3) </a:t>
                </a:r>
                <a14:m>
                  <m:oMath xmlns:m="http://schemas.openxmlformats.org/officeDocument/2006/math">
                    <m:r>
                      <a:rPr lang="ru-RU" sz="2400" i="1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ru-RU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7460" y="3091203"/>
                <a:ext cx="848309" cy="625812"/>
              </a:xfrm>
              <a:prstGeom prst="rect">
                <a:avLst/>
              </a:prstGeom>
              <a:blipFill rotWithShape="1">
                <a:blip r:embed="rId6"/>
                <a:stretch>
                  <a:fillRect l="-10791" b="-87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3548475" y="996227"/>
                <a:ext cx="423513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475" y="996227"/>
                <a:ext cx="423513" cy="7861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Круговая стрелка 10"/>
          <p:cNvSpPr/>
          <p:nvPr/>
        </p:nvSpPr>
        <p:spPr>
          <a:xfrm rot="5400000">
            <a:off x="3714210" y="1182867"/>
            <a:ext cx="489204" cy="489204"/>
          </a:xfrm>
          <a:prstGeom prst="circularArrow">
            <a:avLst>
              <a:gd name="adj1" fmla="val 12500"/>
              <a:gd name="adj2" fmla="val 1554571"/>
              <a:gd name="adj3" fmla="val 20457681"/>
              <a:gd name="adj4" fmla="val 10800000"/>
              <a:gd name="adj5" fmla="val 1250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Круговая стрелка 16"/>
          <p:cNvSpPr/>
          <p:nvPr/>
        </p:nvSpPr>
        <p:spPr>
          <a:xfrm rot="16200000">
            <a:off x="3309038" y="1182867"/>
            <a:ext cx="489204" cy="489204"/>
          </a:xfrm>
          <a:prstGeom prst="circularArrow">
            <a:avLst>
              <a:gd name="adj1" fmla="val 12500"/>
              <a:gd name="adj2" fmla="val 1554571"/>
              <a:gd name="adj3" fmla="val 20457681"/>
              <a:gd name="adj4" fmla="val 10800000"/>
              <a:gd name="adj5" fmla="val 1250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4571999" y="1016977"/>
                <a:ext cx="423513" cy="79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016977"/>
                <a:ext cx="423513" cy="79130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4129173" y="1201383"/>
            <a:ext cx="351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</a:rPr>
              <a:t>и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148064" y="1222495"/>
            <a:ext cx="2657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взаимно обратные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3535299" y="2034258"/>
                <a:ext cx="423513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5299" y="2034258"/>
                <a:ext cx="423513" cy="7861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Круговая стрелка 23"/>
          <p:cNvSpPr/>
          <p:nvPr/>
        </p:nvSpPr>
        <p:spPr>
          <a:xfrm rot="5400000">
            <a:off x="3722755" y="2192473"/>
            <a:ext cx="489204" cy="489204"/>
          </a:xfrm>
          <a:prstGeom prst="circularArrow">
            <a:avLst>
              <a:gd name="adj1" fmla="val 12500"/>
              <a:gd name="adj2" fmla="val 1554571"/>
              <a:gd name="adj3" fmla="val 20457681"/>
              <a:gd name="adj4" fmla="val 10800000"/>
              <a:gd name="adj5" fmla="val 1250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Круговая стрелка 24"/>
          <p:cNvSpPr/>
          <p:nvPr/>
        </p:nvSpPr>
        <p:spPr>
          <a:xfrm rot="16200000">
            <a:off x="3317583" y="2192473"/>
            <a:ext cx="489204" cy="489204"/>
          </a:xfrm>
          <a:prstGeom prst="circularArrow">
            <a:avLst>
              <a:gd name="adj1" fmla="val 12500"/>
              <a:gd name="adj2" fmla="val 1554571"/>
              <a:gd name="adj3" fmla="val 20457681"/>
              <a:gd name="adj4" fmla="val 10800000"/>
              <a:gd name="adj5" fmla="val 1250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4571998" y="2042771"/>
                <a:ext cx="423513" cy="79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8" y="2042771"/>
                <a:ext cx="423513" cy="79130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Прямоугольник 26"/>
          <p:cNvSpPr/>
          <p:nvPr/>
        </p:nvSpPr>
        <p:spPr>
          <a:xfrm>
            <a:off x="4129173" y="2230697"/>
            <a:ext cx="351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</a:rPr>
              <a:t>и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148064" y="2220012"/>
            <a:ext cx="2657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взаимно обратные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4854657" y="2047235"/>
                <a:ext cx="959430" cy="7848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=1</m:t>
                      </m:r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657" y="2047235"/>
                <a:ext cx="959430" cy="78489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3548475" y="2988148"/>
                <a:ext cx="423513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475" y="2988148"/>
                <a:ext cx="423513" cy="7861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Круговая стрелка 35"/>
          <p:cNvSpPr/>
          <p:nvPr/>
        </p:nvSpPr>
        <p:spPr>
          <a:xfrm rot="5400000">
            <a:off x="3722755" y="3219823"/>
            <a:ext cx="489204" cy="489204"/>
          </a:xfrm>
          <a:prstGeom prst="circularArrow">
            <a:avLst>
              <a:gd name="adj1" fmla="val 12500"/>
              <a:gd name="adj2" fmla="val 1554571"/>
              <a:gd name="adj3" fmla="val 20457681"/>
              <a:gd name="adj4" fmla="val 10800000"/>
              <a:gd name="adj5" fmla="val 1250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Круговая стрелка 36"/>
          <p:cNvSpPr/>
          <p:nvPr/>
        </p:nvSpPr>
        <p:spPr>
          <a:xfrm rot="16200000">
            <a:off x="3317583" y="3219823"/>
            <a:ext cx="489204" cy="489204"/>
          </a:xfrm>
          <a:prstGeom prst="circularArrow">
            <a:avLst>
              <a:gd name="adj1" fmla="val 12500"/>
              <a:gd name="adj2" fmla="val 1554571"/>
              <a:gd name="adj3" fmla="val 20457681"/>
              <a:gd name="adj4" fmla="val 10800000"/>
              <a:gd name="adj5" fmla="val 1250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129173" y="3190086"/>
            <a:ext cx="351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</a:rPr>
              <a:t>и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148064" y="3195401"/>
            <a:ext cx="2657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взаимно обратные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4571997" y="2998960"/>
                <a:ext cx="423514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7" y="2998960"/>
                <a:ext cx="423514" cy="7861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257460" y="3979627"/>
                <a:ext cx="90441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ru-RU" sz="2400" dirty="0" smtClean="0"/>
                  <a:t>4)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0,5</m:t>
                    </m:r>
                  </m:oMath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7460" y="3979627"/>
                <a:ext cx="904415" cy="461665"/>
              </a:xfrm>
              <a:prstGeom prst="rect">
                <a:avLst/>
              </a:prstGeom>
              <a:blipFill rotWithShape="1">
                <a:blip r:embed="rId14"/>
                <a:stretch>
                  <a:fillRect l="-10067" t="-10526" r="-2013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Круговая стрелка 42"/>
          <p:cNvSpPr/>
          <p:nvPr/>
        </p:nvSpPr>
        <p:spPr>
          <a:xfrm rot="5400000">
            <a:off x="3722755" y="3954754"/>
            <a:ext cx="489204" cy="489204"/>
          </a:xfrm>
          <a:prstGeom prst="circularArrow">
            <a:avLst>
              <a:gd name="adj1" fmla="val 12500"/>
              <a:gd name="adj2" fmla="val 1554571"/>
              <a:gd name="adj3" fmla="val 20457681"/>
              <a:gd name="adj4" fmla="val 10800000"/>
              <a:gd name="adj5" fmla="val 1250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Круговая стрелка 43"/>
          <p:cNvSpPr/>
          <p:nvPr/>
        </p:nvSpPr>
        <p:spPr>
          <a:xfrm rot="16200000">
            <a:off x="3317583" y="3954754"/>
            <a:ext cx="489204" cy="489204"/>
          </a:xfrm>
          <a:prstGeom prst="circularArrow">
            <a:avLst>
              <a:gd name="adj1" fmla="val 12500"/>
              <a:gd name="adj2" fmla="val 1554571"/>
              <a:gd name="adj3" fmla="val 20457681"/>
              <a:gd name="adj4" fmla="val 10800000"/>
              <a:gd name="adj5" fmla="val 1250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142836" y="3955938"/>
            <a:ext cx="351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</a:rPr>
              <a:t>и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148064" y="3971705"/>
            <a:ext cx="2657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взаимно обратные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3486868" y="3761737"/>
                <a:ext cx="59343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6868" y="3761737"/>
                <a:ext cx="593432" cy="79367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4571997" y="3785137"/>
                <a:ext cx="593432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7" y="3785137"/>
                <a:ext cx="593432" cy="7861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4656956" y="3982293"/>
                <a:ext cx="4235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6956" y="3982293"/>
                <a:ext cx="423514" cy="46166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445061" y="3986276"/>
                <a:ext cx="6559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0,5</m:t>
                      </m:r>
                    </m:oMath>
                  </m:oMathPara>
                </a14:m>
                <a:endParaRPr lang="ru-RU" sz="24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5061" y="3986276"/>
                <a:ext cx="655949" cy="46166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593014" y="1181013"/>
                <a:ext cx="3600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Clr>
                    <a:schemeClr val="tx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sz="24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014" y="1181013"/>
                <a:ext cx="360041" cy="461665"/>
              </a:xfrm>
              <a:prstGeom prst="rect">
                <a:avLst/>
              </a:prstGeom>
              <a:blipFill rotWithShape="1">
                <a:blip r:embed="rId19"/>
                <a:stretch>
                  <a:fillRect l="-3390" r="-67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06155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16" grpId="0"/>
      <p:bldP spid="3" grpId="0"/>
      <p:bldP spid="2" grpId="0"/>
      <p:bldP spid="4" grpId="0"/>
      <p:bldP spid="7" grpId="0"/>
      <p:bldP spid="8" grpId="0"/>
      <p:bldP spid="10" grpId="0"/>
      <p:bldP spid="10" grpId="1"/>
      <p:bldP spid="11" grpId="0" animBg="1"/>
      <p:bldP spid="11" grpId="1" animBg="1"/>
      <p:bldP spid="17" grpId="0" animBg="1"/>
      <p:bldP spid="17" grpId="1" animBg="1"/>
      <p:bldP spid="13" grpId="0"/>
      <p:bldP spid="14" grpId="0"/>
      <p:bldP spid="15" grpId="0"/>
      <p:bldP spid="23" grpId="0"/>
      <p:bldP spid="24" grpId="0" animBg="1"/>
      <p:bldP spid="24" grpId="1" animBg="1"/>
      <p:bldP spid="25" grpId="0" animBg="1"/>
      <p:bldP spid="25" grpId="1" animBg="1"/>
      <p:bldP spid="26" grpId="0"/>
      <p:bldP spid="26" grpId="1"/>
      <p:bldP spid="27" grpId="0"/>
      <p:bldP spid="28" grpId="0"/>
      <p:bldP spid="29" grpId="0"/>
      <p:bldP spid="29" grpId="1"/>
      <p:bldP spid="31" grpId="0"/>
      <p:bldP spid="31" grpId="1"/>
      <p:bldP spid="36" grpId="0" animBg="1"/>
      <p:bldP spid="36" grpId="1" animBg="1"/>
      <p:bldP spid="37" grpId="0" animBg="1"/>
      <p:bldP spid="37" grpId="1" animBg="1"/>
      <p:bldP spid="38" grpId="0"/>
      <p:bldP spid="39" grpId="0"/>
      <p:bldP spid="41" grpId="0"/>
      <p:bldP spid="42" grpId="0"/>
      <p:bldP spid="43" grpId="0" animBg="1"/>
      <p:bldP spid="43" grpId="1" animBg="1"/>
      <p:bldP spid="44" grpId="0" animBg="1"/>
      <p:bldP spid="44" grpId="1" animBg="1"/>
      <p:bldP spid="45" grpId="0"/>
      <p:bldP spid="46" grpId="0"/>
      <p:bldP spid="47" grpId="0"/>
      <p:bldP spid="47" grpId="1"/>
      <p:bldP spid="48" grpId="0"/>
      <p:bldP spid="48" grpId="1"/>
      <p:bldP spid="49" grpId="0"/>
      <p:bldP spid="50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0566" y="165793"/>
            <a:ext cx="8542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Задание: </a:t>
            </a:r>
            <a:r>
              <a:rPr lang="ru-RU" sz="2800" dirty="0" smtClean="0"/>
              <a:t>найдите </a:t>
            </a:r>
            <a:r>
              <a:rPr lang="ru-RU" sz="2800" dirty="0" smtClean="0"/>
              <a:t>число обратное данному: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707267" y="843558"/>
                <a:ext cx="55976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2</m:t>
                      </m:r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7267" y="843558"/>
                <a:ext cx="559769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3703749" y="689013"/>
                <a:ext cx="797526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21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749" y="689013"/>
                <a:ext cx="797526" cy="8989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5940152" y="654275"/>
                <a:ext cx="857351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654275"/>
                <a:ext cx="857351" cy="9017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340116" y="2106050"/>
                <a:ext cx="1131207" cy="900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2=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16" y="2106050"/>
                <a:ext cx="1131207" cy="90024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00566" y="1491630"/>
            <a:ext cx="1685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Решение</a:t>
            </a:r>
            <a:r>
              <a:rPr lang="ru-RU" sz="2800" b="1" dirty="0"/>
              <a:t>:</a:t>
            </a:r>
            <a:endParaRPr lang="ru-RU" sz="28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1518622" y="2499595"/>
            <a:ext cx="515828" cy="29699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070464" y="2106050"/>
                <a:ext cx="465192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464" y="2106050"/>
                <a:ext cx="465192" cy="89896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Стрелка вправо 23"/>
          <p:cNvSpPr/>
          <p:nvPr/>
        </p:nvSpPr>
        <p:spPr>
          <a:xfrm>
            <a:off x="2536354" y="2499594"/>
            <a:ext cx="515828" cy="29699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3086008" y="2109207"/>
                <a:ext cx="2690160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ru-RU" sz="28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2∙1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1∙2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6008" y="2109207"/>
                <a:ext cx="2690160" cy="8989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6419985" y="1981177"/>
                <a:ext cx="465192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9985" y="1981177"/>
                <a:ext cx="465192" cy="89896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Прямоугольник 27"/>
          <p:cNvSpPr/>
          <p:nvPr/>
        </p:nvSpPr>
        <p:spPr>
          <a:xfrm>
            <a:off x="6833588" y="2220951"/>
            <a:ext cx="1264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обратно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7966244" y="2237471"/>
                <a:ext cx="46519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6244" y="2237471"/>
                <a:ext cx="465192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6419985" y="2002261"/>
            <a:ext cx="2019228" cy="8778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340116" y="3075806"/>
                <a:ext cx="663963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16" y="3075806"/>
                <a:ext cx="663963" cy="89896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321660" y="4066562"/>
                <a:ext cx="723788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660" y="4066562"/>
                <a:ext cx="723788" cy="90178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Стрелка вправо 36"/>
          <p:cNvSpPr/>
          <p:nvPr/>
        </p:nvSpPr>
        <p:spPr>
          <a:xfrm>
            <a:off x="1004079" y="3424087"/>
            <a:ext cx="515828" cy="29699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1569258" y="3075806"/>
                <a:ext cx="663964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9258" y="3075806"/>
                <a:ext cx="663964" cy="89896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2014425" y="3073427"/>
                <a:ext cx="1290033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=1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425" y="3073427"/>
                <a:ext cx="1290033" cy="89896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Стрелка вправо 39"/>
          <p:cNvSpPr/>
          <p:nvPr/>
        </p:nvSpPr>
        <p:spPr>
          <a:xfrm>
            <a:off x="3224119" y="3424926"/>
            <a:ext cx="515828" cy="29699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3729825" y="3123942"/>
                <a:ext cx="1975221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11∙21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21∙11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825" y="3123942"/>
                <a:ext cx="1975221" cy="89896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6068679" y="3123104"/>
                <a:ext cx="922560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679" y="3123104"/>
                <a:ext cx="922560" cy="89896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Прямоугольник 42"/>
          <p:cNvSpPr/>
          <p:nvPr/>
        </p:nvSpPr>
        <p:spPr>
          <a:xfrm>
            <a:off x="6950849" y="3385822"/>
            <a:ext cx="1264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обратно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8179470" y="3132166"/>
                <a:ext cx="663964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9470" y="3132166"/>
                <a:ext cx="663964" cy="89896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Прямоугольник 44"/>
          <p:cNvSpPr/>
          <p:nvPr/>
        </p:nvSpPr>
        <p:spPr>
          <a:xfrm>
            <a:off x="6087935" y="3127450"/>
            <a:ext cx="2755499" cy="9036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право 45"/>
          <p:cNvSpPr/>
          <p:nvPr/>
        </p:nvSpPr>
        <p:spPr>
          <a:xfrm>
            <a:off x="963967" y="4432019"/>
            <a:ext cx="515828" cy="29699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1539416" y="4097159"/>
                <a:ext cx="465191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416" y="4097159"/>
                <a:ext cx="465191" cy="90178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Стрелка вправо 47"/>
          <p:cNvSpPr/>
          <p:nvPr/>
        </p:nvSpPr>
        <p:spPr>
          <a:xfrm>
            <a:off x="1975308" y="4435793"/>
            <a:ext cx="515828" cy="29699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2535656" y="4088177"/>
                <a:ext cx="465191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5656" y="4088177"/>
                <a:ext cx="465191" cy="90178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3513664" y="4088042"/>
                <a:ext cx="157767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9∙8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8∙9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664" y="4088042"/>
                <a:ext cx="1577676" cy="90178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Стрелка вправо 50"/>
          <p:cNvSpPr/>
          <p:nvPr/>
        </p:nvSpPr>
        <p:spPr>
          <a:xfrm>
            <a:off x="3000847" y="4435793"/>
            <a:ext cx="515828" cy="29699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>
                <a:off x="6349571" y="3135028"/>
                <a:ext cx="465191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9571" y="3135028"/>
                <a:ext cx="465191" cy="90178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Прямоугольник 52"/>
          <p:cNvSpPr/>
          <p:nvPr/>
        </p:nvSpPr>
        <p:spPr>
          <a:xfrm>
            <a:off x="6736963" y="3396925"/>
            <a:ext cx="1264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обратно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7898228" y="3135027"/>
                <a:ext cx="723788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8228" y="3135027"/>
                <a:ext cx="723788" cy="90178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Прямоугольник 54"/>
          <p:cNvSpPr/>
          <p:nvPr/>
        </p:nvSpPr>
        <p:spPr>
          <a:xfrm>
            <a:off x="6368827" y="3139374"/>
            <a:ext cx="2253189" cy="9036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V="1">
            <a:off x="4241336" y="2179806"/>
            <a:ext cx="379504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4695082" y="2682616"/>
            <a:ext cx="396258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129402" y="19564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4893211" y="27899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V="1">
            <a:off x="3891640" y="3221459"/>
            <a:ext cx="379504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4519306" y="3721084"/>
            <a:ext cx="396258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4517252" y="3221459"/>
            <a:ext cx="379504" cy="29202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886398" y="3711928"/>
            <a:ext cx="379504" cy="29202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703749" y="30050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4793595" y="38464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3703749" y="38192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4793595" y="29921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flipV="1">
            <a:off x="3616719" y="4170121"/>
            <a:ext cx="379504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3996223" y="4662851"/>
            <a:ext cx="396258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3996223" y="4154219"/>
            <a:ext cx="379504" cy="29202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V="1">
            <a:off x="3589104" y="4662851"/>
            <a:ext cx="379504" cy="29202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438261" y="40229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4241638" y="47327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3362821" y="48142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4350432" y="40030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580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30" grpId="0"/>
      <p:bldP spid="32" grpId="0"/>
      <p:bldP spid="34" grpId="0"/>
      <p:bldP spid="4" grpId="0"/>
      <p:bldP spid="7" grpId="0" animBg="1"/>
      <p:bldP spid="8" grpId="0"/>
      <p:bldP spid="24" grpId="0" animBg="1"/>
      <p:bldP spid="25" grpId="0"/>
      <p:bldP spid="27" grpId="0"/>
      <p:bldP spid="27" grpId="1"/>
      <p:bldP spid="28" grpId="0"/>
      <p:bldP spid="28" grpId="1"/>
      <p:bldP spid="15" grpId="0"/>
      <p:bldP spid="15" grpId="1"/>
      <p:bldP spid="22" grpId="0" animBg="1"/>
      <p:bldP spid="22" grpId="1" animBg="1"/>
      <p:bldP spid="33" grpId="0"/>
      <p:bldP spid="36" grpId="0"/>
      <p:bldP spid="37" grpId="0" animBg="1"/>
      <p:bldP spid="38" grpId="0"/>
      <p:bldP spid="39" grpId="0"/>
      <p:bldP spid="40" grpId="0" animBg="1"/>
      <p:bldP spid="41" grpId="0"/>
      <p:bldP spid="42" grpId="0"/>
      <p:bldP spid="42" grpId="1"/>
      <p:bldP spid="43" grpId="0"/>
      <p:bldP spid="43" grpId="1"/>
      <p:bldP spid="44" grpId="0"/>
      <p:bldP spid="44" grpId="1"/>
      <p:bldP spid="45" grpId="0" animBg="1"/>
      <p:bldP spid="45" grpId="1" animBg="1"/>
      <p:bldP spid="46" grpId="0" animBg="1"/>
      <p:bldP spid="47" grpId="0"/>
      <p:bldP spid="48" grpId="0" animBg="1"/>
      <p:bldP spid="49" grpId="0"/>
      <p:bldP spid="50" grpId="0"/>
      <p:bldP spid="51" grpId="0" animBg="1"/>
      <p:bldP spid="52" grpId="0"/>
      <p:bldP spid="53" grpId="0"/>
      <p:bldP spid="54" grpId="0"/>
      <p:bldP spid="55" grpId="0" animBg="1"/>
      <p:bldP spid="60" grpId="0"/>
      <p:bldP spid="61" grpId="0"/>
      <p:bldP spid="68" grpId="0"/>
      <p:bldP spid="69" grpId="0"/>
      <p:bldP spid="70" grpId="0"/>
      <p:bldP spid="71" grpId="0"/>
      <p:bldP spid="76" grpId="0"/>
      <p:bldP spid="77" grpId="0"/>
      <p:bldP spid="78" grpId="0"/>
      <p:bldP spid="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3467238" y="3154769"/>
            <a:ext cx="4568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не являются взаимно обратными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421368" y="2117657"/>
            <a:ext cx="4568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не являются взаимно обратными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498489" y="1260121"/>
            <a:ext cx="2657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взаимно обратные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2627784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58838" y="122512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Задание: </a:t>
            </a:r>
            <a:r>
              <a:rPr lang="ru-RU" sz="2400" dirty="0" smtClean="0"/>
              <a:t>из пар чисел выберите </a:t>
            </a:r>
          </a:p>
          <a:p>
            <a:pPr algn="ctr"/>
            <a:r>
              <a:rPr lang="ru-RU" sz="2400" dirty="0" smtClean="0"/>
              <a:t>взаимно обратные: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70436" y="1154357"/>
                <a:ext cx="1727268" cy="702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rgbClr val="003366"/>
                        </a:solidFill>
                        <a:latin typeface="Cambria Math"/>
                        <a:ea typeface="Times New Roman"/>
                        <a:cs typeface="Times New Roman"/>
                      </a:rPr>
                      <m:t>0,75</m:t>
                    </m:r>
                  </m:oMath>
                </a14:m>
                <a:r>
                  <a:rPr lang="ru-RU" sz="28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sz="2800" dirty="0">
                    <a:solidFill>
                      <a:prstClr val="black"/>
                    </a:solidFill>
                    <a:ea typeface="Times New Roman"/>
                    <a:cs typeface="Times New Roman"/>
                  </a:rPr>
                  <a:t>и</a:t>
                </a:r>
                <a:r>
                  <a:rPr lang="ru-RU" sz="28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rgbClr val="003366"/>
                        </a:solidFill>
                        <a:latin typeface="Cambria Math"/>
                        <a:ea typeface="Times New Roman"/>
                        <a:cs typeface="Times New Roman"/>
                      </a:rPr>
                      <m:t>1</m:t>
                    </m:r>
                    <m:f>
                      <m:fPr>
                        <m:ctrlP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8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436" y="1154357"/>
                <a:ext cx="1727268" cy="702885"/>
              </a:xfrm>
              <a:prstGeom prst="rect">
                <a:avLst/>
              </a:prstGeom>
              <a:blipFill rotWithShape="1">
                <a:blip r:embed="rId2"/>
                <a:stretch>
                  <a:fillRect b="-11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709143" y="1995686"/>
                <a:ext cx="1209498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rgbClr val="003366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num>
                      <m:den>
                        <m: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8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sz="2800" dirty="0">
                    <a:solidFill>
                      <a:prstClr val="black"/>
                    </a:solidFill>
                    <a:ea typeface="Times New Roman"/>
                    <a:cs typeface="Times New Roman"/>
                  </a:rPr>
                  <a:t>и</a:t>
                </a:r>
                <a:r>
                  <a:rPr lang="ru-RU" sz="28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rgbClr val="003366"/>
                        </a:solidFill>
                        <a:latin typeface="Cambria Math"/>
                        <a:ea typeface="Times New Roman"/>
                        <a:cs typeface="Times New Roman"/>
                      </a:rPr>
                      <m:t>1</m:t>
                    </m:r>
                    <m:f>
                      <m:fPr>
                        <m:ctrlP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8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143" y="1995686"/>
                <a:ext cx="1209498" cy="704295"/>
              </a:xfrm>
              <a:prstGeom prst="rect">
                <a:avLst/>
              </a:prstGeom>
              <a:blipFill rotWithShape="1">
                <a:blip r:embed="rId3"/>
                <a:stretch>
                  <a:fillRect b="-11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657662" y="3003798"/>
                <a:ext cx="1348446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rgbClr val="003366"/>
                        </a:solidFill>
                        <a:latin typeface="Cambria Math"/>
                        <a:ea typeface="Times New Roman"/>
                        <a:cs typeface="Times New Roman"/>
                      </a:rPr>
                      <m:t>10</m:t>
                    </m:r>
                  </m:oMath>
                </a14:m>
                <a:r>
                  <a:rPr lang="ru-RU" sz="28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sz="2800" dirty="0">
                    <a:solidFill>
                      <a:prstClr val="black"/>
                    </a:solidFill>
                    <a:ea typeface="Times New Roman"/>
                    <a:cs typeface="Times New Roman"/>
                  </a:rPr>
                  <a:t>и</a:t>
                </a:r>
                <a:r>
                  <a:rPr lang="ru-RU" sz="28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rgbClr val="003366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3</m:t>
                        </m:r>
                      </m:num>
                      <m:den>
                        <m: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10</m:t>
                        </m:r>
                      </m:den>
                    </m:f>
                  </m:oMath>
                </a14:m>
                <a:r>
                  <a:rPr lang="ru-RU" sz="28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662" y="3003798"/>
                <a:ext cx="1348446" cy="704295"/>
              </a:xfrm>
              <a:prstGeom prst="rect">
                <a:avLst/>
              </a:prstGeom>
              <a:blipFill rotWithShape="1">
                <a:blip r:embed="rId4"/>
                <a:stretch>
                  <a:fillRect b="-121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470436" y="3881499"/>
                <a:ext cx="1502847" cy="803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28600" lvl="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rgbClr val="003366"/>
                        </a:solidFill>
                        <a:latin typeface="Cambria Math"/>
                        <a:ea typeface="Times New Roman"/>
                        <a:cs typeface="Times New Roman"/>
                      </a:rPr>
                      <m:t>1</m:t>
                    </m:r>
                    <m:f>
                      <m:fPr>
                        <m:ctrlP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5</m:t>
                        </m:r>
                      </m:num>
                      <m:den>
                        <m: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28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sz="2800" dirty="0">
                    <a:solidFill>
                      <a:prstClr val="black"/>
                    </a:solidFill>
                    <a:ea typeface="Times New Roman"/>
                    <a:cs typeface="Times New Roman"/>
                  </a:rPr>
                  <a:t>и</a:t>
                </a:r>
                <a:r>
                  <a:rPr lang="ru-RU" sz="28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rgbClr val="003366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6</m:t>
                        </m:r>
                      </m:num>
                      <m:den>
                        <m: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den>
                    </m:f>
                  </m:oMath>
                </a14:m>
                <a:endParaRPr lang="ru-RU" sz="28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436" y="3881499"/>
                <a:ext cx="1502847" cy="803169"/>
              </a:xfrm>
              <a:prstGeom prst="rect">
                <a:avLst/>
              </a:prstGeom>
              <a:blipFill rotWithShape="1">
                <a:blip r:embed="rId5"/>
                <a:stretch>
                  <a:fillRect b="-106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843808" y="1200331"/>
                <a:ext cx="1199367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0,75=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1200331"/>
                <a:ext cx="1199367" cy="61093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72316" y="1215557"/>
                <a:ext cx="962123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316" y="1215557"/>
                <a:ext cx="962123" cy="6127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Стрелка вправо 17"/>
          <p:cNvSpPr/>
          <p:nvPr/>
        </p:nvSpPr>
        <p:spPr>
          <a:xfrm>
            <a:off x="4932040" y="1407608"/>
            <a:ext cx="515828" cy="29699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472243" y="1249740"/>
                <a:ext cx="180209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3</m:t>
                          </m:r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∙4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4</m:t>
                          </m:r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∙3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243" y="1249740"/>
                <a:ext cx="1802096" cy="6127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962429" y="2041467"/>
                <a:ext cx="962123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429" y="2041467"/>
                <a:ext cx="962123" cy="6127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Стрелка вправо 21"/>
          <p:cNvSpPr/>
          <p:nvPr/>
        </p:nvSpPr>
        <p:spPr>
          <a:xfrm>
            <a:off x="3924552" y="2199334"/>
            <a:ext cx="515828" cy="29699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46820" y="2041467"/>
                <a:ext cx="1802096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∙3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5</m:t>
                          </m:r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∙2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820" y="2041467"/>
                <a:ext cx="1802096" cy="61279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14667" y="3080135"/>
                <a:ext cx="1051890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10=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4667" y="3080135"/>
                <a:ext cx="1051890" cy="61093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Стрелка вправо 26"/>
          <p:cNvSpPr/>
          <p:nvPr/>
        </p:nvSpPr>
        <p:spPr>
          <a:xfrm>
            <a:off x="4065944" y="3237104"/>
            <a:ext cx="515828" cy="29699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642054" y="3049579"/>
                <a:ext cx="2616422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10</m:t>
                          </m:r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∙3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1</m:t>
                          </m:r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∙10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054" y="3049579"/>
                <a:ext cx="2616422" cy="6127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10193" y="3976717"/>
                <a:ext cx="1090363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0193" y="3976717"/>
                <a:ext cx="1090363" cy="61831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Стрелка вправо 29"/>
          <p:cNvSpPr/>
          <p:nvPr/>
        </p:nvSpPr>
        <p:spPr>
          <a:xfrm>
            <a:off x="4126226" y="4137373"/>
            <a:ext cx="515828" cy="29699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657917" y="3979506"/>
                <a:ext cx="218681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11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11</m:t>
                          </m:r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∙6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6</m:t>
                          </m:r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∙11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917" y="3979506"/>
                <a:ext cx="2186816" cy="6127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Прямоугольник 32"/>
          <p:cNvSpPr/>
          <p:nvPr/>
        </p:nvSpPr>
        <p:spPr>
          <a:xfrm>
            <a:off x="4498489" y="4055039"/>
            <a:ext cx="2657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взаимно обратные</a:t>
            </a:r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0" y="192367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218" y="285978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218" y="38678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627784" y="0"/>
            <a:ext cx="0" cy="5143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0874" y="105958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241683" y="2199334"/>
                <a:ext cx="6030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ru-RU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1683" y="2199334"/>
                <a:ext cx="60305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083734" y="3200935"/>
                <a:ext cx="6030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ru-RU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3734" y="3200935"/>
                <a:ext cx="603050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Прямая соединительная линия 39"/>
          <p:cNvCxnSpPr/>
          <p:nvPr/>
        </p:nvCxnSpPr>
        <p:spPr>
          <a:xfrm flipV="1">
            <a:off x="6236659" y="1273593"/>
            <a:ext cx="273264" cy="255322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6509923" y="1626603"/>
            <a:ext cx="264241" cy="201686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6490013" y="1273593"/>
            <a:ext cx="304060" cy="29202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6241683" y="1626603"/>
            <a:ext cx="304060" cy="21653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117675" y="111425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</a:t>
            </a:r>
            <a:endParaRPr lang="ru-RU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6656054" y="163663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</a:t>
            </a:r>
            <a:endParaRPr lang="ru-RU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6072878" y="162660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</a:t>
            </a:r>
            <a:endParaRPr lang="ru-RU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6706714" y="109347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</a:t>
            </a:r>
            <a:endParaRPr lang="ru-RU" sz="1400" dirty="0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V="1">
            <a:off x="5322477" y="2103417"/>
            <a:ext cx="250782" cy="191834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5582747" y="2445416"/>
            <a:ext cx="245415" cy="182053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5730084" y="4343343"/>
            <a:ext cx="266111" cy="182053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198843" y="192367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</a:t>
            </a:r>
            <a:endParaRPr lang="ru-RU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5730084" y="247358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</a:t>
            </a:r>
            <a:endParaRPr lang="ru-RU" sz="1400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V="1">
            <a:off x="5755340" y="3121329"/>
            <a:ext cx="250782" cy="191834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6070340" y="3446344"/>
            <a:ext cx="245415" cy="182053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193047" y="34952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</a:t>
            </a:r>
            <a:endParaRPr lang="ru-RU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5613306" y="289569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</a:t>
            </a:r>
            <a:endParaRPr lang="ru-RU" sz="1400" dirty="0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flipV="1">
            <a:off x="5750386" y="4041456"/>
            <a:ext cx="250782" cy="191834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6029253" y="4343343"/>
            <a:ext cx="245415" cy="182053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6117675" y="4087278"/>
            <a:ext cx="189752" cy="1460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612367" y="386802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</a:t>
            </a:r>
            <a:endParaRPr lang="ru-RU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6233885" y="437689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</a:t>
            </a:r>
            <a:endParaRPr lang="ru-RU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5551052" y="437689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</a:t>
            </a:r>
            <a:endParaRPr lang="ru-RU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6210897" y="386789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655288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4" grpId="0"/>
      <p:bldP spid="20" grpId="0"/>
      <p:bldP spid="13" grpId="0" animBg="1"/>
      <p:bldP spid="8" grpId="0"/>
      <p:bldP spid="5" grpId="0"/>
      <p:bldP spid="9" grpId="0"/>
      <p:bldP spid="11" grpId="0"/>
      <p:bldP spid="12" grpId="0"/>
      <p:bldP spid="14" grpId="0"/>
      <p:bldP spid="14" grpId="1"/>
      <p:bldP spid="16" grpId="0"/>
      <p:bldP spid="16" grpId="1"/>
      <p:bldP spid="18" grpId="0" animBg="1"/>
      <p:bldP spid="18" grpId="1" animBg="1"/>
      <p:bldP spid="19" grpId="0"/>
      <p:bldP spid="19" grpId="1"/>
      <p:bldP spid="21" grpId="0"/>
      <p:bldP spid="21" grpId="1"/>
      <p:bldP spid="22" grpId="0" animBg="1"/>
      <p:bldP spid="22" grpId="1" animBg="1"/>
      <p:bldP spid="23" grpId="0"/>
      <p:bldP spid="23" grpId="1"/>
      <p:bldP spid="25" grpId="0"/>
      <p:bldP spid="25" grpId="1"/>
      <p:bldP spid="27" grpId="0" animBg="1"/>
      <p:bldP spid="27" grpId="1" animBg="1"/>
      <p:bldP spid="28" grpId="0"/>
      <p:bldP spid="28" grpId="1"/>
      <p:bldP spid="29" grpId="0"/>
      <p:bldP spid="29" grpId="1"/>
      <p:bldP spid="30" grpId="0" animBg="1"/>
      <p:bldP spid="30" grpId="1" animBg="1"/>
      <p:bldP spid="31" grpId="0"/>
      <p:bldP spid="31" grpId="1"/>
      <p:bldP spid="33" grpId="0"/>
      <p:bldP spid="38" grpId="0"/>
      <p:bldP spid="38" grpId="1"/>
      <p:bldP spid="39" grpId="0"/>
      <p:bldP spid="39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52" grpId="0"/>
      <p:bldP spid="52" grpId="1"/>
      <p:bldP spid="53" grpId="0"/>
      <p:bldP spid="53" grpId="1"/>
      <p:bldP spid="64" grpId="0"/>
      <p:bldP spid="64" grpId="1"/>
      <p:bldP spid="65" grpId="0"/>
      <p:bldP spid="65" grpId="1"/>
      <p:bldP spid="71" grpId="0"/>
      <p:bldP spid="71" grpId="1"/>
      <p:bldP spid="72" grpId="0"/>
      <p:bldP spid="72" grpId="1"/>
      <p:bldP spid="73" grpId="0"/>
      <p:bldP spid="73" grpId="1"/>
      <p:bldP spid="74" grpId="0"/>
      <p:bldP spid="74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2992</TotalTime>
  <Words>776</Words>
  <Application>Microsoft Office PowerPoint</Application>
  <PresentationFormat>Экран (16:9)</PresentationFormat>
  <Paragraphs>174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cp-04</dc:creator>
  <cp:lastModifiedBy>user</cp:lastModifiedBy>
  <cp:revision>330</cp:revision>
  <dcterms:created xsi:type="dcterms:W3CDTF">2013-08-20T06:45:45Z</dcterms:created>
  <dcterms:modified xsi:type="dcterms:W3CDTF">2014-02-28T09:50:11Z</dcterms:modified>
</cp:coreProperties>
</file>