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84" r:id="rId4"/>
    <p:sldId id="257" r:id="rId5"/>
    <p:sldId id="291" r:id="rId6"/>
    <p:sldId id="258" r:id="rId7"/>
    <p:sldId id="287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482DEC-85BD-41BB-96F6-5D38BBF68592}">
          <p14:sldIdLst>
            <p14:sldId id="256"/>
            <p14:sldId id="260"/>
            <p14:sldId id="284"/>
            <p14:sldId id="257"/>
            <p14:sldId id="291"/>
            <p14:sldId id="258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0066"/>
    <a:srgbClr val="99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98" autoAdjust="0"/>
  </p:normalViewPr>
  <p:slideViewPr>
    <p:cSldViewPr>
      <p:cViewPr varScale="1">
        <p:scale>
          <a:sx n="111" d="100"/>
          <a:sy n="111" d="100"/>
        </p:scale>
        <p:origin x="-69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66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45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679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957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93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3495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480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50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293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3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967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3EF1-655D-4F42-B5F3-E8F71684BE0A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171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61.png"/><Relationship Id="rId18" Type="http://schemas.openxmlformats.org/officeDocument/2006/relationships/image" Target="../media/image41.png"/><Relationship Id="rId3" Type="http://schemas.openxmlformats.org/officeDocument/2006/relationships/image" Target="../media/image180.png"/><Relationship Id="rId21" Type="http://schemas.openxmlformats.org/officeDocument/2006/relationships/image" Target="../media/image44.png"/><Relationship Id="rId7" Type="http://schemas.openxmlformats.org/officeDocument/2006/relationships/image" Target="../media/image22.png"/><Relationship Id="rId12" Type="http://schemas.openxmlformats.org/officeDocument/2006/relationships/image" Target="../media/image36.png"/><Relationship Id="rId17" Type="http://schemas.openxmlformats.org/officeDocument/2006/relationships/image" Target="../media/image40.png"/><Relationship Id="rId2" Type="http://schemas.openxmlformats.org/officeDocument/2006/relationships/image" Target="../media/image170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35.png"/><Relationship Id="rId5" Type="http://schemas.openxmlformats.org/officeDocument/2006/relationships/image" Target="../media/image20.png"/><Relationship Id="rId15" Type="http://schemas.openxmlformats.org/officeDocument/2006/relationships/image" Target="../media/image38.png"/><Relationship Id="rId10" Type="http://schemas.openxmlformats.org/officeDocument/2006/relationships/image" Target="../media/image34.png"/><Relationship Id="rId19" Type="http://schemas.openxmlformats.org/officeDocument/2006/relationships/image" Target="../media/image42.png"/><Relationship Id="rId4" Type="http://schemas.openxmlformats.org/officeDocument/2006/relationships/image" Target="../media/image19.png"/><Relationship Id="rId9" Type="http://schemas.openxmlformats.org/officeDocument/2006/relationships/image" Target="../media/image33.png"/><Relationship Id="rId1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0.png"/><Relationship Id="rId4" Type="http://schemas.openxmlformats.org/officeDocument/2006/relationships/image" Target="../media/image4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871" y="1371421"/>
            <a:ext cx="853964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Применение </a:t>
            </a:r>
          </a:p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распределительного свойства</a:t>
            </a:r>
          </a:p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умножения</a:t>
            </a:r>
          </a:p>
        </p:txBody>
      </p:sp>
    </p:spTree>
    <p:extLst>
      <p:ext uri="{BB962C8B-B14F-4D97-AF65-F5344CB8AC3E}">
        <p14:creationId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0874" y="9292"/>
            <a:ext cx="4572000" cy="514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произведения</a:t>
            </a:r>
            <a:r>
              <a:rPr lang="ru-RU" dirty="0"/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4620" y="109129"/>
            <a:ext cx="42227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u="sng" dirty="0" smtClean="0"/>
              <a:t>Распределительное </a:t>
            </a:r>
          </a:p>
          <a:p>
            <a:pPr algn="ctr"/>
            <a:r>
              <a:rPr lang="ru-RU" sz="3000" u="sng" dirty="0" smtClean="0"/>
              <a:t>свойство умножения</a:t>
            </a:r>
          </a:p>
          <a:p>
            <a:pPr algn="ctr"/>
            <a:r>
              <a:rPr lang="ru-RU" sz="3000" u="sng" dirty="0" smtClean="0"/>
              <a:t>относительно сложения</a:t>
            </a:r>
            <a:r>
              <a:rPr lang="ru-RU" sz="3000" dirty="0" smtClean="0"/>
              <a:t>:</a:t>
            </a:r>
            <a:endParaRPr lang="ru-RU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4610447" y="109129"/>
            <a:ext cx="43783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u="sng" dirty="0" smtClean="0"/>
              <a:t>Распределительное </a:t>
            </a:r>
          </a:p>
          <a:p>
            <a:pPr algn="ctr"/>
            <a:r>
              <a:rPr lang="ru-RU" sz="3000" u="sng" dirty="0" smtClean="0"/>
              <a:t>свойство умножения</a:t>
            </a:r>
          </a:p>
          <a:p>
            <a:pPr algn="ctr"/>
            <a:r>
              <a:rPr lang="ru-RU" sz="3000" u="sng" dirty="0" smtClean="0"/>
              <a:t>относительно вычитания</a:t>
            </a:r>
            <a:r>
              <a:rPr lang="ru-RU" sz="3000" dirty="0" smtClean="0"/>
              <a:t>:</a:t>
            </a:r>
            <a:endParaRPr lang="ru-RU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38413"/>
            <a:ext cx="40180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Для </a:t>
            </a:r>
            <a:r>
              <a:rPr lang="ru-RU" sz="2400" i="1" dirty="0">
                <a:solidFill>
                  <a:srgbClr val="003366"/>
                </a:solidFill>
              </a:rPr>
              <a:t>того чтобы умножить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сумму </a:t>
            </a:r>
            <a:r>
              <a:rPr lang="ru-RU" sz="2400" i="1" dirty="0">
                <a:solidFill>
                  <a:srgbClr val="003366"/>
                </a:solidFill>
              </a:rPr>
              <a:t>на число, можно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умножить </a:t>
            </a:r>
            <a:r>
              <a:rPr lang="ru-RU" sz="2400" i="1" dirty="0">
                <a:solidFill>
                  <a:srgbClr val="003366"/>
                </a:solidFill>
              </a:rPr>
              <a:t>на это число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каждое </a:t>
            </a:r>
            <a:r>
              <a:rPr lang="ru-RU" sz="2400" i="1" dirty="0">
                <a:solidFill>
                  <a:srgbClr val="003366"/>
                </a:solidFill>
              </a:rPr>
              <a:t>слагаемое и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сложить </a:t>
            </a:r>
            <a:r>
              <a:rPr lang="ru-RU" sz="2400" i="1" dirty="0">
                <a:solidFill>
                  <a:srgbClr val="003366"/>
                </a:solidFill>
              </a:rPr>
              <a:t>получившиеся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произведения</a:t>
            </a:r>
            <a:r>
              <a:rPr lang="ru-RU" sz="2400" i="1" dirty="0">
                <a:solidFill>
                  <a:srgbClr val="003366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7007" y="1635646"/>
            <a:ext cx="41985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Для </a:t>
            </a:r>
            <a:r>
              <a:rPr lang="ru-RU" sz="2400" i="1" dirty="0">
                <a:solidFill>
                  <a:srgbClr val="003366"/>
                </a:solidFill>
              </a:rPr>
              <a:t>того чтобы умножить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разность </a:t>
            </a:r>
            <a:r>
              <a:rPr lang="ru-RU" sz="2400" i="1" dirty="0">
                <a:solidFill>
                  <a:srgbClr val="003366"/>
                </a:solidFill>
              </a:rPr>
              <a:t>на число, можно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умножить </a:t>
            </a:r>
            <a:r>
              <a:rPr lang="ru-RU" sz="2400" i="1" dirty="0">
                <a:solidFill>
                  <a:srgbClr val="003366"/>
                </a:solidFill>
              </a:rPr>
              <a:t>на это число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уменьшаемое </a:t>
            </a:r>
            <a:r>
              <a:rPr lang="ru-RU" sz="2400" i="1" dirty="0">
                <a:solidFill>
                  <a:srgbClr val="003366"/>
                </a:solidFill>
              </a:rPr>
              <a:t>и вычитаемое 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и </a:t>
            </a:r>
            <a:r>
              <a:rPr lang="ru-RU" sz="2400" i="1" dirty="0">
                <a:solidFill>
                  <a:srgbClr val="003366"/>
                </a:solidFill>
              </a:rPr>
              <a:t>из первого произведения </a:t>
            </a:r>
            <a:endParaRPr lang="ru-RU" sz="24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3366"/>
                </a:solidFill>
              </a:rPr>
              <a:t>вычесть </a:t>
            </a:r>
            <a:r>
              <a:rPr lang="ru-RU" sz="2400" i="1" dirty="0">
                <a:solidFill>
                  <a:srgbClr val="003366"/>
                </a:solidFill>
              </a:rPr>
              <a:t>второе.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4011910"/>
            <a:ext cx="2924198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r>
              <a:rPr lang="ru-RU" sz="2400" i="1" dirty="0" smtClean="0">
                <a:solidFill>
                  <a:schemeClr val="tx1"/>
                </a:solidFill>
              </a:rPr>
              <a:t> + </a:t>
            </a:r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r>
              <a:rPr lang="ru-RU" sz="2400" i="1" dirty="0" smtClean="0">
                <a:solidFill>
                  <a:schemeClr val="tx1"/>
                </a:solidFill>
              </a:rPr>
              <a:t>) ∙ </a:t>
            </a: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ru-RU" sz="2400" i="1" dirty="0" smtClean="0">
                <a:solidFill>
                  <a:schemeClr val="tx1"/>
                </a:solidFill>
              </a:rPr>
              <a:t> = </a:t>
            </a:r>
            <a:r>
              <a:rPr lang="en-US" sz="2400" i="1" dirty="0">
                <a:solidFill>
                  <a:schemeClr val="tx1"/>
                </a:solidFill>
              </a:rPr>
              <a:t>a</a:t>
            </a:r>
            <a:r>
              <a:rPr lang="ru-RU" sz="2400" i="1" dirty="0" smtClean="0">
                <a:solidFill>
                  <a:schemeClr val="tx1"/>
                </a:solidFill>
              </a:rPr>
              <a:t> ∙ </a:t>
            </a: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ru-RU" sz="2400" i="1" dirty="0" smtClean="0">
                <a:solidFill>
                  <a:schemeClr val="tx1"/>
                </a:solidFill>
              </a:rPr>
              <a:t> + </a:t>
            </a:r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r>
              <a:rPr lang="ru-RU" sz="2400" i="1" dirty="0" smtClean="0">
                <a:solidFill>
                  <a:schemeClr val="tx1"/>
                </a:solidFill>
              </a:rPr>
              <a:t> ∙ </a:t>
            </a: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3114" y="4011908"/>
            <a:ext cx="2909771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r>
              <a:rPr lang="ru-RU" sz="2400" i="1" dirty="0" smtClean="0">
                <a:solidFill>
                  <a:schemeClr val="tx1"/>
                </a:solidFill>
              </a:rPr>
              <a:t> – </a:t>
            </a:r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r>
              <a:rPr lang="ru-RU" sz="2400" i="1" dirty="0" smtClean="0">
                <a:solidFill>
                  <a:schemeClr val="tx1"/>
                </a:solidFill>
              </a:rPr>
              <a:t>) ∙ </a:t>
            </a: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ru-RU" sz="2400" i="1" dirty="0" smtClean="0">
                <a:solidFill>
                  <a:schemeClr val="tx1"/>
                </a:solidFill>
              </a:rPr>
              <a:t> = </a:t>
            </a:r>
            <a:r>
              <a:rPr lang="en-US" sz="2400" i="1" dirty="0">
                <a:solidFill>
                  <a:schemeClr val="tx1"/>
                </a:solidFill>
              </a:rPr>
              <a:t>a</a:t>
            </a:r>
            <a:r>
              <a:rPr lang="ru-RU" sz="2400" i="1" dirty="0" smtClean="0">
                <a:solidFill>
                  <a:schemeClr val="tx1"/>
                </a:solidFill>
              </a:rPr>
              <a:t> ∙ </a:t>
            </a: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–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r>
              <a:rPr lang="ru-RU" sz="2400" i="1" dirty="0" smtClean="0">
                <a:solidFill>
                  <a:schemeClr val="tx1"/>
                </a:solidFill>
              </a:rPr>
              <a:t> ∙ </a:t>
            </a: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011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7" grpId="0"/>
      <p:bldP spid="9" grpId="0"/>
      <p:bldP spid="3" grpId="0"/>
      <p:bldP spid="11" grpId="0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7803" y="63513"/>
                <a:ext cx="8716685" cy="1565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Задача:       </a:t>
                </a:r>
                <a:r>
                  <a:rPr lang="ru-RU" sz="2800" dirty="0" smtClean="0"/>
                  <a:t>Муравей за одну минуту пробегает </a:t>
                </a:r>
                <a14:m>
                  <m:oMath xmlns:m="http://schemas.openxmlformats.org/officeDocument/2006/math">
                    <m:r>
                      <a:rPr lang="ru-RU" sz="2800" b="0" i="0" smtClean="0">
                        <a:solidFill>
                          <a:srgbClr val="003366"/>
                        </a:solidFill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800" dirty="0" smtClean="0"/>
                  <a:t> дм. </a:t>
                </a:r>
              </a:p>
              <a:p>
                <a:r>
                  <a:rPr lang="ru-RU" sz="2800" dirty="0"/>
                  <a:t> </a:t>
                </a:r>
                <a:r>
                  <a:rPr lang="ru-RU" sz="2800" dirty="0" smtClean="0"/>
                  <a:t>                     Какое расстояние пробежит муравей за </a:t>
                </a:r>
              </a:p>
              <a:p>
                <a:r>
                  <a:rPr lang="ru-RU" sz="2800" dirty="0"/>
                  <a:t> </a:t>
                </a:r>
                <a:r>
                  <a:rPr lang="ru-RU" sz="280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6</m:t>
                    </m:r>
                  </m:oMath>
                </a14:m>
                <a:r>
                  <a:rPr lang="ru-RU" sz="2800" dirty="0" smtClean="0"/>
                  <a:t> минут?</a:t>
                </a:r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03" y="63513"/>
                <a:ext cx="8716685" cy="1565557"/>
              </a:xfrm>
              <a:prstGeom prst="rect">
                <a:avLst/>
              </a:prstGeom>
              <a:blipFill rotWithShape="1">
                <a:blip r:embed="rId2"/>
                <a:stretch>
                  <a:fillRect l="-1469" b="-10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496" y="2495460"/>
                <a:ext cx="1408847" cy="7861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6=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495460"/>
                <a:ext cx="1408847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496" y="3435846"/>
                <a:ext cx="1341521" cy="7861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435846"/>
                <a:ext cx="1341521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86" y="513781"/>
            <a:ext cx="1592074" cy="159207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9" name="TextBox 18"/>
          <p:cNvSpPr txBox="1"/>
          <p:nvPr/>
        </p:nvSpPr>
        <p:spPr>
          <a:xfrm>
            <a:off x="225789" y="1963961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Решение:</a:t>
            </a:r>
            <a:endParaRPr lang="ru-RU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63318" y="2495460"/>
                <a:ext cx="241232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6=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14∙6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318" y="2495460"/>
                <a:ext cx="2412327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495566" y="2497062"/>
                <a:ext cx="315765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14</m:t>
                          </m:r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∙2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28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=28 (дм)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566" y="2497062"/>
                <a:ext cx="3157659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186976" y="3435846"/>
                <a:ext cx="2009461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4+</m:t>
                          </m:r>
                          <m:f>
                            <m:f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6=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976" y="3435846"/>
                <a:ext cx="2009461" cy="9221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012814" y="3479213"/>
                <a:ext cx="203837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4∙6+</m:t>
                      </m:r>
                      <m:f>
                        <m:fPr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814" y="3479213"/>
                <a:ext cx="2038379" cy="7861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498476" y="3684198"/>
                <a:ext cx="25715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24+</m:t>
                      </m:r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28 (дм)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476" y="3684198"/>
                <a:ext cx="2571538" cy="461665"/>
              </a:xfrm>
              <a:prstGeom prst="rect">
                <a:avLst/>
              </a:prstGeom>
              <a:blipFill rotWithShape="1">
                <a:blip r:embed="rId10"/>
                <a:stretch>
                  <a:fillRect r="-474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5789" y="4380998"/>
                <a:ext cx="22580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rgbClr val="003366"/>
                        </a:solidFill>
                        <a:latin typeface="Cambria Math"/>
                      </a:rPr>
                      <m:t>28</m:t>
                    </m:r>
                  </m:oMath>
                </a14:m>
                <a:r>
                  <a:rPr lang="ru-RU" sz="2800" dirty="0" smtClean="0"/>
                  <a:t> </a:t>
                </a:r>
                <a:r>
                  <a:rPr lang="ru-RU" sz="2800" dirty="0" err="1" smtClean="0"/>
                  <a:t>дм</a:t>
                </a:r>
                <a:r>
                  <a:rPr lang="ru-RU" sz="2800" dirty="0" smtClean="0"/>
                  <a:t>.</a:t>
                </a:r>
                <a:endParaRPr lang="ru-RU" sz="2800" b="1" u="sng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89" y="4380998"/>
                <a:ext cx="2258054" cy="523220"/>
              </a:xfrm>
              <a:prstGeom prst="rect">
                <a:avLst/>
              </a:prstGeom>
              <a:blipFill rotWithShape="1">
                <a:blip r:embed="rId11"/>
                <a:stretch>
                  <a:fillRect l="-5405" t="-10588" r="-4865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3022989" y="2616656"/>
            <a:ext cx="246553" cy="18972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730245" y="3010272"/>
            <a:ext cx="292744" cy="22526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148712" y="2310794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712" y="2310794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876617" y="305086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617" y="3050869"/>
                <a:ext cx="36580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867930" y="3486753"/>
                <a:ext cx="182620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24+</m:t>
                      </m:r>
                      <m:f>
                        <m:fPr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2∙6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930" y="3486753"/>
                <a:ext cx="1826206" cy="7861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 flipV="1">
            <a:off x="5863245" y="4008905"/>
            <a:ext cx="246553" cy="18972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012160" y="3571566"/>
            <a:ext cx="292744" cy="225263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174821" y="3251180"/>
                <a:ext cx="36580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821" y="3251180"/>
                <a:ext cx="365806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5995240" y="4080724"/>
                <a:ext cx="36580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240" y="4080724"/>
                <a:ext cx="365806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661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9" grpId="0"/>
      <p:bldP spid="5" grpId="0"/>
      <p:bldP spid="12" grpId="0"/>
      <p:bldP spid="16" grpId="0"/>
      <p:bldP spid="14" grpId="0"/>
      <p:bldP spid="18" grpId="0"/>
      <p:bldP spid="21" grpId="0"/>
      <p:bldP spid="17" grpId="0"/>
      <p:bldP spid="20" grpId="0"/>
      <p:bldP spid="22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62777" y="178263"/>
            <a:ext cx="87839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Чтобы умножить смешанное число на натуральное </a:t>
            </a:r>
          </a:p>
          <a:p>
            <a:r>
              <a:rPr lang="ru-RU" sz="2800" b="1" i="1" dirty="0" smtClean="0"/>
              <a:t>число, можно: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053" y="1116604"/>
            <a:ext cx="7985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800" i="1" dirty="0" smtClean="0"/>
              <a:t>1) </a:t>
            </a:r>
            <a:r>
              <a:rPr lang="ru-RU" sz="2800" i="1" dirty="0"/>
              <a:t>умножить целую часть на натуральное число</a:t>
            </a:r>
            <a:r>
              <a:rPr lang="ru-RU" sz="2800" i="1" dirty="0" smtClean="0"/>
              <a:t>;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053" y="1677542"/>
            <a:ext cx="9092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800" i="1" dirty="0" smtClean="0"/>
              <a:t>2) </a:t>
            </a:r>
            <a:r>
              <a:rPr lang="ru-RU" sz="2800" i="1" dirty="0"/>
              <a:t>умножить дробную часть на это натуральное число</a:t>
            </a:r>
            <a:r>
              <a:rPr lang="ru-RU" sz="2800" i="1" dirty="0" smtClean="0"/>
              <a:t>;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053" y="2192546"/>
            <a:ext cx="6222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800" i="1" dirty="0" smtClean="0"/>
              <a:t>3) </a:t>
            </a:r>
            <a:r>
              <a:rPr lang="ru-RU" sz="2800" i="1" dirty="0"/>
              <a:t>сложить полученные произведения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2018" y="3044448"/>
                <a:ext cx="1341521" cy="7861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18" y="3044448"/>
                <a:ext cx="1341521" cy="786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513498" y="3044448"/>
                <a:ext cx="2009461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4+</m:t>
                          </m:r>
                          <m:f>
                            <m:f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ru-R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6=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498" y="3044448"/>
                <a:ext cx="2009461" cy="922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339336" y="3087815"/>
                <a:ext cx="203837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4∙6+</m:t>
                      </m:r>
                      <m:f>
                        <m:fPr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36" y="3087815"/>
                <a:ext cx="2038379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6824998" y="3292800"/>
                <a:ext cx="18694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24+</m:t>
                      </m:r>
                      <m:r>
                        <a:rPr lang="ru-RU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998" y="3292800"/>
                <a:ext cx="186942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194452" y="3095355"/>
                <a:ext cx="182620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24+</m:t>
                      </m:r>
                      <m:f>
                        <m:fPr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2∙6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452" y="3095355"/>
                <a:ext cx="1826206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 flipV="1">
            <a:off x="6189767" y="3617507"/>
            <a:ext cx="246553" cy="18972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6338682" y="3180168"/>
            <a:ext cx="292744" cy="225263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501343" y="2859782"/>
                <a:ext cx="36580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343" y="2859782"/>
                <a:ext cx="36580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321762" y="3689326"/>
                <a:ext cx="36580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762" y="3689326"/>
                <a:ext cx="36580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9659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  <p:bldP spid="27" grpId="0"/>
      <p:bldP spid="24" grpId="0"/>
      <p:bldP spid="25" grpId="0"/>
      <p:bldP spid="26" grpId="0"/>
      <p:bldP spid="28" grpId="0"/>
      <p:bldP spid="29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9" y="0"/>
            <a:ext cx="4572001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1620" y="136597"/>
                <a:ext cx="2842221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Пример: </a:t>
                </a:r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  <a:ea typeface="Cambria Math"/>
                      </a:rPr>
                      <m:t>∙1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20" y="136597"/>
                <a:ext cx="2842221" cy="704295"/>
              </a:xfrm>
              <a:prstGeom prst="rect">
                <a:avLst/>
              </a:prstGeom>
              <a:blipFill rotWithShape="1">
                <a:blip r:embed="rId2"/>
                <a:stretch>
                  <a:fillRect l="-4292" b="-11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97426" y="1084292"/>
                <a:ext cx="179632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26" y="1084292"/>
                <a:ext cx="1796325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020294" y="1088270"/>
                <a:ext cx="173650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294" y="1088270"/>
                <a:ext cx="1736501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421620" y="2120857"/>
                <a:ext cx="311662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=2∙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20" y="2120857"/>
                <a:ext cx="3116622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421620" y="3136017"/>
                <a:ext cx="1031436" cy="90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20" y="3136017"/>
                <a:ext cx="1031436" cy="900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905941" y="3121046"/>
                <a:ext cx="129003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=2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941" y="3121046"/>
                <a:ext cx="1290032" cy="898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775555" y="18079"/>
            <a:ext cx="41323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Для того чтобы умножить </a:t>
            </a:r>
          </a:p>
          <a:p>
            <a:r>
              <a:rPr lang="ru-RU" sz="2400" b="1" i="1" dirty="0" smtClean="0"/>
              <a:t>смешанное число на </a:t>
            </a:r>
          </a:p>
          <a:p>
            <a:r>
              <a:rPr lang="ru-RU" sz="2400" b="1" i="1" dirty="0" smtClean="0"/>
              <a:t>смешанное число, можно: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92697" y="1132084"/>
            <a:ext cx="4445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buAutoNum type="arabicParenR"/>
            </a:pPr>
            <a:r>
              <a:rPr lang="ru-RU" sz="2400" i="1" dirty="0" smtClean="0"/>
              <a:t>перевести одно смешанное </a:t>
            </a:r>
          </a:p>
          <a:p>
            <a:pPr lvl="0"/>
            <a:r>
              <a:rPr lang="ru-RU" sz="2400" i="1" dirty="0" smtClean="0"/>
              <a:t>число в неправильную дробь;</a:t>
            </a:r>
            <a:endParaRPr lang="ru-RU" sz="2400" i="1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851670"/>
            <a:ext cx="3802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i="1" dirty="0" smtClean="0"/>
              <a:t>2) </a:t>
            </a:r>
            <a:r>
              <a:rPr lang="ru-RU" sz="2400" i="1" dirty="0"/>
              <a:t>умножить </a:t>
            </a:r>
            <a:r>
              <a:rPr lang="ru-RU" sz="2400" i="1" dirty="0" smtClean="0"/>
              <a:t>целую </a:t>
            </a:r>
            <a:r>
              <a:rPr lang="ru-RU" sz="2400" i="1" dirty="0"/>
              <a:t>часть </a:t>
            </a:r>
            <a:endParaRPr lang="ru-RU" sz="2400" i="1" dirty="0" smtClean="0"/>
          </a:p>
          <a:p>
            <a:pPr lvl="0"/>
            <a:r>
              <a:rPr lang="ru-RU" sz="2400" i="1" dirty="0" smtClean="0"/>
              <a:t>второго множителя на</a:t>
            </a:r>
          </a:p>
          <a:p>
            <a:pPr lvl="0"/>
            <a:r>
              <a:rPr lang="ru-RU" sz="2400" i="1" dirty="0" smtClean="0"/>
              <a:t>неправильную дробь;</a:t>
            </a:r>
            <a:endParaRPr lang="ru-RU" sz="2400" i="1" dirty="0">
              <a:solidFill>
                <a:srgbClr val="0033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92697" y="4023361"/>
            <a:ext cx="34483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400" i="1" dirty="0" smtClean="0"/>
              <a:t>4) </a:t>
            </a:r>
            <a:r>
              <a:rPr lang="ru-RU" sz="2400" i="1" dirty="0"/>
              <a:t>сложить полученные </a:t>
            </a:r>
            <a:endParaRPr lang="ru-RU" sz="2400" i="1" dirty="0" smtClean="0"/>
          </a:p>
          <a:p>
            <a:pPr lvl="0"/>
            <a:r>
              <a:rPr lang="ru-RU" sz="2400" i="1" dirty="0" smtClean="0"/>
              <a:t>результаты.</a:t>
            </a:r>
            <a:endParaRPr lang="ru-RU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71999" y="2932742"/>
            <a:ext cx="41447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i="1" dirty="0" smtClean="0"/>
              <a:t>3) </a:t>
            </a:r>
            <a:r>
              <a:rPr lang="ru-RU" sz="2400" i="1" dirty="0"/>
              <a:t>умножить </a:t>
            </a:r>
            <a:r>
              <a:rPr lang="ru-RU" sz="2400" i="1" dirty="0" smtClean="0"/>
              <a:t>дробную </a:t>
            </a:r>
            <a:r>
              <a:rPr lang="ru-RU" sz="2400" i="1" dirty="0"/>
              <a:t>часть </a:t>
            </a:r>
            <a:endParaRPr lang="ru-RU" sz="2400" i="1" dirty="0" smtClean="0"/>
          </a:p>
          <a:p>
            <a:pPr lvl="0"/>
            <a:r>
              <a:rPr lang="ru-RU" sz="2400" i="1" dirty="0" smtClean="0"/>
              <a:t>второго множителя на</a:t>
            </a:r>
          </a:p>
          <a:p>
            <a:pPr lvl="0"/>
            <a:r>
              <a:rPr lang="ru-RU" sz="2400" i="1" dirty="0" smtClean="0"/>
              <a:t>неправильную дробь;</a:t>
            </a:r>
            <a:endParaRPr lang="ru-RU" sz="2400" i="1" dirty="0">
              <a:solidFill>
                <a:srgbClr val="0033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453056" y="4096547"/>
                <a:ext cx="1588576" cy="90024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056" y="4096547"/>
                <a:ext cx="1588576" cy="9002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19081" y="3136308"/>
                <a:ext cx="1091261" cy="90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=2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81" y="3136308"/>
                <a:ext cx="1091261" cy="9002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11772" y="3136603"/>
                <a:ext cx="1239185" cy="90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1∙7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772" y="3136603"/>
                <a:ext cx="1239185" cy="9002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310908" y="3136017"/>
                <a:ext cx="792718" cy="90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908" y="3136017"/>
                <a:ext cx="792718" cy="90024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043887" y="3092017"/>
                <a:ext cx="1091261" cy="9090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=3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887" y="3092017"/>
                <a:ext cx="1091261" cy="9090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58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30" grpId="0"/>
      <p:bldP spid="32" grpId="0"/>
      <p:bldP spid="34" grpId="0"/>
      <p:bldP spid="34" grpId="1"/>
      <p:bldP spid="35" grpId="0"/>
      <p:bldP spid="10" grpId="0"/>
      <p:bldP spid="11" grpId="0"/>
      <p:bldP spid="12" grpId="0"/>
      <p:bldP spid="13" grpId="0"/>
      <p:bldP spid="14" grpId="0"/>
      <p:bldP spid="16" grpId="0" animBg="1"/>
      <p:bldP spid="16" grpId="1" animBg="1"/>
      <p:bldP spid="17" grpId="0"/>
      <p:bldP spid="18" grpId="0"/>
      <p:bldP spid="18" grpId="1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9541" y="2011471"/>
                <a:ext cx="8404918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Задание: </a:t>
                </a:r>
                <a:r>
                  <a:rPr lang="ru-RU" sz="2800" dirty="0" smtClean="0"/>
                  <a:t>найдите значение выражения 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 smtClean="0"/>
                  <a:t> .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41" y="2011471"/>
                <a:ext cx="8404918" cy="704295"/>
              </a:xfrm>
              <a:prstGeom prst="rect">
                <a:avLst/>
              </a:prstGeom>
              <a:blipFill rotWithShape="1">
                <a:blip r:embed="rId2"/>
                <a:stretch>
                  <a:fillRect l="-1524" b="-1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5496" y="2914531"/>
                <a:ext cx="261020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914531"/>
                <a:ext cx="2610202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421760" y="2880347"/>
                <a:ext cx="2575770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760" y="2880347"/>
                <a:ext cx="2575770" cy="10604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4770411" y="2913744"/>
                <a:ext cx="1537729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411" y="2913744"/>
                <a:ext cx="1537729" cy="9105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515422" y="4054536"/>
                <a:ext cx="1131207" cy="91057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422" y="4054536"/>
                <a:ext cx="1131207" cy="9105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009977" y="4054536"/>
                <a:ext cx="1389804" cy="91057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977" y="4054536"/>
                <a:ext cx="1389804" cy="9105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6141217" y="2922529"/>
                <a:ext cx="127913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3=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217" y="2922529"/>
                <a:ext cx="1279132" cy="9017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8316416" y="3157524"/>
                <a:ext cx="4651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3157524"/>
                <a:ext cx="465191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236296" y="2913744"/>
                <a:ext cx="127913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913744"/>
                <a:ext cx="1279132" cy="9017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7736148" y="3002966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496358" y="3498654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964809" y="2704227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809" y="2704227"/>
                <a:ext cx="36580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736148" y="361694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148" y="3616940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06960" y="131866"/>
                <a:ext cx="4644605" cy="737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Решите пример: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8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8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ru-RU" sz="28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ru-RU" sz="28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8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ru-RU" sz="28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ru-RU" sz="2800" b="0" i="1" smtClean="0">
                        <a:latin typeface="Cambria Math"/>
                        <a:ea typeface="Cambria Math"/>
                      </a:rPr>
                      <m:t>∙12</m:t>
                    </m:r>
                  </m:oMath>
                </a14:m>
                <a:r>
                  <a:rPr lang="ru-RU" sz="2800" dirty="0" smtClean="0"/>
                  <a:t>.</a:t>
                </a:r>
                <a:endParaRPr lang="ru-RU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960" y="131866"/>
                <a:ext cx="4644605" cy="737189"/>
              </a:xfrm>
              <a:prstGeom prst="rect">
                <a:avLst/>
              </a:prstGeom>
              <a:blipFill rotWithShape="1">
                <a:blip r:embed="rId13"/>
                <a:stretch>
                  <a:fillRect l="-2756" r="-1706" b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94309" y="995035"/>
                <a:ext cx="2179378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∙12</m:t>
                      </m:r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09" y="995035"/>
                <a:ext cx="2179378" cy="92217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334846" y="1046462"/>
                <a:ext cx="2378215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∙12</m:t>
                      </m:r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∙12=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846" y="1046462"/>
                <a:ext cx="2378215" cy="79367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709393" y="1250121"/>
                <a:ext cx="16995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10−8=2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393" y="1250121"/>
                <a:ext cx="1699503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540771" y="1046462"/>
                <a:ext cx="2378215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5∙12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2∙12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0771" y="1046462"/>
                <a:ext cx="2378215" cy="79367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/>
          <p:cNvCxnSpPr/>
          <p:nvPr/>
        </p:nvCxnSpPr>
        <p:spPr>
          <a:xfrm flipV="1">
            <a:off x="5076056" y="1104109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886304" y="1518996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428192" y="89928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192" y="899289"/>
                <a:ext cx="365806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114965" y="1626354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965" y="1626354"/>
                <a:ext cx="365806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V="1">
            <a:off x="6177292" y="1104109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931487" y="1518996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570097" y="88797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097" y="887976"/>
                <a:ext cx="365806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121239" y="1617054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239" y="1617054"/>
                <a:ext cx="365806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6155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30" grpId="0"/>
      <p:bldP spid="32" grpId="0"/>
      <p:bldP spid="6" grpId="0" animBg="1"/>
      <p:bldP spid="33" grpId="0" animBg="1"/>
      <p:bldP spid="34" grpId="0"/>
      <p:bldP spid="35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96753"/>
            <a:ext cx="82402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Используя распределительное свойство умножения </a:t>
            </a:r>
            <a:endParaRPr lang="ru-RU" sz="2800" dirty="0" smtClean="0"/>
          </a:p>
          <a:p>
            <a:r>
              <a:rPr lang="ru-RU" sz="2800" dirty="0" smtClean="0"/>
              <a:t>можно </a:t>
            </a:r>
            <a:r>
              <a:rPr lang="ru-RU" sz="2800" dirty="0"/>
              <a:t>упрощать буквенные выражения. </a:t>
            </a:r>
            <a:endParaRPr lang="ru-RU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26647" y="2658782"/>
                <a:ext cx="2891625" cy="900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647" y="2658782"/>
                <a:ext cx="2891625" cy="900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74233" y="2648586"/>
                <a:ext cx="734175" cy="900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233" y="2648586"/>
                <a:ext cx="734175" cy="9002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62951" y="2619103"/>
                <a:ext cx="2765694" cy="106048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951" y="2619103"/>
                <a:ext cx="2765694" cy="10604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73136" y="1347614"/>
                <a:ext cx="4197728" cy="713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Например: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𝑎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𝑎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𝑎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136" y="1347614"/>
                <a:ext cx="4197728" cy="713529"/>
              </a:xfrm>
              <a:prstGeom prst="rect">
                <a:avLst/>
              </a:prstGeom>
              <a:blipFill rotWithShape="1">
                <a:blip r:embed="rId5"/>
                <a:stretch>
                  <a:fillRect l="-3052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5288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696</Words>
  <Application>Microsoft Office PowerPoint</Application>
  <PresentationFormat>Экран (16:9)</PresentationFormat>
  <Paragraphs>103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310</cp:revision>
  <dcterms:created xsi:type="dcterms:W3CDTF">2013-08-20T06:45:45Z</dcterms:created>
  <dcterms:modified xsi:type="dcterms:W3CDTF">2014-03-25T09:01:52Z</dcterms:modified>
</cp:coreProperties>
</file>