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7" r:id="rId4"/>
    <p:sldId id="284" r:id="rId5"/>
    <p:sldId id="258" r:id="rId6"/>
    <p:sldId id="287" r:id="rId7"/>
    <p:sldId id="290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D482DEC-85BD-41BB-96F6-5D38BBF68592}">
          <p14:sldIdLst>
            <p14:sldId id="256"/>
            <p14:sldId id="260"/>
            <p14:sldId id="257"/>
            <p14:sldId id="284"/>
            <p14:sldId id="258"/>
            <p14:sldId id="287"/>
            <p14:sldId id="2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660066"/>
    <a:srgbClr val="99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98" autoAdjust="0"/>
  </p:normalViewPr>
  <p:slideViewPr>
    <p:cSldViewPr>
      <p:cViewPr varScale="1">
        <p:scale>
          <a:sx n="113" d="100"/>
          <a:sy n="113" d="100"/>
        </p:scale>
        <p:origin x="-192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CC4BF-EAAC-4E0A-8C69-F286CD0D5971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6C93C-0292-4A4D-A902-87153E466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833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6663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4450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56798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59573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79383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53495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94806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150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62930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0834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9677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77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jpe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jpe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0.pn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0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0.png"/><Relationship Id="rId10" Type="http://schemas.openxmlformats.org/officeDocument/2006/relationships/image" Target="../media/image39.png"/><Relationship Id="rId4" Type="http://schemas.openxmlformats.org/officeDocument/2006/relationships/image" Target="../media/image330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1775" y="1756142"/>
            <a:ext cx="562044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000" b="1" dirty="0" smtClean="0">
                <a:solidFill>
                  <a:srgbClr val="003366"/>
                </a:solidFill>
              </a:rPr>
              <a:t>Нахождение дроби</a:t>
            </a:r>
          </a:p>
          <a:p>
            <a:pPr algn="ctr"/>
            <a:r>
              <a:rPr lang="ru-RU" sz="5000" b="1" dirty="0" smtClean="0">
                <a:solidFill>
                  <a:srgbClr val="003366"/>
                </a:solidFill>
              </a:rPr>
              <a:t>от числа </a:t>
            </a:r>
          </a:p>
        </p:txBody>
      </p:sp>
    </p:spTree>
    <p:extLst>
      <p:ext uri="{BB962C8B-B14F-4D97-AF65-F5344CB8AC3E}">
        <p14:creationId xmlns:p14="http://schemas.microsoft.com/office/powerpoint/2010/main" val="17632735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651520"/>
            <a:ext cx="3925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«Остается пройти 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три четверти </a:t>
            </a:r>
            <a:r>
              <a:rPr lang="ru-RU" sz="3600" dirty="0" smtClean="0"/>
              <a:t>пути»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24655" y="1651520"/>
                <a:ext cx="4176143" cy="14297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i="1" dirty="0" smtClean="0">
                    <a:solidFill>
                      <a:srgbClr val="003366"/>
                    </a:solidFill>
                  </a:rPr>
                  <a:t>«Остается пройти</a:t>
                </a:r>
              </a:p>
              <a:p>
                <a:r>
                  <a:rPr lang="ru-RU" sz="3600" i="1" dirty="0" smtClean="0">
                    <a:solidFill>
                      <a:srgbClr val="003366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3600" i="1" dirty="0" smtClean="0">
                    <a:solidFill>
                      <a:srgbClr val="003366"/>
                    </a:solidFill>
                  </a:rPr>
                  <a:t> пути</a:t>
                </a:r>
                <a:r>
                  <a:rPr lang="ru-RU" sz="3600" i="1" dirty="0">
                    <a:solidFill>
                      <a:srgbClr val="003366"/>
                    </a:solidFill>
                  </a:rPr>
                  <a:t>»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655" y="1651520"/>
                <a:ext cx="4176143" cy="1429750"/>
              </a:xfrm>
              <a:prstGeom prst="rect">
                <a:avLst/>
              </a:prstGeom>
              <a:blipFill rotWithShape="1">
                <a:blip r:embed="rId2"/>
                <a:stretch>
                  <a:fillRect l="-4380" t="-6410" r="-3650" b="-81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2705" y="3219822"/>
            <a:ext cx="38900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«Выполнена </a:t>
            </a:r>
            <a:r>
              <a:rPr lang="ru-RU" sz="3600" dirty="0" smtClean="0">
                <a:solidFill>
                  <a:srgbClr val="C00000"/>
                </a:solidFill>
              </a:rPr>
              <a:t>треть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нужной работы»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29950" y="195486"/>
            <a:ext cx="88840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u="sng" dirty="0" smtClean="0"/>
              <a:t>Дробь используют чтобы кратко обозначить</a:t>
            </a:r>
          </a:p>
          <a:p>
            <a:pPr algn="ctr"/>
            <a:r>
              <a:rPr lang="ru-RU" sz="3600" u="sng" dirty="0" smtClean="0"/>
              <a:t>часть некоторой величины</a:t>
            </a:r>
            <a:r>
              <a:rPr lang="ru-RU" sz="3600" dirty="0" smtClean="0"/>
              <a:t>.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55305" y="3117436"/>
                <a:ext cx="3687228" cy="14314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i="1" dirty="0" smtClean="0">
                    <a:solidFill>
                      <a:srgbClr val="003366"/>
                    </a:solidFill>
                  </a:rPr>
                  <a:t>«Выполнена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3600" i="1" dirty="0" smtClean="0">
                    <a:solidFill>
                      <a:srgbClr val="003366"/>
                    </a:solidFill>
                  </a:rPr>
                  <a:t> </a:t>
                </a:r>
              </a:p>
              <a:p>
                <a:r>
                  <a:rPr lang="ru-RU" sz="3600" i="1" dirty="0" smtClean="0">
                    <a:solidFill>
                      <a:srgbClr val="003366"/>
                    </a:solidFill>
                  </a:rPr>
                  <a:t>нужной работы»</a:t>
                </a:r>
                <a:endParaRPr lang="ru-RU" sz="3600" i="1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305" y="3117436"/>
                <a:ext cx="3687228" cy="1431482"/>
              </a:xfrm>
              <a:prstGeom prst="rect">
                <a:avLst/>
              </a:prstGeom>
              <a:blipFill rotWithShape="1">
                <a:blip r:embed="rId3"/>
                <a:stretch>
                  <a:fillRect l="-4959" r="-4132" b="-153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03011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11324" y="149900"/>
            <a:ext cx="1290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Часть:</a:t>
            </a:r>
            <a:endParaRPr lang="ru-RU" sz="2800" b="1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533" y="555526"/>
            <a:ext cx="980849" cy="177451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554479"/>
            <a:ext cx="2232248" cy="209369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144879" y="149900"/>
            <a:ext cx="1242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Целое:</a:t>
            </a:r>
            <a:endParaRPr lang="ru-RU" sz="28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59469" y="2499742"/>
                <a:ext cx="3684022" cy="11324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2800" i="1" dirty="0" smtClean="0">
                    <a:solidFill>
                      <a:srgbClr val="003366"/>
                    </a:solidFill>
                  </a:rPr>
                  <a:t>«Остается пройти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800" i="1" dirty="0" smtClean="0">
                    <a:solidFill>
                      <a:srgbClr val="003366"/>
                    </a:solidFill>
                  </a:rPr>
                  <a:t> </a:t>
                </a:r>
              </a:p>
              <a:p>
                <a:pPr algn="ctr"/>
                <a:r>
                  <a:rPr lang="ru-RU" sz="2800" i="1" dirty="0" smtClean="0">
                    <a:solidFill>
                      <a:srgbClr val="003366"/>
                    </a:solidFill>
                  </a:rPr>
                  <a:t>пути</a:t>
                </a:r>
                <a:r>
                  <a:rPr lang="ru-RU" sz="2800" i="1" dirty="0">
                    <a:solidFill>
                      <a:srgbClr val="003366"/>
                    </a:solidFill>
                  </a:rPr>
                  <a:t>»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469" y="2499742"/>
                <a:ext cx="3684022" cy="1132490"/>
              </a:xfrm>
              <a:prstGeom prst="rect">
                <a:avLst/>
              </a:prstGeom>
              <a:blipFill rotWithShape="1">
                <a:blip r:embed="rId4"/>
                <a:stretch>
                  <a:fillRect l="-2980" b="-145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23273" y="3786075"/>
                <a:ext cx="3756413" cy="11337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2800" i="1" dirty="0" smtClean="0">
                    <a:solidFill>
                      <a:srgbClr val="003366"/>
                    </a:solidFill>
                  </a:rPr>
                  <a:t>«Выполнена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800" i="1" dirty="0" smtClean="0">
                    <a:solidFill>
                      <a:srgbClr val="003366"/>
                    </a:solidFill>
                  </a:rPr>
                  <a:t> нужной </a:t>
                </a:r>
              </a:p>
              <a:p>
                <a:pPr algn="ctr"/>
                <a:r>
                  <a:rPr lang="ru-RU" sz="2800" i="1" dirty="0" smtClean="0">
                    <a:solidFill>
                      <a:srgbClr val="003366"/>
                    </a:solidFill>
                  </a:rPr>
                  <a:t>работы»</a:t>
                </a:r>
                <a:endParaRPr lang="ru-RU" sz="2800" i="1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73" y="3786075"/>
                <a:ext cx="3756413" cy="1133772"/>
              </a:xfrm>
              <a:prstGeom prst="rect">
                <a:avLst/>
              </a:prstGeom>
              <a:blipFill rotWithShape="1">
                <a:blip r:embed="rId5"/>
                <a:stretch>
                  <a:fillRect l="-2922" r="-2922" b="-145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Стрелка вправо с вырезом 5"/>
          <p:cNvSpPr/>
          <p:nvPr/>
        </p:nvSpPr>
        <p:spPr>
          <a:xfrm>
            <a:off x="4043491" y="1431018"/>
            <a:ext cx="1182690" cy="340616"/>
          </a:xfrm>
          <a:prstGeom prst="notchedRightArrow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с вырезом 22"/>
          <p:cNvSpPr/>
          <p:nvPr/>
        </p:nvSpPr>
        <p:spPr>
          <a:xfrm>
            <a:off x="4043491" y="3065987"/>
            <a:ext cx="1182690" cy="340616"/>
          </a:xfrm>
          <a:prstGeom prst="notchedRightArrow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с вырезом 23"/>
          <p:cNvSpPr/>
          <p:nvPr/>
        </p:nvSpPr>
        <p:spPr>
          <a:xfrm>
            <a:off x="4043491" y="4299942"/>
            <a:ext cx="1182690" cy="340616"/>
          </a:xfrm>
          <a:prstGeom prst="notchedRightArrow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5966455" y="2974685"/>
            <a:ext cx="1747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i="1" dirty="0" smtClean="0"/>
              <a:t>Весь путь</a:t>
            </a:r>
            <a:endParaRPr lang="ru-RU" sz="28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843828" y="4117338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i="1" dirty="0" smtClean="0"/>
              <a:t>Вся работа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3379659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20" grpId="0"/>
      <p:bldP spid="22" grpId="0"/>
      <p:bldP spid="6" grpId="0" animBg="1"/>
      <p:bldP spid="23" grpId="0" animBg="1"/>
      <p:bldP spid="24" grpId="0" animBg="1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7803" y="63513"/>
                <a:ext cx="8716685" cy="2007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/>
                  <a:t>Задача: </a:t>
                </a:r>
                <a:r>
                  <a:rPr lang="ru-RU" sz="2800" dirty="0"/>
                  <a:t>Маша собирает коллекцию камней. Всего </a:t>
                </a:r>
                <a:r>
                  <a:rPr lang="ru-RU" sz="2800" dirty="0" smtClean="0"/>
                  <a:t>в                   Машиной </a:t>
                </a:r>
                <a:r>
                  <a:rPr lang="ru-RU" sz="2800" dirty="0"/>
                  <a:t>коллекции уже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60</m:t>
                    </m:r>
                  </m:oMath>
                </a14:m>
                <a:r>
                  <a:rPr lang="ru-RU" sz="2800" dirty="0"/>
                  <a:t> камней, </a:t>
                </a:r>
                <a:r>
                  <a:rPr lang="ru-RU" sz="2800" dirty="0" smtClean="0"/>
                  <a:t>из них</a:t>
                </a:r>
              </a:p>
              <a:p>
                <a:r>
                  <a:rPr lang="ru-RU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800" dirty="0">
                    <a:solidFill>
                      <a:srgbClr val="003366"/>
                    </a:solidFill>
                  </a:rPr>
                  <a:t> </a:t>
                </a:r>
                <a:r>
                  <a:rPr lang="ru-RU" sz="2800" dirty="0" smtClean="0"/>
                  <a:t>составляют аметисты. Найдите сколько </a:t>
                </a:r>
              </a:p>
              <a:p>
                <a:r>
                  <a:rPr lang="ru-RU" sz="2800" dirty="0" smtClean="0"/>
                  <a:t>аметистов в Машиной </a:t>
                </a:r>
                <a:r>
                  <a:rPr lang="ru-RU" sz="2800" dirty="0"/>
                  <a:t>коллекции.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03" y="63513"/>
                <a:ext cx="8716685" cy="2007344"/>
              </a:xfrm>
              <a:prstGeom prst="rect">
                <a:avLst/>
              </a:prstGeom>
              <a:blipFill rotWithShape="1">
                <a:blip r:embed="rId2"/>
                <a:stretch>
                  <a:fillRect l="-1469" t="-2727" r="-11259" b="-69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1614" y="2337604"/>
                <a:ext cx="3779753" cy="101752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1) </m:t>
                      </m:r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60 :5=</m:t>
                      </m:r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60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14" y="2337604"/>
                <a:ext cx="3779753" cy="1017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1614" y="3291830"/>
                <a:ext cx="2720617" cy="5847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2) </m:t>
                      </m:r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</m:t>
                      </m:r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3=</m:t>
                      </m:r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36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14" y="3291830"/>
                <a:ext cx="2720617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28000" y="2225571"/>
                <a:ext cx="732893" cy="5847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6</m:t>
                      </m:r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000" y="2225571"/>
                <a:ext cx="73289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894219" y="1995493"/>
                <a:ext cx="505267" cy="10275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4219" y="1995493"/>
                <a:ext cx="505267" cy="102752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26129" y="3291830"/>
                <a:ext cx="3913251" cy="101752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60 </m:t>
                      </m:r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 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60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ru-RU" sz="3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36</m:t>
                      </m:r>
                    </m:oMath>
                  </m:oMathPara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129" y="3291830"/>
                <a:ext cx="3913251" cy="10175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47097" y="2338160"/>
                <a:ext cx="2201820" cy="101752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ru-RU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доля 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097" y="2338160"/>
                <a:ext cx="2201820" cy="101752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019" y="360062"/>
            <a:ext cx="2024557" cy="2024557"/>
          </a:xfrm>
          <a:prstGeom prst="rect">
            <a:avLst/>
          </a:prstGeom>
          <a:scene3d>
            <a:camera prst="orthographicFront">
              <a:rot lat="0" lon="10799999" rev="0"/>
            </a:camera>
            <a:lightRig rig="threePt" dir="t"/>
          </a:scene3d>
        </p:spPr>
      </p:pic>
      <p:sp>
        <p:nvSpPr>
          <p:cNvPr id="19" name="TextBox 18"/>
          <p:cNvSpPr txBox="1"/>
          <p:nvPr/>
        </p:nvSpPr>
        <p:spPr>
          <a:xfrm>
            <a:off x="247803" y="1995493"/>
            <a:ext cx="1685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Решение:</a:t>
            </a:r>
            <a:endParaRPr lang="ru-RU" sz="28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224390" y="2257103"/>
            <a:ext cx="1323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камней</a:t>
            </a:r>
            <a:endParaRPr lang="ru-RU" sz="28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6650873" y="2534337"/>
            <a:ext cx="1135425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655663" y="3393106"/>
            <a:ext cx="396258" cy="29202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6964400" y="3956911"/>
            <a:ext cx="379504" cy="29202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4"/>
              <p:cNvSpPr txBox="1"/>
              <p:nvPr/>
            </p:nvSpPr>
            <p:spPr>
              <a:xfrm>
                <a:off x="7238259" y="406426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259" y="4064269"/>
                <a:ext cx="365806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5"/>
              <p:cNvSpPr txBox="1"/>
              <p:nvPr/>
            </p:nvSpPr>
            <p:spPr>
              <a:xfrm>
                <a:off x="6393800" y="3107164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800" y="3107164"/>
                <a:ext cx="494046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47803" y="4147183"/>
                <a:ext cx="33554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Ответ: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latin typeface="Cambria Math"/>
                      </a:rPr>
                      <m:t>36</m:t>
                    </m:r>
                  </m:oMath>
                </a14:m>
                <a:r>
                  <a:rPr lang="ru-RU" sz="2800" dirty="0" smtClean="0"/>
                  <a:t> аметистов.</a:t>
                </a:r>
                <a:endParaRPr lang="ru-RU" sz="2800" b="1" u="sng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03" y="4147183"/>
                <a:ext cx="3355470" cy="523220"/>
              </a:xfrm>
              <a:prstGeom prst="rect">
                <a:avLst/>
              </a:prstGeom>
              <a:blipFill rotWithShape="1">
                <a:blip r:embed="rId12"/>
                <a:stretch>
                  <a:fillRect l="-3818" t="-10465" r="-3636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26613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9" grpId="1"/>
      <p:bldP spid="10" grpId="0"/>
      <p:bldP spid="10" grpId="1"/>
      <p:bldP spid="11" grpId="0"/>
      <p:bldP spid="13" grpId="0"/>
      <p:bldP spid="19" grpId="0"/>
      <p:bldP spid="6" grpId="0"/>
      <p:bldP spid="6" grpId="1"/>
      <p:bldP spid="22" grpId="0"/>
      <p:bldP spid="2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5019607" y="1803297"/>
            <a:ext cx="3528392" cy="27944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5019096" y="1791632"/>
            <a:ext cx="2160240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019096" y="2504684"/>
            <a:ext cx="2160240" cy="209624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5514" y="136625"/>
                <a:ext cx="9113714" cy="1877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Задача:</a:t>
                </a:r>
                <a:r>
                  <a:rPr lang="ru-RU" sz="2400" dirty="0" smtClean="0"/>
                  <a:t> палисадник занимает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400" dirty="0" smtClean="0"/>
                  <a:t> всего земельного участка.</a:t>
                </a:r>
              </a:p>
              <a:p>
                <a:r>
                  <a:rPr lang="ru-RU" sz="2400" dirty="0" smtClean="0"/>
                  <a:t>Участок, засаженный колокольчиками, занимает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400" dirty="0" smtClean="0"/>
                  <a:t> палисадника.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Какую часть всего земельного участка занимает участок </a:t>
                </a:r>
              </a:p>
              <a:p>
                <a:r>
                  <a:rPr lang="ru-RU" sz="2400" dirty="0" smtClean="0"/>
                  <a:t>засаженный колокольчиками?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4" y="136625"/>
                <a:ext cx="9113714" cy="1877950"/>
              </a:xfrm>
              <a:prstGeom prst="rect">
                <a:avLst/>
              </a:prstGeom>
              <a:blipFill rotWithShape="1">
                <a:blip r:embed="rId5"/>
                <a:stretch>
                  <a:fillRect l="-1003" b="-64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5514" y="1943958"/>
            <a:ext cx="1472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Решение:</a:t>
            </a:r>
            <a:endParaRPr lang="ru-RU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66480" y="2535377"/>
                <a:ext cx="1615955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 </m:t>
                      </m:r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 </m:t>
                      </m:r>
                      <m:f>
                        <m:fPr>
                          <m:ctrlP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80" y="2535377"/>
                <a:ext cx="1615955" cy="10175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Прямоугольник 92"/>
              <p:cNvSpPr/>
              <p:nvPr/>
            </p:nvSpPr>
            <p:spPr>
              <a:xfrm>
                <a:off x="1691680" y="2504152"/>
                <a:ext cx="2095445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∙3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∙4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93" name="Прямоугольник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504152"/>
                <a:ext cx="2095445" cy="10175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Прямая соединительная линия 103"/>
          <p:cNvCxnSpPr/>
          <p:nvPr/>
        </p:nvCxnSpPr>
        <p:spPr>
          <a:xfrm>
            <a:off x="5739176" y="1801158"/>
            <a:ext cx="0" cy="28083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459256" y="1801158"/>
            <a:ext cx="0" cy="28083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7179336" y="1801158"/>
            <a:ext cx="0" cy="28083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7853046" y="1788383"/>
            <a:ext cx="0" cy="28083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019096" y="2513230"/>
            <a:ext cx="35283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019096" y="3205314"/>
            <a:ext cx="3528392" cy="152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5019096" y="3911418"/>
            <a:ext cx="35283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847" y="1830304"/>
            <a:ext cx="5667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 descr="\\User-pc-11\d\Руслан\рисунки\рисунки Png\0408 ромашка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769" y="1780124"/>
            <a:ext cx="536891" cy="6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\\User-pc-11\d\Руслан\рисунки\рисунки Png\0409 колосольчик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988" y="2519279"/>
            <a:ext cx="533675" cy="71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\\User-pc-11\d\Руслан\рисунки\рисунки Png\0410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461" y="1771900"/>
            <a:ext cx="493166" cy="71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14" descr="\\User-pc-11\d\Руслан\рисунки\рисунки Png\0409 колосольчик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909" y="2513230"/>
            <a:ext cx="533675" cy="71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14" descr="\\User-pc-11\d\Руслан\рисунки\рисунки Png\0409 колосольчик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847" y="3883874"/>
            <a:ext cx="533675" cy="71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14" descr="\\User-pc-11\d\Руслан\рисунки\рисунки Png\0409 колосольчик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454" y="3923530"/>
            <a:ext cx="533675" cy="71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14" descr="\\User-pc-11\d\Руслан\рисунки\рисунки Png\0409 колосольчик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987" y="3205314"/>
            <a:ext cx="533675" cy="71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14" descr="\\User-pc-11\d\Руслан\рисунки\рисунки Png\0409 колосольчик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847" y="3242252"/>
            <a:ext cx="533675" cy="71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14" descr="\\User-pc-11\d\Руслан\рисунки\рисунки Png\0409 колосольчик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420" y="3193202"/>
            <a:ext cx="533675" cy="71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14" descr="\\User-pc-11\d\Руслан\рисунки\рисунки Png\0409 колосольчик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206" y="2504152"/>
            <a:ext cx="533675" cy="71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14" descr="\\User-pc-11\d\Руслан\рисунки\рисунки Png\0409 колосольчик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152" y="3877353"/>
            <a:ext cx="533675" cy="71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80389" y="3150467"/>
                <a:ext cx="663963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389" y="3150467"/>
                <a:ext cx="663963" cy="90178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7182" y="3723878"/>
                <a:ext cx="1517595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/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ru-RU" sz="3200" b="0" i="1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ru-RU" sz="2400" dirty="0" smtClean="0"/>
                  <a:t>.</a:t>
                </a:r>
                <a:endParaRPr lang="ru-RU" sz="2400" b="1" u="sng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2" y="3723878"/>
                <a:ext cx="1517595" cy="791820"/>
              </a:xfrm>
              <a:prstGeom prst="rect">
                <a:avLst/>
              </a:prstGeom>
              <a:blipFill rotWithShape="1">
                <a:blip r:embed="rId13"/>
                <a:stretch>
                  <a:fillRect l="-6024" r="-5622" b="-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06155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11" grpId="0" animBg="1"/>
      <p:bldP spid="112" grpId="0" animBg="1"/>
      <p:bldP spid="3" grpId="0"/>
      <p:bldP spid="4" grpId="0"/>
      <p:bldP spid="2" grpId="0"/>
      <p:bldP spid="93" grpId="0"/>
      <p:bldP spid="31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6240" y="196753"/>
            <a:ext cx="8950256" cy="95410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2849" y="196753"/>
            <a:ext cx="90863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Чтобы найти </a:t>
            </a:r>
            <a:r>
              <a:rPr lang="ru-RU" sz="2800" i="1" u="sng" dirty="0" smtClean="0"/>
              <a:t>дробь</a:t>
            </a:r>
            <a:r>
              <a:rPr lang="ru-RU" sz="2800" i="1" dirty="0" smtClean="0"/>
              <a:t> (часть) </a:t>
            </a:r>
            <a:r>
              <a:rPr lang="ru-RU" sz="2800" i="1" u="sng" dirty="0" smtClean="0"/>
              <a:t>от числа</a:t>
            </a:r>
            <a:r>
              <a:rPr lang="ru-RU" sz="2800" i="1" dirty="0" smtClean="0"/>
              <a:t>, нужно </a:t>
            </a:r>
            <a:r>
              <a:rPr lang="ru-RU" sz="2800" i="1" dirty="0" smtClean="0">
                <a:solidFill>
                  <a:srgbClr val="003366"/>
                </a:solidFill>
              </a:rPr>
              <a:t>умножить</a:t>
            </a:r>
          </a:p>
          <a:p>
            <a:r>
              <a:rPr lang="ru-RU" sz="2800" i="1" dirty="0" smtClean="0">
                <a:solidFill>
                  <a:srgbClr val="003366"/>
                </a:solidFill>
              </a:rPr>
              <a:t>число</a:t>
            </a:r>
            <a:r>
              <a:rPr lang="ru-RU" sz="2800" i="1" dirty="0" smtClean="0"/>
              <a:t> </a:t>
            </a:r>
            <a:r>
              <a:rPr lang="ru-RU" sz="2800" i="1" dirty="0" smtClean="0">
                <a:solidFill>
                  <a:srgbClr val="003366"/>
                </a:solidFill>
              </a:rPr>
              <a:t>на</a:t>
            </a:r>
            <a:r>
              <a:rPr lang="ru-RU" sz="2800" i="1" dirty="0" smtClean="0"/>
              <a:t> данную дробь.</a:t>
            </a:r>
            <a:endParaRPr lang="ru-RU" sz="2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9512" y="3329970"/>
                <a:ext cx="1750416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2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0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0,6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329970"/>
                <a:ext cx="175041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0" y="3096368"/>
                <a:ext cx="2641236" cy="8989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∙6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096368"/>
                <a:ext cx="2641236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6849" y="3943232"/>
                <a:ext cx="1602490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,6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49" y="3943232"/>
                <a:ext cx="1602490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91680" y="3109244"/>
                <a:ext cx="2987934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2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0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20∙6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109244"/>
                <a:ext cx="2987934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16694" y="4153813"/>
                <a:ext cx="2247731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2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0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∙0,6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94" y="4153813"/>
                <a:ext cx="2247731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6240" y="1189832"/>
                <a:ext cx="8716685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/>
                  <a:t>Задача: </a:t>
                </a:r>
                <a:r>
                  <a:rPr lang="ru-RU" sz="2800" dirty="0" smtClean="0"/>
                  <a:t>дачнику нужно высадить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20</m:t>
                    </m:r>
                  </m:oMath>
                </a14:m>
                <a:r>
                  <a:rPr lang="ru-RU" sz="2800" dirty="0" smtClean="0"/>
                  <a:t> саженцев плодовых деревьев. В первый день он высадил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0,6</m:t>
                    </m:r>
                  </m:oMath>
                </a14:m>
                <a:r>
                  <a:rPr lang="ru-RU" sz="2800" dirty="0" smtClean="0">
                    <a:solidFill>
                      <a:srgbClr val="003366"/>
                    </a:solidFill>
                  </a:rPr>
                  <a:t> </a:t>
                </a:r>
                <a:r>
                  <a:rPr lang="ru-RU" sz="2800" dirty="0" smtClean="0"/>
                  <a:t>от</a:t>
                </a:r>
              </a:p>
              <a:p>
                <a:r>
                  <a:rPr lang="ru-RU" sz="2800" dirty="0" smtClean="0"/>
                  <a:t>всех, саженцев. Сколько саженцев высадил дачник за первый день?</a:t>
                </a:r>
                <a:endParaRPr lang="ru-RU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40" y="1189832"/>
                <a:ext cx="8716685" cy="1815882"/>
              </a:xfrm>
              <a:prstGeom prst="rect">
                <a:avLst/>
              </a:prstGeom>
              <a:blipFill rotWithShape="1">
                <a:blip r:embed="rId7"/>
                <a:stretch>
                  <a:fillRect l="-1399" t="-3020" b="-87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86240" y="2863400"/>
            <a:ext cx="1685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Решение:</a:t>
            </a:r>
            <a:endParaRPr lang="ru-RU" sz="28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79614" y="4132514"/>
                <a:ext cx="32914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Ответ: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latin typeface="Cambria Math"/>
                      </a:rPr>
                      <m:t>12</m:t>
                    </m:r>
                  </m:oMath>
                </a14:m>
                <a:r>
                  <a:rPr lang="ru-RU" sz="2800" dirty="0" smtClean="0"/>
                  <a:t> саженцев.</a:t>
                </a:r>
                <a:endParaRPr lang="ru-RU" sz="2800" b="1" u="sng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614" y="4132514"/>
                <a:ext cx="3291414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3889" t="-10465" r="-2778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 flipV="1">
            <a:off x="3347864" y="3211042"/>
            <a:ext cx="379504" cy="292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537616" y="3696681"/>
            <a:ext cx="379504" cy="292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22"/>
              <p:cNvSpPr txBox="1"/>
              <p:nvPr/>
            </p:nvSpPr>
            <p:spPr>
              <a:xfrm>
                <a:off x="3055637" y="2940344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dirty="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6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637" y="2940344"/>
                <a:ext cx="365806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23"/>
              <p:cNvSpPr txBox="1"/>
              <p:nvPr/>
            </p:nvSpPr>
            <p:spPr>
              <a:xfrm>
                <a:off x="3916515" y="382636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515" y="3826363"/>
                <a:ext cx="365806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55288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6" grpId="0"/>
      <p:bldP spid="7" grpId="0"/>
      <p:bldP spid="9" grpId="0"/>
      <p:bldP spid="9" grpId="1"/>
      <p:bldP spid="10" grpId="0"/>
      <p:bldP spid="11" grpId="0"/>
      <p:bldP spid="17" grpId="0"/>
      <p:bldP spid="18" grpId="0"/>
      <p:bldP spid="19" grpId="0"/>
      <p:bldP spid="16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3657" y="2078831"/>
                <a:ext cx="2029530" cy="5847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4</m:t>
                      </m:r>
                      <m:r>
                        <a:rPr lang="en-US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35%</m:t>
                      </m:r>
                      <m:r>
                        <a:rPr lang="en-US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657" y="2078831"/>
                <a:ext cx="202953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933293" y="1810821"/>
                <a:ext cx="1221488" cy="101752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3293" y="1810821"/>
                <a:ext cx="1221488" cy="1017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5663" y="2663606"/>
                <a:ext cx="2315442" cy="10275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%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35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63" y="2663606"/>
                <a:ext cx="2315442" cy="10275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14568" y="1810822"/>
                <a:ext cx="3392082" cy="10275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4</m:t>
                      </m:r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35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100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∙35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100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568" y="1810822"/>
                <a:ext cx="3392082" cy="102752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3776" y="3773799"/>
                <a:ext cx="2630848" cy="5847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r>
                        <a:rPr lang="ru-RU" sz="32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0,35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1,4</m:t>
                      </m:r>
                    </m:oMath>
                  </m:oMathPara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76" y="3773799"/>
                <a:ext cx="2630848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36723" y="1810822"/>
                <a:ext cx="1778051" cy="101752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∙7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723" y="1810822"/>
                <a:ext cx="1778051" cy="10175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13657" y="174011"/>
                <a:ext cx="8716685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/>
                  <a:t>Задача: </a:t>
                </a:r>
                <a:r>
                  <a:rPr lang="ru-RU" sz="2800" dirty="0" smtClean="0"/>
                  <a:t>приусадебный участок занимает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4</m:t>
                    </m:r>
                  </m:oMath>
                </a14:m>
                <a:r>
                  <a:rPr lang="ru-RU" sz="2800" dirty="0" smtClean="0"/>
                  <a:t> сотки. Цветами засажено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35</m:t>
                    </m:r>
                    <m:r>
                      <a:rPr lang="en-US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%</m:t>
                    </m:r>
                  </m:oMath>
                </a14:m>
                <a:r>
                  <a:rPr lang="ru-RU" sz="2800" dirty="0" smtClean="0">
                    <a:solidFill>
                      <a:srgbClr val="003366"/>
                    </a:solidFill>
                  </a:rPr>
                  <a:t> </a:t>
                </a:r>
                <a:r>
                  <a:rPr lang="ru-RU" sz="2800" dirty="0" smtClean="0"/>
                  <a:t>этого участка. Какова площадь засаженного цветами участка?</a:t>
                </a:r>
                <a:endParaRPr lang="ru-RU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657" y="174011"/>
                <a:ext cx="8716685" cy="1384995"/>
              </a:xfrm>
              <a:prstGeom prst="rect">
                <a:avLst/>
              </a:prstGeom>
              <a:blipFill rotWithShape="1">
                <a:blip r:embed="rId8"/>
                <a:stretch>
                  <a:fillRect l="-1399" t="-3965" r="-70" b="-118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13657" y="1549212"/>
            <a:ext cx="1685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Решение:</a:t>
            </a:r>
            <a:endParaRPr lang="ru-RU" sz="28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03776" y="4430305"/>
                <a:ext cx="27122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Ответ: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latin typeface="Cambria Math"/>
                      </a:rPr>
                      <m:t>1,4</m:t>
                    </m:r>
                  </m:oMath>
                </a14:m>
                <a:r>
                  <a:rPr lang="ru-RU" sz="2800" dirty="0" smtClean="0"/>
                  <a:t> сотки.</a:t>
                </a:r>
                <a:endParaRPr lang="ru-RU" sz="2800" b="1" u="sng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76" y="4430305"/>
                <a:ext cx="2712281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4719" t="-10465" r="-4270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 flipV="1">
            <a:off x="4296119" y="1934850"/>
            <a:ext cx="551761" cy="2227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995936" y="2526111"/>
            <a:ext cx="765816" cy="292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22"/>
              <p:cNvSpPr txBox="1"/>
              <p:nvPr/>
            </p:nvSpPr>
            <p:spPr>
              <a:xfrm>
                <a:off x="4761752" y="1559006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752" y="1559006"/>
                <a:ext cx="365806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3"/>
              <p:cNvSpPr txBox="1"/>
              <p:nvPr/>
            </p:nvSpPr>
            <p:spPr>
              <a:xfrm>
                <a:off x="4716016" y="2672123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20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672123"/>
                <a:ext cx="494046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V="1">
            <a:off x="4761752" y="2783284"/>
            <a:ext cx="448310" cy="14701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3806184" y="1999711"/>
            <a:ext cx="379504" cy="15789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4"/>
              <p:cNvSpPr txBox="1"/>
              <p:nvPr/>
            </p:nvSpPr>
            <p:spPr>
              <a:xfrm>
                <a:off x="4963039" y="2838347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039" y="2838347"/>
                <a:ext cx="36580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25"/>
              <p:cNvSpPr txBox="1"/>
              <p:nvPr/>
            </p:nvSpPr>
            <p:spPr>
              <a:xfrm>
                <a:off x="3707113" y="1562622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113" y="1562622"/>
                <a:ext cx="365806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749734" y="3516234"/>
                <a:ext cx="1221488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200" i="1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ru-RU" sz="3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734" y="3516234"/>
                <a:ext cx="1221488" cy="1017523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43402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7" grpId="0"/>
      <p:bldP spid="14" grpId="0"/>
      <p:bldP spid="15" grpId="0"/>
      <p:bldP spid="16" grpId="0"/>
      <p:bldP spid="20" grpId="0"/>
      <p:bldP spid="21" grpId="0"/>
      <p:bldP spid="30" grpId="0"/>
      <p:bldP spid="31" grpId="0"/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423</Words>
  <Application>Microsoft Office PowerPoint</Application>
  <PresentationFormat>Экран (16:9)</PresentationFormat>
  <Paragraphs>69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cp-04</dc:creator>
  <cp:lastModifiedBy>user</cp:lastModifiedBy>
  <cp:revision>295</cp:revision>
  <dcterms:created xsi:type="dcterms:W3CDTF">2013-08-20T06:45:45Z</dcterms:created>
  <dcterms:modified xsi:type="dcterms:W3CDTF">2014-03-03T11:19:11Z</dcterms:modified>
</cp:coreProperties>
</file>