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91" r:id="rId3"/>
    <p:sldId id="257" r:id="rId4"/>
    <p:sldId id="284" r:id="rId5"/>
    <p:sldId id="258" r:id="rId6"/>
    <p:sldId id="287" r:id="rId7"/>
    <p:sldId id="290" r:id="rId8"/>
    <p:sldId id="274" r:id="rId9"/>
    <p:sldId id="288" r:id="rId10"/>
    <p:sldId id="289" r:id="rId11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DD482DEC-85BD-41BB-96F6-5D38BBF68592}">
          <p14:sldIdLst>
            <p14:sldId id="256"/>
            <p14:sldId id="291"/>
            <p14:sldId id="257"/>
            <p14:sldId id="284"/>
            <p14:sldId id="258"/>
            <p14:sldId id="287"/>
            <p14:sldId id="290"/>
            <p14:sldId id="274"/>
            <p14:sldId id="288"/>
            <p14:sldId id="289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  <a:srgbClr val="660066"/>
    <a:srgbClr val="9900FF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75" autoAdjust="0"/>
    <p:restoredTop sz="94698" autoAdjust="0"/>
  </p:normalViewPr>
  <p:slideViewPr>
    <p:cSldViewPr>
      <p:cViewPr>
        <p:scale>
          <a:sx n="125" d="100"/>
          <a:sy n="125" d="100"/>
        </p:scale>
        <p:origin x="420" y="-10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DCC4BF-EAAC-4E0A-8C69-F286CD0D5971}" type="datetimeFigureOut">
              <a:rPr lang="ru-RU" smtClean="0"/>
              <a:pPr/>
              <a:t>03.03.2014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46C93C-0292-4A4D-A902-87153E46676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08339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93EF1-655D-4F42-B5F3-E8F71684BE0A}" type="datetimeFigureOut">
              <a:rPr lang="ru-RU" smtClean="0"/>
              <a:pPr/>
              <a:t>03.03.2014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5C261-6723-4A15-8EA8-202C8F9E7CE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966631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93EF1-655D-4F42-B5F3-E8F71684BE0A}" type="datetimeFigureOut">
              <a:rPr lang="ru-RU" smtClean="0"/>
              <a:pPr/>
              <a:t>03.03.2014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5C261-6723-4A15-8EA8-202C8F9E7CE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144500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93EF1-655D-4F42-B5F3-E8F71684BE0A}" type="datetimeFigureOut">
              <a:rPr lang="ru-RU" smtClean="0"/>
              <a:pPr/>
              <a:t>03.03.2014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5C261-6723-4A15-8EA8-202C8F9E7CE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6567985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93EF1-655D-4F42-B5F3-E8F71684BE0A}" type="datetimeFigureOut">
              <a:rPr lang="ru-RU" smtClean="0"/>
              <a:pPr/>
              <a:t>03.03.2014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5C261-6723-4A15-8EA8-202C8F9E7CE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0595738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93EF1-655D-4F42-B5F3-E8F71684BE0A}" type="datetimeFigureOut">
              <a:rPr lang="ru-RU" smtClean="0"/>
              <a:pPr/>
              <a:t>03.03.2014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5C261-6723-4A15-8EA8-202C8F9E7CE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6793830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93EF1-655D-4F42-B5F3-E8F71684BE0A}" type="datetimeFigureOut">
              <a:rPr lang="ru-RU" smtClean="0"/>
              <a:pPr/>
              <a:t>03.03.2014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5C261-6723-4A15-8EA8-202C8F9E7CE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8534957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93EF1-655D-4F42-B5F3-E8F71684BE0A}" type="datetimeFigureOut">
              <a:rPr lang="ru-RU" smtClean="0"/>
              <a:pPr/>
              <a:t>03.03.2014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5C261-6723-4A15-8EA8-202C8F9E7CE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9948065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93EF1-655D-4F42-B5F3-E8F71684BE0A}" type="datetimeFigureOut">
              <a:rPr lang="ru-RU" smtClean="0"/>
              <a:pPr/>
              <a:t>03.03.2014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5C261-6723-4A15-8EA8-202C8F9E7CE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2150988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93EF1-655D-4F42-B5F3-E8F71684BE0A}" type="datetimeFigureOut">
              <a:rPr lang="ru-RU" smtClean="0"/>
              <a:pPr/>
              <a:t>03.03.2014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5C261-6723-4A15-8EA8-202C8F9E7CE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0629307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93EF1-655D-4F42-B5F3-E8F71684BE0A}" type="datetimeFigureOut">
              <a:rPr lang="ru-RU" smtClean="0"/>
              <a:pPr/>
              <a:t>03.03.2014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5C261-6723-4A15-8EA8-202C8F9E7CE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8083419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93EF1-655D-4F42-B5F3-E8F71684BE0A}" type="datetimeFigureOut">
              <a:rPr lang="ru-RU" smtClean="0"/>
              <a:pPr/>
              <a:t>03.03.2014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5C261-6723-4A15-8EA8-202C8F9E7CE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3596777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193EF1-655D-4F42-B5F3-E8F71684BE0A}" type="datetimeFigureOut">
              <a:rPr lang="ru-RU" smtClean="0"/>
              <a:pPr/>
              <a:t>03.03.2014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75C261-6723-4A15-8EA8-202C8F9E7CE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0775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0.png"/><Relationship Id="rId3" Type="http://schemas.openxmlformats.org/officeDocument/2006/relationships/image" Target="../media/image210.png"/><Relationship Id="rId7" Type="http://schemas.openxmlformats.org/officeDocument/2006/relationships/image" Target="../media/image6.png"/><Relationship Id="rId12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11" Type="http://schemas.openxmlformats.org/officeDocument/2006/relationships/image" Target="../media/image4.png"/><Relationship Id="rId5" Type="http://schemas.openxmlformats.org/officeDocument/2006/relationships/image" Target="../media/image2.png"/><Relationship Id="rId10" Type="http://schemas.openxmlformats.org/officeDocument/2006/relationships/image" Target="../media/image9.png"/><Relationship Id="rId4" Type="http://schemas.openxmlformats.org/officeDocument/2006/relationships/image" Target="../media/image110.png"/><Relationship Id="rId9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13" Type="http://schemas.openxmlformats.org/officeDocument/2006/relationships/image" Target="../media/image20.png"/><Relationship Id="rId3" Type="http://schemas.openxmlformats.org/officeDocument/2006/relationships/image" Target="../media/image11.png"/><Relationship Id="rId7" Type="http://schemas.openxmlformats.org/officeDocument/2006/relationships/image" Target="../media/image14.png"/><Relationship Id="rId12" Type="http://schemas.openxmlformats.org/officeDocument/2006/relationships/image" Target="../media/image19.png"/><Relationship Id="rId2" Type="http://schemas.openxmlformats.org/officeDocument/2006/relationships/image" Target="../media/image57.png"/><Relationship Id="rId16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11" Type="http://schemas.openxmlformats.org/officeDocument/2006/relationships/image" Target="../media/image18.png"/><Relationship Id="rId5" Type="http://schemas.openxmlformats.org/officeDocument/2006/relationships/image" Target="../media/image12.png"/><Relationship Id="rId15" Type="http://schemas.openxmlformats.org/officeDocument/2006/relationships/image" Target="../media/image22.png"/><Relationship Id="rId10" Type="http://schemas.openxmlformats.org/officeDocument/2006/relationships/image" Target="../media/image17.png"/><Relationship Id="rId4" Type="http://schemas.openxmlformats.org/officeDocument/2006/relationships/image" Target="../media/image100.png"/><Relationship Id="rId9" Type="http://schemas.openxmlformats.org/officeDocument/2006/relationships/image" Target="../media/image16.png"/><Relationship Id="rId14" Type="http://schemas.openxmlformats.org/officeDocument/2006/relationships/image" Target="../media/image21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png"/><Relationship Id="rId3" Type="http://schemas.openxmlformats.org/officeDocument/2006/relationships/image" Target="../media/image230.png"/><Relationship Id="rId7" Type="http://schemas.openxmlformats.org/officeDocument/2006/relationships/image" Target="../media/image27.png"/><Relationship Id="rId2" Type="http://schemas.openxmlformats.org/officeDocument/2006/relationships/image" Target="../media/image22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png"/><Relationship Id="rId13" Type="http://schemas.openxmlformats.org/officeDocument/2006/relationships/image" Target="../media/image38.png"/><Relationship Id="rId18" Type="http://schemas.openxmlformats.org/officeDocument/2006/relationships/image" Target="../media/image42.png"/><Relationship Id="rId3" Type="http://schemas.openxmlformats.org/officeDocument/2006/relationships/image" Target="../media/image280.png"/><Relationship Id="rId7" Type="http://schemas.openxmlformats.org/officeDocument/2006/relationships/image" Target="../media/image32.png"/><Relationship Id="rId12" Type="http://schemas.openxmlformats.org/officeDocument/2006/relationships/image" Target="../media/image37.png"/><Relationship Id="rId17" Type="http://schemas.openxmlformats.org/officeDocument/2006/relationships/image" Target="../media/image380.png"/><Relationship Id="rId2" Type="http://schemas.openxmlformats.org/officeDocument/2006/relationships/image" Target="../media/image270.png"/><Relationship Id="rId16" Type="http://schemas.openxmlformats.org/officeDocument/2006/relationships/image" Target="../media/image4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1.png"/><Relationship Id="rId11" Type="http://schemas.openxmlformats.org/officeDocument/2006/relationships/image" Target="../media/image36.png"/><Relationship Id="rId5" Type="http://schemas.openxmlformats.org/officeDocument/2006/relationships/image" Target="../media/image30.png"/><Relationship Id="rId15" Type="http://schemas.openxmlformats.org/officeDocument/2006/relationships/image" Target="../media/image40.png"/><Relationship Id="rId10" Type="http://schemas.openxmlformats.org/officeDocument/2006/relationships/image" Target="../media/image35.png"/><Relationship Id="rId19" Type="http://schemas.openxmlformats.org/officeDocument/2006/relationships/image" Target="../media/image43.png"/><Relationship Id="rId4" Type="http://schemas.openxmlformats.org/officeDocument/2006/relationships/image" Target="../media/image29.png"/><Relationship Id="rId9" Type="http://schemas.openxmlformats.org/officeDocument/2006/relationships/image" Target="../media/image34.png"/><Relationship Id="rId14" Type="http://schemas.openxmlformats.org/officeDocument/2006/relationships/image" Target="../media/image39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0.png"/><Relationship Id="rId13" Type="http://schemas.openxmlformats.org/officeDocument/2006/relationships/image" Target="../media/image49.png"/><Relationship Id="rId18" Type="http://schemas.openxmlformats.org/officeDocument/2006/relationships/image" Target="../media/image54.png"/><Relationship Id="rId3" Type="http://schemas.openxmlformats.org/officeDocument/2006/relationships/image" Target="../media/image390.png"/><Relationship Id="rId7" Type="http://schemas.openxmlformats.org/officeDocument/2006/relationships/image" Target="../media/image430.png"/><Relationship Id="rId12" Type="http://schemas.openxmlformats.org/officeDocument/2006/relationships/image" Target="../media/image48.png"/><Relationship Id="rId17" Type="http://schemas.openxmlformats.org/officeDocument/2006/relationships/image" Target="../media/image53.png"/><Relationship Id="rId2" Type="http://schemas.openxmlformats.org/officeDocument/2006/relationships/image" Target="../media/image44.png"/><Relationship Id="rId16" Type="http://schemas.openxmlformats.org/officeDocument/2006/relationships/image" Target="../media/image5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20.png"/><Relationship Id="rId11" Type="http://schemas.openxmlformats.org/officeDocument/2006/relationships/image" Target="../media/image47.png"/><Relationship Id="rId5" Type="http://schemas.openxmlformats.org/officeDocument/2006/relationships/image" Target="../media/image45.png"/><Relationship Id="rId15" Type="http://schemas.openxmlformats.org/officeDocument/2006/relationships/image" Target="../media/image51.png"/><Relationship Id="rId10" Type="http://schemas.openxmlformats.org/officeDocument/2006/relationships/image" Target="../media/image46.png"/><Relationship Id="rId4" Type="http://schemas.openxmlformats.org/officeDocument/2006/relationships/image" Target="../media/image400.png"/><Relationship Id="rId9" Type="http://schemas.openxmlformats.org/officeDocument/2006/relationships/image" Target="../media/image450.png"/><Relationship Id="rId14" Type="http://schemas.openxmlformats.org/officeDocument/2006/relationships/image" Target="../media/image5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40.png"/><Relationship Id="rId2" Type="http://schemas.openxmlformats.org/officeDocument/2006/relationships/image" Target="../media/image53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6.png"/><Relationship Id="rId4" Type="http://schemas.openxmlformats.org/officeDocument/2006/relationships/image" Target="../media/image5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0.png"/><Relationship Id="rId2" Type="http://schemas.openxmlformats.org/officeDocument/2006/relationships/image" Target="../media/image50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30.png"/><Relationship Id="rId4" Type="http://schemas.openxmlformats.org/officeDocument/2006/relationships/image" Target="../media/image52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26253" y="2140863"/>
            <a:ext cx="5691494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5000" b="1" dirty="0" smtClean="0">
                <a:solidFill>
                  <a:srgbClr val="003366"/>
                </a:solidFill>
              </a:rPr>
              <a:t>Умножение дробей</a:t>
            </a:r>
          </a:p>
        </p:txBody>
      </p:sp>
    </p:spTree>
    <p:extLst>
      <p:ext uri="{BB962C8B-B14F-4D97-AF65-F5344CB8AC3E}">
        <p14:creationId xmlns:p14="http://schemas.microsoft.com/office/powerpoint/2010/main" val="176327358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223149" y="3372076"/>
            <a:ext cx="8685519" cy="130256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06058" y="1543247"/>
            <a:ext cx="8702610" cy="1717765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223150" y="201590"/>
            <a:ext cx="8685519" cy="122413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203936" y="150582"/>
            <a:ext cx="8736559" cy="12926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600" i="1" dirty="0"/>
              <a:t>Чтобы </a:t>
            </a:r>
            <a:r>
              <a:rPr lang="ru-RU" sz="2600" i="1" dirty="0">
                <a:solidFill>
                  <a:srgbClr val="003366"/>
                </a:solidFill>
              </a:rPr>
              <a:t>умножить</a:t>
            </a:r>
            <a:r>
              <a:rPr lang="ru-RU" sz="2600" i="1" dirty="0"/>
              <a:t> дробь на </a:t>
            </a:r>
            <a:r>
              <a:rPr lang="ru-RU" sz="2600" i="1" u="sng" dirty="0" smtClean="0"/>
              <a:t>натуральное число</a:t>
            </a:r>
            <a:r>
              <a:rPr lang="ru-RU" sz="2600" i="1" dirty="0"/>
              <a:t>,</a:t>
            </a:r>
            <a:r>
              <a:rPr lang="en-US" sz="2600" i="1" dirty="0"/>
              <a:t> </a:t>
            </a:r>
            <a:r>
              <a:rPr lang="ru-RU" sz="2600" i="1" dirty="0"/>
              <a:t>нужно </a:t>
            </a:r>
            <a:endParaRPr lang="en-US" sz="2600" i="1" dirty="0" smtClean="0"/>
          </a:p>
          <a:p>
            <a:pPr algn="ctr"/>
            <a:r>
              <a:rPr lang="ru-RU" sz="2600" i="1" dirty="0" smtClean="0"/>
              <a:t>на </a:t>
            </a:r>
            <a:r>
              <a:rPr lang="ru-RU" sz="2600" i="1" dirty="0"/>
              <a:t>это число </a:t>
            </a:r>
            <a:r>
              <a:rPr lang="ru-RU" sz="2600" i="1" dirty="0" smtClean="0"/>
              <a:t>умножить</a:t>
            </a:r>
            <a:r>
              <a:rPr lang="en-US" sz="2600" i="1" dirty="0" smtClean="0"/>
              <a:t> </a:t>
            </a:r>
            <a:r>
              <a:rPr lang="ru-RU" sz="2600" i="1" dirty="0" smtClean="0"/>
              <a:t>числитель</a:t>
            </a:r>
            <a:r>
              <a:rPr lang="ru-RU" sz="2600" i="1" dirty="0"/>
              <a:t>, </a:t>
            </a:r>
            <a:r>
              <a:rPr lang="ru-RU" sz="2600" i="1" dirty="0" smtClean="0"/>
              <a:t>оставив</a:t>
            </a:r>
            <a:r>
              <a:rPr lang="en-US" sz="2600" i="1" dirty="0" smtClean="0"/>
              <a:t> </a:t>
            </a:r>
            <a:r>
              <a:rPr lang="ru-RU" sz="2600" i="1" dirty="0" smtClean="0"/>
              <a:t>неизменным </a:t>
            </a:r>
          </a:p>
          <a:p>
            <a:pPr algn="ctr"/>
            <a:r>
              <a:rPr lang="ru-RU" sz="2600" i="1" dirty="0" smtClean="0"/>
              <a:t>знаменатель</a:t>
            </a:r>
            <a:r>
              <a:rPr lang="ru-RU" sz="2600" i="1" dirty="0"/>
              <a:t>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23149" y="1563638"/>
            <a:ext cx="8685519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600" i="1" dirty="0"/>
              <a:t>Чтобы </a:t>
            </a:r>
            <a:r>
              <a:rPr lang="ru-RU" sz="2600" i="1" dirty="0">
                <a:solidFill>
                  <a:srgbClr val="003366"/>
                </a:solidFill>
              </a:rPr>
              <a:t>умножить</a:t>
            </a:r>
            <a:r>
              <a:rPr lang="ru-RU" sz="2600" i="1" dirty="0"/>
              <a:t> дробь </a:t>
            </a:r>
            <a:r>
              <a:rPr lang="ru-RU" sz="2600" i="1" dirty="0" smtClean="0"/>
              <a:t>на </a:t>
            </a:r>
            <a:r>
              <a:rPr lang="ru-RU" sz="2600" i="1" dirty="0"/>
              <a:t>дробь, нужно </a:t>
            </a:r>
            <a:r>
              <a:rPr lang="ru-RU" sz="2600" i="1" dirty="0" smtClean="0">
                <a:solidFill>
                  <a:srgbClr val="003366"/>
                </a:solidFill>
              </a:rPr>
              <a:t>отдельно </a:t>
            </a:r>
            <a:endParaRPr lang="en-US" sz="2600" i="1" dirty="0" smtClean="0">
              <a:solidFill>
                <a:srgbClr val="003366"/>
              </a:solidFill>
            </a:endParaRPr>
          </a:p>
          <a:p>
            <a:pPr algn="ctr"/>
            <a:r>
              <a:rPr lang="ru-RU" sz="2600" i="1" dirty="0" smtClean="0">
                <a:solidFill>
                  <a:srgbClr val="003366"/>
                </a:solidFill>
              </a:rPr>
              <a:t>перемножить</a:t>
            </a:r>
            <a:r>
              <a:rPr lang="ru-RU" sz="2600" i="1" dirty="0" smtClean="0"/>
              <a:t> их </a:t>
            </a:r>
            <a:r>
              <a:rPr lang="ru-RU" sz="2600" i="1" dirty="0">
                <a:solidFill>
                  <a:srgbClr val="003366"/>
                </a:solidFill>
              </a:rPr>
              <a:t>числители</a:t>
            </a:r>
            <a:r>
              <a:rPr lang="ru-RU" sz="2600" i="1" dirty="0"/>
              <a:t> и их </a:t>
            </a:r>
            <a:r>
              <a:rPr lang="ru-RU" sz="2600" i="1" dirty="0" smtClean="0">
                <a:solidFill>
                  <a:srgbClr val="003366"/>
                </a:solidFill>
              </a:rPr>
              <a:t>знаменатели</a:t>
            </a:r>
            <a:r>
              <a:rPr lang="ru-RU" sz="2600" i="1" dirty="0" smtClean="0"/>
              <a:t> </a:t>
            </a:r>
            <a:r>
              <a:rPr lang="ru-RU" sz="2600" i="1" dirty="0"/>
              <a:t>и </a:t>
            </a:r>
            <a:r>
              <a:rPr lang="ru-RU" sz="2600" i="1" dirty="0" smtClean="0"/>
              <a:t>первый</a:t>
            </a:r>
            <a:r>
              <a:rPr lang="en-US" sz="2600" i="1" dirty="0" smtClean="0"/>
              <a:t> </a:t>
            </a:r>
            <a:r>
              <a:rPr lang="ru-RU" sz="2600" i="1" dirty="0" smtClean="0"/>
              <a:t>результат </a:t>
            </a:r>
            <a:r>
              <a:rPr lang="ru-RU" sz="2600" i="1" dirty="0"/>
              <a:t>записать </a:t>
            </a:r>
            <a:r>
              <a:rPr lang="ru-RU" sz="2600" i="1" dirty="0" smtClean="0"/>
              <a:t>числителем</a:t>
            </a:r>
            <a:r>
              <a:rPr lang="ru-RU" sz="2600" i="1" dirty="0"/>
              <a:t>, а </a:t>
            </a:r>
            <a:r>
              <a:rPr lang="ru-RU" sz="2600" i="1" dirty="0" smtClean="0"/>
              <a:t>второй знаменателем</a:t>
            </a:r>
            <a:r>
              <a:rPr lang="ru-RU" sz="2600" i="1" dirty="0"/>
              <a:t>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23150" y="3363838"/>
            <a:ext cx="8685518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600" i="1" dirty="0"/>
              <a:t>Чтобы </a:t>
            </a:r>
            <a:r>
              <a:rPr lang="ru-RU" sz="2600" i="1" dirty="0">
                <a:solidFill>
                  <a:srgbClr val="003366"/>
                </a:solidFill>
              </a:rPr>
              <a:t>перемножить</a:t>
            </a:r>
            <a:r>
              <a:rPr lang="ru-RU" sz="2600" i="1" dirty="0"/>
              <a:t> </a:t>
            </a:r>
            <a:r>
              <a:rPr lang="ru-RU" sz="2600" i="1" dirty="0" smtClean="0"/>
              <a:t>смешанные </a:t>
            </a:r>
            <a:r>
              <a:rPr lang="ru-RU" sz="2600" i="1" dirty="0"/>
              <a:t>числа, нужно </a:t>
            </a:r>
            <a:r>
              <a:rPr lang="ru-RU" sz="2600" i="1" dirty="0">
                <a:solidFill>
                  <a:srgbClr val="003366"/>
                </a:solidFill>
              </a:rPr>
              <a:t>сначала </a:t>
            </a:r>
            <a:endParaRPr lang="en-US" sz="2600" i="1" dirty="0" smtClean="0">
              <a:solidFill>
                <a:srgbClr val="003366"/>
              </a:solidFill>
            </a:endParaRPr>
          </a:p>
          <a:p>
            <a:pPr algn="ctr"/>
            <a:r>
              <a:rPr lang="ru-RU" sz="2600" i="1" dirty="0" smtClean="0">
                <a:solidFill>
                  <a:srgbClr val="003366"/>
                </a:solidFill>
              </a:rPr>
              <a:t>преобразовать </a:t>
            </a:r>
            <a:r>
              <a:rPr lang="ru-RU" sz="2600" i="1" dirty="0"/>
              <a:t>их в </a:t>
            </a:r>
            <a:r>
              <a:rPr lang="ru-RU" sz="2600" i="1" dirty="0">
                <a:solidFill>
                  <a:srgbClr val="003366"/>
                </a:solidFill>
              </a:rPr>
              <a:t>неправильные</a:t>
            </a:r>
            <a:r>
              <a:rPr lang="ru-RU" sz="2600" i="1" dirty="0"/>
              <a:t> дроби, а </a:t>
            </a:r>
            <a:r>
              <a:rPr lang="ru-RU" sz="2600" i="1" dirty="0" smtClean="0">
                <a:solidFill>
                  <a:srgbClr val="003366"/>
                </a:solidFill>
              </a:rPr>
              <a:t>затем</a:t>
            </a:r>
            <a:r>
              <a:rPr lang="ru-RU" sz="2600" i="1" dirty="0" smtClean="0"/>
              <a:t> выполнить</a:t>
            </a:r>
            <a:r>
              <a:rPr lang="en-US" sz="2600" i="1" dirty="0" smtClean="0"/>
              <a:t> </a:t>
            </a:r>
            <a:r>
              <a:rPr lang="ru-RU" sz="2600" i="1" dirty="0" smtClean="0"/>
              <a:t>умножение </a:t>
            </a:r>
            <a:r>
              <a:rPr lang="ru-RU" sz="2600" i="1" dirty="0"/>
              <a:t>дробей.</a:t>
            </a:r>
          </a:p>
        </p:txBody>
      </p:sp>
    </p:spTree>
    <p:extLst>
      <p:ext uri="{BB962C8B-B14F-4D97-AF65-F5344CB8AC3E}">
        <p14:creationId xmlns:p14="http://schemas.microsoft.com/office/powerpoint/2010/main" val="278128792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3" grpId="0" animBg="1"/>
      <p:bldP spid="2" grpId="0" animBg="1"/>
      <p:bldP spid="4" grpId="0"/>
      <p:bldP spid="6" grpId="0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5576" y="407154"/>
            <a:ext cx="67994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Wingdings" pitchFamily="2" charset="2"/>
              <a:buChar char="ü"/>
            </a:pPr>
            <a:r>
              <a:rPr lang="ru-RU" sz="3200" dirty="0" smtClean="0"/>
              <a:t>умножение обыкновенных дробей</a:t>
            </a:r>
            <a:endParaRPr lang="ru-RU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755576" y="1419622"/>
            <a:ext cx="6219972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Wingdings" pitchFamily="2" charset="2"/>
              <a:buChar char="ü"/>
            </a:pPr>
            <a:r>
              <a:rPr lang="ru-RU" sz="3200" dirty="0" smtClean="0"/>
              <a:t>правило умножения дробей на </a:t>
            </a:r>
          </a:p>
          <a:p>
            <a:r>
              <a:rPr lang="ru-RU" sz="3200" dirty="0"/>
              <a:t> </a:t>
            </a:r>
            <a:r>
              <a:rPr lang="ru-RU" sz="3200" dirty="0" smtClean="0"/>
              <a:t>    натуральные числа</a:t>
            </a:r>
            <a:endParaRPr lang="ru-RU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755576" y="2740224"/>
            <a:ext cx="708880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Wingdings" pitchFamily="2" charset="2"/>
              <a:buChar char="ü"/>
            </a:pPr>
            <a:r>
              <a:rPr lang="ru-RU" sz="3200" dirty="0" smtClean="0"/>
              <a:t>правило умножения дроби на дробь</a:t>
            </a:r>
            <a:endParaRPr lang="ru-RU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720180" y="3795886"/>
            <a:ext cx="744107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Wingdings" pitchFamily="2" charset="2"/>
              <a:buChar char="ü"/>
            </a:pPr>
            <a:r>
              <a:rPr lang="ru-RU" sz="3200" dirty="0" smtClean="0"/>
              <a:t>правило умножения смешанных чисел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23008910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73688" y="2473655"/>
                <a:ext cx="1357679" cy="90178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280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sz="2800" b="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2</m:t>
                          </m:r>
                        </m:num>
                        <m:den>
                          <m:r>
                            <a:rPr lang="ru-RU" sz="2800" b="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3</m:t>
                          </m:r>
                        </m:den>
                      </m:f>
                      <m:r>
                        <a:rPr lang="ru-RU" sz="2800" b="0" i="1" smtClean="0">
                          <a:solidFill>
                            <a:srgbClr val="003366"/>
                          </a:solidFill>
                          <a:latin typeface="Cambria Math"/>
                        </a:rPr>
                        <m:t> </m:t>
                      </m:r>
                      <m:r>
                        <a:rPr lang="ru-RU" sz="2800" b="0" i="1" smtClean="0">
                          <a:solidFill>
                            <a:srgbClr val="003366"/>
                          </a:solidFill>
                          <a:latin typeface="Cambria Math"/>
                          <a:ea typeface="Cambria Math"/>
                        </a:rPr>
                        <m:t>∙3=</m:t>
                      </m:r>
                    </m:oMath>
                  </m:oMathPara>
                </a14:m>
                <a:endParaRPr lang="ru-RU" sz="2800" dirty="0">
                  <a:solidFill>
                    <a:srgbClr val="003366"/>
                  </a:solidFill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3688" y="2473655"/>
                <a:ext cx="1357679" cy="901785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1460640" y="2478048"/>
                <a:ext cx="2241768" cy="90178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280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sz="2800" b="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2</m:t>
                          </m:r>
                        </m:num>
                        <m:den>
                          <m:r>
                            <a:rPr lang="ru-RU" sz="2800" b="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3</m:t>
                          </m:r>
                        </m:den>
                      </m:f>
                      <m:r>
                        <a:rPr lang="ru-RU" sz="2800" b="0" i="1" smtClean="0">
                          <a:solidFill>
                            <a:srgbClr val="003366"/>
                          </a:solidFill>
                          <a:latin typeface="Cambria Math"/>
                        </a:rPr>
                        <m:t>+ </m:t>
                      </m:r>
                      <m:f>
                        <m:fPr>
                          <m:ctrlPr>
                            <a:rPr lang="ru-RU" sz="2800" b="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sz="2800" b="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2</m:t>
                          </m:r>
                        </m:num>
                        <m:den>
                          <m:r>
                            <a:rPr lang="ru-RU" sz="2800" b="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3</m:t>
                          </m:r>
                        </m:den>
                      </m:f>
                      <m:r>
                        <a:rPr lang="ru-RU" sz="2800" b="0" i="1" smtClean="0">
                          <a:solidFill>
                            <a:srgbClr val="003366"/>
                          </a:solidFill>
                          <a:latin typeface="Cambria Math"/>
                        </a:rPr>
                        <m:t>+ </m:t>
                      </m:r>
                      <m:f>
                        <m:fPr>
                          <m:ctrlPr>
                            <a:rPr lang="ru-RU" sz="2800" b="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sz="2800" b="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2</m:t>
                          </m:r>
                        </m:num>
                        <m:den>
                          <m:r>
                            <a:rPr lang="ru-RU" sz="2800" b="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3</m:t>
                          </m:r>
                        </m:den>
                      </m:f>
                      <m:r>
                        <a:rPr lang="ru-RU" sz="2800" b="0" i="1" smtClean="0">
                          <a:solidFill>
                            <a:srgbClr val="003366"/>
                          </a:solidFill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ru-RU" sz="2800" dirty="0">
                  <a:solidFill>
                    <a:srgbClr val="003366"/>
                  </a:solidFill>
                </a:endParaRPr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60640" y="2478048"/>
                <a:ext cx="2241768" cy="90178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3563888" y="2469263"/>
                <a:ext cx="465192" cy="9105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280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sz="2800" b="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6</m:t>
                          </m:r>
                        </m:num>
                        <m:den>
                          <m:r>
                            <a:rPr lang="ru-RU" sz="2800" b="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ru-RU" sz="2800" dirty="0">
                  <a:solidFill>
                    <a:srgbClr val="003366"/>
                  </a:solidFill>
                </a:endParaRPr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63888" y="2469263"/>
                <a:ext cx="465192" cy="91057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176178" y="195486"/>
                <a:ext cx="7345985" cy="174611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800" b="1" dirty="0" smtClean="0"/>
                  <a:t>Задача: </a:t>
                </a:r>
                <a:r>
                  <a:rPr lang="ru-RU" sz="2800" dirty="0" smtClean="0"/>
                  <a:t>котенок Васька съел на завтрак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800" i="1" smtClean="0">
                            <a:solidFill>
                              <a:srgbClr val="003366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ru-RU" sz="2800" b="0" i="1" smtClean="0">
                            <a:solidFill>
                              <a:srgbClr val="003366"/>
                            </a:solidFill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ru-RU" sz="2800" b="0" i="1" smtClean="0">
                            <a:solidFill>
                              <a:srgbClr val="003366"/>
                            </a:solidFill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r>
                  <a:rPr lang="ru-RU" sz="2800" b="1" dirty="0" smtClean="0"/>
                  <a:t> </a:t>
                </a:r>
              </a:p>
              <a:p>
                <a:r>
                  <a:rPr lang="ru-RU" sz="2800" dirty="0" smtClean="0"/>
                  <a:t>сосиски, на обед еще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800" i="1" smtClean="0">
                            <a:solidFill>
                              <a:srgbClr val="003366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ru-RU" sz="2800" i="1">
                            <a:solidFill>
                              <a:srgbClr val="003366"/>
                            </a:solidFill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ru-RU" sz="2800" i="1">
                            <a:solidFill>
                              <a:srgbClr val="003366"/>
                            </a:solidFill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r>
                  <a:rPr lang="ru-RU" sz="2800" b="1" dirty="0"/>
                  <a:t> </a:t>
                </a:r>
                <a:r>
                  <a:rPr lang="ru-RU" sz="2800" dirty="0" smtClean="0"/>
                  <a:t>сосиски и на ужин –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800" i="1" smtClean="0">
                            <a:solidFill>
                              <a:srgbClr val="003366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ru-RU" sz="2800" i="1">
                            <a:solidFill>
                              <a:srgbClr val="003366"/>
                            </a:solidFill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ru-RU" sz="2800" i="1">
                            <a:solidFill>
                              <a:srgbClr val="003366"/>
                            </a:solidFill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r>
                  <a:rPr lang="ru-RU" sz="2800" b="1" dirty="0"/>
                  <a:t> </a:t>
                </a:r>
                <a:endParaRPr lang="ru-RU" sz="2800" b="1" dirty="0" smtClean="0"/>
              </a:p>
              <a:p>
                <a:r>
                  <a:rPr lang="ru-RU" sz="2800" dirty="0" smtClean="0"/>
                  <a:t>сосиски. Сколько сосисок съел Васька за день?</a:t>
                </a:r>
                <a:endParaRPr lang="ru-RU" sz="2800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6178" y="195486"/>
                <a:ext cx="7345985" cy="1746119"/>
              </a:xfrm>
              <a:prstGeom prst="rect">
                <a:avLst/>
              </a:prstGeom>
              <a:blipFill rotWithShape="1">
                <a:blip r:embed="rId5"/>
                <a:stretch>
                  <a:fillRect l="-1743" r="-581" b="-871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176178" y="1941605"/>
            <a:ext cx="16851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Решение:</a:t>
            </a:r>
            <a:endParaRPr lang="ru-RU" sz="28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3851920" y="2469263"/>
                <a:ext cx="1498680" cy="89896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800" b="0" i="1" smtClean="0">
                          <a:solidFill>
                            <a:srgbClr val="003366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ru-RU" sz="280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sz="2800" b="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2</m:t>
                          </m:r>
                        </m:num>
                        <m:den>
                          <m:r>
                            <a:rPr lang="ru-RU" sz="2800" b="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1</m:t>
                          </m:r>
                        </m:den>
                      </m:f>
                      <m:r>
                        <a:rPr lang="ru-RU" sz="2800" b="0" i="1" smtClean="0">
                          <a:solidFill>
                            <a:srgbClr val="003366"/>
                          </a:solidFill>
                          <a:latin typeface="Cambria Math"/>
                        </a:rPr>
                        <m:t>=2</m:t>
                      </m:r>
                    </m:oMath>
                  </m:oMathPara>
                </a14:m>
                <a:endParaRPr lang="ru-RU" sz="2800" dirty="0">
                  <a:solidFill>
                    <a:srgbClr val="003366"/>
                  </a:solidFill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51920" y="2469263"/>
                <a:ext cx="1498680" cy="898964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168190" y="3472419"/>
                <a:ext cx="1357679" cy="90178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280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sz="2800" b="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2</m:t>
                          </m:r>
                        </m:num>
                        <m:den>
                          <m:r>
                            <a:rPr lang="ru-RU" sz="2800" b="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3</m:t>
                          </m:r>
                        </m:den>
                      </m:f>
                      <m:r>
                        <a:rPr lang="ru-RU" sz="2800" b="0" i="1" smtClean="0">
                          <a:solidFill>
                            <a:srgbClr val="003366"/>
                          </a:solidFill>
                          <a:latin typeface="Cambria Math"/>
                        </a:rPr>
                        <m:t> </m:t>
                      </m:r>
                      <m:r>
                        <a:rPr lang="ru-RU" sz="2800" b="0" i="1" smtClean="0">
                          <a:solidFill>
                            <a:srgbClr val="003366"/>
                          </a:solidFill>
                          <a:latin typeface="Cambria Math"/>
                          <a:ea typeface="Cambria Math"/>
                        </a:rPr>
                        <m:t>∙3=</m:t>
                      </m:r>
                    </m:oMath>
                  </m:oMathPara>
                </a14:m>
                <a:endParaRPr lang="ru-RU" sz="2800" dirty="0">
                  <a:solidFill>
                    <a:srgbClr val="003366"/>
                  </a:solidFill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8190" y="3472419"/>
                <a:ext cx="1357679" cy="901785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1455142" y="3463634"/>
                <a:ext cx="465192" cy="9105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280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sz="2800" b="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6</m:t>
                          </m:r>
                        </m:num>
                        <m:den>
                          <m:r>
                            <a:rPr lang="ru-RU" sz="2800" b="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ru-RU" sz="2800" dirty="0">
                  <a:solidFill>
                    <a:srgbClr val="003366"/>
                  </a:solidFill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55142" y="3463634"/>
                <a:ext cx="465192" cy="910570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1917453" y="3630923"/>
                <a:ext cx="761747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200" i="1" smtClean="0">
                          <a:latin typeface="Cambria Math"/>
                          <a:ea typeface="Cambria Math"/>
                        </a:rPr>
                        <m:t>⟹</m:t>
                      </m:r>
                    </m:oMath>
                  </m:oMathPara>
                </a14:m>
                <a:endParaRPr lang="ru-RU" sz="32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17453" y="3630923"/>
                <a:ext cx="761747" cy="584775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2679200" y="3491513"/>
                <a:ext cx="1813317" cy="90178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280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sz="2800" b="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2 </m:t>
                          </m:r>
                          <m:r>
                            <a:rPr lang="ru-RU" sz="2800" b="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  <m:t>∙3</m:t>
                          </m:r>
                        </m:num>
                        <m:den>
                          <m:r>
                            <a:rPr lang="ru-RU" sz="2800" b="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3</m:t>
                          </m:r>
                        </m:den>
                      </m:f>
                      <m:r>
                        <a:rPr lang="ru-RU" sz="2800" b="0" i="1" smtClean="0">
                          <a:solidFill>
                            <a:srgbClr val="003366"/>
                          </a:solidFill>
                          <a:latin typeface="Cambria Math"/>
                        </a:rPr>
                        <m:t> </m:t>
                      </m:r>
                      <m:r>
                        <a:rPr lang="ru-RU" sz="2800" b="0" i="1" smtClean="0">
                          <a:solidFill>
                            <a:srgbClr val="003366"/>
                          </a:solidFill>
                          <a:latin typeface="Cambria Math"/>
                          <a:ea typeface="Cambria Math"/>
                        </a:rPr>
                        <m:t>= </m:t>
                      </m:r>
                      <m:f>
                        <m:fPr>
                          <m:ctrlPr>
                            <a:rPr lang="ru-RU" sz="2800" b="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ru-RU" sz="2800" b="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  <m:t>6</m:t>
                          </m:r>
                        </m:num>
                        <m:den>
                          <m:r>
                            <a:rPr lang="ru-RU" sz="2800" b="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ru-RU" sz="2800" dirty="0">
                  <a:solidFill>
                    <a:srgbClr val="003366"/>
                  </a:solidFill>
                </a:endParaRP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79200" y="3491513"/>
                <a:ext cx="1813317" cy="901785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TextBox 20"/>
          <p:cNvSpPr txBox="1"/>
          <p:nvPr/>
        </p:nvSpPr>
        <p:spPr>
          <a:xfrm>
            <a:off x="176178" y="4393298"/>
            <a:ext cx="280147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Ответ: </a:t>
            </a:r>
            <a:r>
              <a:rPr lang="ru-RU" sz="2800" dirty="0" smtClean="0"/>
              <a:t>2 сосиски.</a:t>
            </a:r>
            <a:endParaRPr lang="ru-RU" sz="2800" b="1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240" y="1"/>
            <a:ext cx="2091683" cy="2788910"/>
          </a:xfrm>
          <a:prstGeom prst="rect">
            <a:avLst/>
          </a:prstGeom>
        </p:spPr>
      </p:pic>
      <p:cxnSp>
        <p:nvCxnSpPr>
          <p:cNvPr id="14" name="Прямая соединительная линия 13"/>
          <p:cNvCxnSpPr/>
          <p:nvPr/>
        </p:nvCxnSpPr>
        <p:spPr>
          <a:xfrm flipV="1">
            <a:off x="3596040" y="2571750"/>
            <a:ext cx="379504" cy="292024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flipV="1">
            <a:off x="3585858" y="3046445"/>
            <a:ext cx="379504" cy="292024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3878237" y="2238300"/>
                <a:ext cx="3658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i="1" dirty="0" smtClean="0">
                          <a:latin typeface="Cambria Math"/>
                        </a:rPr>
                        <m:t>2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78237" y="2238300"/>
                <a:ext cx="365806" cy="369332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3878237" y="3183561"/>
                <a:ext cx="3658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i="1" dirty="0" smtClean="0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78237" y="3183561"/>
                <a:ext cx="365806" cy="369332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3796599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5" grpId="0"/>
      <p:bldP spid="26" grpId="0"/>
      <p:bldP spid="2" grpId="0"/>
      <p:bldP spid="7" grpId="0"/>
      <p:bldP spid="15" grpId="0"/>
      <p:bldP spid="16" grpId="0"/>
      <p:bldP spid="17" grpId="0"/>
      <p:bldP spid="8" grpId="0"/>
      <p:bldP spid="19" grpId="0"/>
      <p:bldP spid="21" grpId="0"/>
      <p:bldP spid="20" grpId="0"/>
      <p:bldP spid="2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572000" y="0"/>
            <a:ext cx="4572000" cy="51435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4678814" y="694134"/>
            <a:ext cx="4324197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/>
              <a:t>Ч</a:t>
            </a:r>
            <a:r>
              <a:rPr lang="ru-RU" sz="2800" dirty="0" smtClean="0"/>
              <a:t>тобы </a:t>
            </a:r>
            <a:r>
              <a:rPr lang="ru-RU" sz="2800" dirty="0" smtClean="0">
                <a:solidFill>
                  <a:srgbClr val="003366"/>
                </a:solidFill>
              </a:rPr>
              <a:t>умножить</a:t>
            </a:r>
            <a:r>
              <a:rPr lang="ru-RU" sz="2800" dirty="0" smtClean="0"/>
              <a:t> </a:t>
            </a:r>
            <a:r>
              <a:rPr lang="ru-RU" sz="2800" u="sng" dirty="0" smtClean="0"/>
              <a:t>дробь</a:t>
            </a:r>
            <a:r>
              <a:rPr lang="ru-RU" sz="2800" dirty="0" smtClean="0"/>
              <a:t> на </a:t>
            </a:r>
            <a:endParaRPr lang="en-US" sz="2800" dirty="0" smtClean="0"/>
          </a:p>
          <a:p>
            <a:r>
              <a:rPr lang="ru-RU" sz="2800" u="sng" dirty="0" smtClean="0"/>
              <a:t>натуральное число</a:t>
            </a:r>
            <a:r>
              <a:rPr lang="ru-RU" sz="2800" dirty="0" smtClean="0"/>
              <a:t>,</a:t>
            </a:r>
            <a:r>
              <a:rPr lang="en-US" sz="2800" dirty="0" smtClean="0"/>
              <a:t> </a:t>
            </a:r>
            <a:r>
              <a:rPr lang="ru-RU" sz="2800" dirty="0" smtClean="0"/>
              <a:t>нужно </a:t>
            </a:r>
            <a:endParaRPr lang="en-US" sz="2800" dirty="0" smtClean="0"/>
          </a:p>
          <a:p>
            <a:r>
              <a:rPr lang="ru-RU" sz="2800" dirty="0" smtClean="0"/>
              <a:t>на это число умножить</a:t>
            </a:r>
          </a:p>
          <a:p>
            <a:r>
              <a:rPr lang="ru-RU" sz="2800" dirty="0" smtClean="0"/>
              <a:t>числитель, оставив</a:t>
            </a:r>
          </a:p>
          <a:p>
            <a:r>
              <a:rPr lang="ru-RU" sz="2800" dirty="0" smtClean="0"/>
              <a:t>неизменным знаменатель.</a:t>
            </a:r>
            <a:endParaRPr lang="ru-RU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86240" y="509836"/>
                <a:ext cx="1279132" cy="901785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280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800" b="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5</m:t>
                          </m:r>
                        </m:den>
                      </m:f>
                      <m:r>
                        <a:rPr lang="en-US" sz="2800" b="0" i="1" smtClean="0">
                          <a:solidFill>
                            <a:srgbClr val="003366"/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en-US" sz="2800" b="0" i="1" smtClean="0">
                          <a:solidFill>
                            <a:srgbClr val="003366"/>
                          </a:solidFill>
                          <a:latin typeface="Cambria Math"/>
                        </a:rPr>
                        <m:t>7=</m:t>
                      </m:r>
                    </m:oMath>
                  </m:oMathPara>
                </a14:m>
                <a:endParaRPr lang="ru-RU" sz="2800" dirty="0">
                  <a:solidFill>
                    <a:srgbClr val="003366"/>
                  </a:solidFill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240" y="509836"/>
                <a:ext cx="1279132" cy="901785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5504841" y="3219822"/>
                <a:ext cx="2672142" cy="1027717"/>
              </a:xfrm>
              <a:prstGeom prst="rect">
                <a:avLst/>
              </a:prstGeom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3200" b="1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3200" b="1" i="1" smtClean="0">
                              <a:latin typeface="Cambria Math"/>
                            </a:rPr>
                            <m:t>𝒂</m:t>
                          </m:r>
                        </m:num>
                        <m:den>
                          <m:r>
                            <a:rPr lang="en-US" sz="3200" b="1" i="1" smtClean="0">
                              <a:latin typeface="Cambria Math"/>
                            </a:rPr>
                            <m:t>𝒏</m:t>
                          </m:r>
                        </m:den>
                      </m:f>
                      <m:r>
                        <a:rPr lang="en-US" sz="3200" b="1" i="1" smtClean="0">
                          <a:latin typeface="Cambria Math"/>
                        </a:rPr>
                        <m:t> </m:t>
                      </m:r>
                      <m:r>
                        <a:rPr lang="en-US" sz="3200" b="1" i="1" smtClean="0"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en-US" sz="3200" b="1" i="1" smtClean="0">
                          <a:latin typeface="Cambria Math"/>
                          <a:ea typeface="Cambria Math"/>
                        </a:rPr>
                        <m:t>𝒌</m:t>
                      </m:r>
                      <m:r>
                        <a:rPr lang="en-US" sz="3200" b="1" i="1" smtClean="0">
                          <a:latin typeface="Cambria Math"/>
                          <a:ea typeface="Cambria Math"/>
                        </a:rPr>
                        <m:t>= </m:t>
                      </m:r>
                      <m:f>
                        <m:fPr>
                          <m:ctrlPr>
                            <a:rPr lang="en-US" sz="3200" b="1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3200" b="1" i="1" smtClean="0">
                              <a:latin typeface="Cambria Math"/>
                              <a:ea typeface="Cambria Math"/>
                            </a:rPr>
                            <m:t>𝒂</m:t>
                          </m:r>
                          <m:r>
                            <a:rPr lang="en-US" sz="3200" b="1" i="1" smtClean="0">
                              <a:latin typeface="Cambria Math"/>
                              <a:ea typeface="Cambria Math"/>
                            </a:rPr>
                            <m:t> ∙</m:t>
                          </m:r>
                          <m:r>
                            <a:rPr lang="en-US" sz="3200" b="1" i="1" smtClean="0">
                              <a:latin typeface="Cambria Math"/>
                              <a:ea typeface="Cambria Math"/>
                            </a:rPr>
                            <m:t>𝒌</m:t>
                          </m:r>
                        </m:num>
                        <m:den>
                          <m:r>
                            <a:rPr lang="en-US" sz="3200" b="1" i="1" smtClean="0">
                              <a:latin typeface="Cambria Math"/>
                              <a:ea typeface="Cambria Math"/>
                            </a:rPr>
                            <m:t>𝒏</m:t>
                          </m:r>
                        </m:den>
                      </m:f>
                    </m:oMath>
                  </m:oMathPara>
                </a14:m>
                <a:endParaRPr lang="ru-RU" sz="3200" b="1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04841" y="3219822"/>
                <a:ext cx="2672142" cy="1027717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79877" y="1827150"/>
                <a:ext cx="1279132" cy="900246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280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4</m:t>
                          </m:r>
                        </m:num>
                        <m:den>
                          <m:r>
                            <a:rPr lang="en-US" sz="2800" b="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9</m:t>
                          </m:r>
                        </m:den>
                      </m:f>
                      <m:r>
                        <a:rPr lang="en-US" sz="2800" b="0" i="1" smtClean="0">
                          <a:solidFill>
                            <a:srgbClr val="003366"/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en-US" sz="2800" b="0" i="1" smtClean="0">
                          <a:solidFill>
                            <a:srgbClr val="003366"/>
                          </a:solidFill>
                          <a:latin typeface="Cambria Math"/>
                        </a:rPr>
                        <m:t>5=</m:t>
                      </m:r>
                    </m:oMath>
                  </m:oMathPara>
                </a14:m>
                <a:endParaRPr lang="ru-RU" sz="2800" dirty="0">
                  <a:solidFill>
                    <a:srgbClr val="003366"/>
                  </a:solidFill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877" y="1827150"/>
                <a:ext cx="1279132" cy="900246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79878" y="3385523"/>
                <a:ext cx="1477904" cy="898964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280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11</m:t>
                          </m:r>
                        </m:num>
                        <m:den>
                          <m:r>
                            <a:rPr lang="en-US" sz="2800" b="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12</m:t>
                          </m:r>
                        </m:den>
                      </m:f>
                      <m:r>
                        <a:rPr lang="en-US" sz="2800" b="0" i="1" smtClean="0">
                          <a:solidFill>
                            <a:srgbClr val="003366"/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en-US" sz="2800" b="0" i="1" smtClean="0">
                          <a:solidFill>
                            <a:srgbClr val="003366"/>
                          </a:solidFill>
                          <a:latin typeface="Cambria Math"/>
                        </a:rPr>
                        <m:t>3=</m:t>
                      </m:r>
                    </m:oMath>
                  </m:oMathPara>
                </a14:m>
                <a:endParaRPr lang="ru-RU" sz="2800" dirty="0">
                  <a:solidFill>
                    <a:srgbClr val="003366"/>
                  </a:solidFill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878" y="3385523"/>
                <a:ext cx="1477904" cy="898964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230354" y="509836"/>
                <a:ext cx="1279133" cy="901785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280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1</m:t>
                          </m:r>
                          <m:r>
                            <a:rPr lang="en-US" sz="2800" b="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  <m:t>∙7</m:t>
                          </m:r>
                        </m:num>
                        <m:den>
                          <m:r>
                            <a:rPr lang="en-US" sz="2800" b="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5</m:t>
                          </m:r>
                        </m:den>
                      </m:f>
                      <m:r>
                        <a:rPr lang="en-US" sz="2800" b="0" i="1" smtClean="0">
                          <a:solidFill>
                            <a:srgbClr val="003366"/>
                          </a:solidFill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ru-RU" sz="2800" dirty="0">
                  <a:solidFill>
                    <a:srgbClr val="003366"/>
                  </a:solidFill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30354" y="509836"/>
                <a:ext cx="1279133" cy="901785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2369030" y="509835"/>
                <a:ext cx="465191" cy="898964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280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7</m:t>
                          </m:r>
                        </m:num>
                        <m:den>
                          <m:r>
                            <a:rPr lang="en-US" sz="2800" b="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ru-RU" sz="2800" dirty="0">
                  <a:solidFill>
                    <a:srgbClr val="003366"/>
                  </a:solidFill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69030" y="509835"/>
                <a:ext cx="465191" cy="898964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1242540" y="1827150"/>
                <a:ext cx="1279132" cy="91057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280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4</m:t>
                          </m:r>
                          <m:r>
                            <a:rPr lang="en-US" sz="2800" b="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  <m:t>∙5</m:t>
                          </m:r>
                        </m:num>
                        <m:den>
                          <m:r>
                            <a:rPr lang="en-US" sz="2800" b="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9</m:t>
                          </m:r>
                        </m:den>
                      </m:f>
                      <m:r>
                        <a:rPr lang="en-US" sz="2800" b="0" i="1" smtClean="0">
                          <a:solidFill>
                            <a:srgbClr val="003366"/>
                          </a:solidFill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ru-RU" sz="2800" dirty="0">
                  <a:solidFill>
                    <a:srgbClr val="003366"/>
                  </a:solidFill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42540" y="1827150"/>
                <a:ext cx="1279132" cy="910570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2411760" y="1827149"/>
                <a:ext cx="663963" cy="901785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280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20</m:t>
                          </m:r>
                        </m:num>
                        <m:den>
                          <m:r>
                            <a:rPr lang="en-US" sz="2800" b="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9</m:t>
                          </m:r>
                        </m:den>
                      </m:f>
                    </m:oMath>
                  </m:oMathPara>
                </a14:m>
                <a:endParaRPr lang="ru-RU" sz="2800" dirty="0">
                  <a:solidFill>
                    <a:srgbClr val="003366"/>
                  </a:solidFill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11760" y="1827149"/>
                <a:ext cx="663963" cy="901785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2965826" y="1822520"/>
                <a:ext cx="1091260" cy="901785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0" smtClean="0">
                          <a:solidFill>
                            <a:srgbClr val="003366"/>
                          </a:solidFill>
                          <a:latin typeface="Cambria Math"/>
                        </a:rPr>
                        <m:t>=2</m:t>
                      </m:r>
                      <m:f>
                        <m:fPr>
                          <m:ctrlPr>
                            <a:rPr lang="ru-RU" sz="280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2</m:t>
                          </m:r>
                        </m:num>
                        <m:den>
                          <m:r>
                            <a:rPr lang="en-US" sz="2800" b="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9</m:t>
                          </m:r>
                        </m:den>
                      </m:f>
                    </m:oMath>
                  </m:oMathPara>
                </a14:m>
                <a:endParaRPr lang="ru-RU" sz="2800" dirty="0">
                  <a:solidFill>
                    <a:srgbClr val="003366"/>
                  </a:solidFill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65826" y="1822520"/>
                <a:ext cx="1091260" cy="901785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1403648" y="3391648"/>
                <a:ext cx="1477904" cy="898964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280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11</m:t>
                          </m:r>
                          <m:r>
                            <a:rPr lang="en-US" sz="2800" b="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  <m:t>∙3</m:t>
                          </m:r>
                        </m:num>
                        <m:den>
                          <m:r>
                            <a:rPr lang="en-US" sz="2800" b="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12</m:t>
                          </m:r>
                        </m:den>
                      </m:f>
                      <m:r>
                        <a:rPr lang="en-US" sz="2800" b="0" i="1" smtClean="0">
                          <a:solidFill>
                            <a:srgbClr val="003366"/>
                          </a:solidFill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ru-RU" sz="2800" dirty="0">
                  <a:solidFill>
                    <a:srgbClr val="003366"/>
                  </a:solidFill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03648" y="3391648"/>
                <a:ext cx="1477904" cy="898964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2771800" y="3371039"/>
                <a:ext cx="663963" cy="898964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280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11</m:t>
                          </m:r>
                        </m:num>
                        <m:den>
                          <m:r>
                            <a:rPr lang="en-US" sz="2800" b="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ru-RU" sz="2800" dirty="0">
                  <a:solidFill>
                    <a:srgbClr val="003366"/>
                  </a:solidFill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71800" y="3371039"/>
                <a:ext cx="663963" cy="898964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3288042" y="3366410"/>
                <a:ext cx="1091260" cy="898964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0" smtClean="0">
                          <a:solidFill>
                            <a:srgbClr val="003366"/>
                          </a:solidFill>
                          <a:latin typeface="Cambria Math"/>
                        </a:rPr>
                        <m:t>=2</m:t>
                      </m:r>
                      <m:f>
                        <m:fPr>
                          <m:ctrlPr>
                            <a:rPr lang="ru-RU" sz="280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3</m:t>
                          </m:r>
                        </m:num>
                        <m:den>
                          <m:r>
                            <a:rPr lang="en-US" sz="2800" b="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ru-RU" sz="2800" dirty="0">
                  <a:solidFill>
                    <a:srgbClr val="003366"/>
                  </a:solidFill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88042" y="3366410"/>
                <a:ext cx="1091260" cy="898964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2742412" y="509836"/>
                <a:ext cx="1091260" cy="901785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0" smtClean="0">
                          <a:solidFill>
                            <a:srgbClr val="003366"/>
                          </a:solidFill>
                          <a:latin typeface="Cambria Math"/>
                        </a:rPr>
                        <m:t>=</m:t>
                      </m:r>
                      <m:r>
                        <a:rPr lang="ru-RU" sz="2800" b="0" i="0" smtClean="0">
                          <a:solidFill>
                            <a:srgbClr val="003366"/>
                          </a:solidFill>
                          <a:latin typeface="Cambria Math"/>
                        </a:rPr>
                        <m:t>1</m:t>
                      </m:r>
                      <m:f>
                        <m:fPr>
                          <m:ctrlPr>
                            <a:rPr lang="ru-RU" sz="280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2</m:t>
                          </m:r>
                        </m:num>
                        <m:den>
                          <m:r>
                            <a:rPr lang="ru-RU" sz="2800" b="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ru-RU" sz="2800" dirty="0">
                  <a:solidFill>
                    <a:srgbClr val="003366"/>
                  </a:solidFill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42412" y="509836"/>
                <a:ext cx="1091260" cy="901785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9" name="Прямая соединительная линия 18"/>
          <p:cNvCxnSpPr/>
          <p:nvPr/>
        </p:nvCxnSpPr>
        <p:spPr>
          <a:xfrm flipV="1">
            <a:off x="2065713" y="3511531"/>
            <a:ext cx="379504" cy="292024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flipV="1">
            <a:off x="1773334" y="3986226"/>
            <a:ext cx="379504" cy="292024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2294374" y="3212053"/>
                <a:ext cx="3658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i="1" dirty="0" smtClean="0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94374" y="3212053"/>
                <a:ext cx="365806" cy="369332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2065713" y="4123342"/>
                <a:ext cx="3658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i="1" dirty="0" smtClean="0">
                          <a:latin typeface="Cambria Math"/>
                        </a:rPr>
                        <m:t>4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65713" y="4123342"/>
                <a:ext cx="365806" cy="369332"/>
              </a:xfrm>
              <a:prstGeom prst="rect">
                <a:avLst/>
              </a:prstGeom>
              <a:blipFill rotWithShape="1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4266133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" grpId="0"/>
      <p:bldP spid="14" grpId="0"/>
      <p:bldP spid="5" grpId="0" animBg="1"/>
      <p:bldP spid="7" grpId="0"/>
      <p:bldP spid="8" grpId="0"/>
      <p:bldP spid="9" grpId="0"/>
      <p:bldP spid="10" grpId="0"/>
      <p:bldP spid="11" grpId="0"/>
      <p:bldP spid="12" grpId="0"/>
      <p:bldP spid="13" grpId="0"/>
      <p:bldP spid="15" grpId="0"/>
      <p:bldP spid="17" grpId="0"/>
      <p:bldP spid="18" grpId="0"/>
      <p:bldP spid="16" grpId="0"/>
      <p:bldP spid="21" grpId="0"/>
      <p:bldP spid="2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482505" y="267494"/>
                <a:ext cx="7868372" cy="113518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800" b="1" dirty="0" smtClean="0"/>
                  <a:t>Задача:</a:t>
                </a:r>
                <a:r>
                  <a:rPr lang="ru-RU" sz="2800" dirty="0" smtClean="0"/>
                  <a:t> длина прямоугольника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800" i="1" smtClean="0">
                            <a:solidFill>
                              <a:srgbClr val="003366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ru-RU" sz="2800" b="0" i="1" smtClean="0">
                            <a:solidFill>
                              <a:srgbClr val="003366"/>
                            </a:solidFill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ru-RU" sz="2800" b="0" i="1" smtClean="0">
                            <a:solidFill>
                              <a:srgbClr val="003366"/>
                            </a:solidFill>
                            <a:latin typeface="Cambria Math"/>
                          </a:rPr>
                          <m:t>5</m:t>
                        </m:r>
                      </m:den>
                    </m:f>
                    <m:r>
                      <a:rPr lang="ru-RU" sz="2800" b="0" i="1" smtClean="0">
                        <a:latin typeface="Cambria Math"/>
                      </a:rPr>
                      <m:t>,</m:t>
                    </m:r>
                  </m:oMath>
                </a14:m>
                <a:r>
                  <a:rPr lang="ru-RU" sz="2800" dirty="0" smtClean="0"/>
                  <a:t> а его ширина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800" i="1" smtClean="0">
                            <a:solidFill>
                              <a:srgbClr val="003366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ru-RU" sz="2800" b="0" i="1" smtClean="0">
                            <a:solidFill>
                              <a:srgbClr val="003366"/>
                            </a:solidFill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ru-RU" sz="2800" b="0" i="1" smtClean="0">
                            <a:solidFill>
                              <a:srgbClr val="003366"/>
                            </a:solidFill>
                            <a:latin typeface="Cambria Math"/>
                          </a:rPr>
                          <m:t>4</m:t>
                        </m:r>
                      </m:den>
                    </m:f>
                  </m:oMath>
                </a14:m>
                <a:r>
                  <a:rPr lang="ru-RU" sz="2800" dirty="0" smtClean="0"/>
                  <a:t>.</a:t>
                </a:r>
              </a:p>
              <a:p>
                <a:r>
                  <a:rPr lang="ru-RU" sz="2800" dirty="0" smtClean="0"/>
                  <a:t>Найдите площадь прямоугольника.</a:t>
                </a:r>
                <a:endParaRPr lang="ru-RU" sz="28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2505" y="267494"/>
                <a:ext cx="7868372" cy="1135183"/>
              </a:xfrm>
              <a:prstGeom prst="rect">
                <a:avLst/>
              </a:prstGeom>
              <a:blipFill rotWithShape="1">
                <a:blip r:embed="rId2"/>
                <a:stretch>
                  <a:fillRect l="-1549" r="-620" b="-1451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467544" y="1369713"/>
            <a:ext cx="16851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Решение:</a:t>
            </a:r>
            <a:endParaRPr lang="ru-RU" sz="2800" b="1" u="sng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482505" y="1995686"/>
                <a:ext cx="1615955" cy="101752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320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sz="3200" b="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3</m:t>
                          </m:r>
                        </m:num>
                        <m:den>
                          <m:r>
                            <a:rPr lang="ru-RU" sz="3200" b="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5</m:t>
                          </m:r>
                        </m:den>
                      </m:f>
                      <m:r>
                        <a:rPr lang="ru-RU" sz="3200" b="0" i="0" smtClean="0">
                          <a:solidFill>
                            <a:srgbClr val="003366"/>
                          </a:solidFill>
                          <a:latin typeface="Cambria Math"/>
                        </a:rPr>
                        <m:t> </m:t>
                      </m:r>
                      <m:r>
                        <a:rPr lang="ru-RU" sz="3200" b="0" i="1" smtClean="0">
                          <a:solidFill>
                            <a:srgbClr val="003366"/>
                          </a:solidFill>
                          <a:latin typeface="Cambria Math"/>
                          <a:ea typeface="Cambria Math"/>
                        </a:rPr>
                        <m:t>∙ </m:t>
                      </m:r>
                      <m:f>
                        <m:fPr>
                          <m:ctrlPr>
                            <a:rPr lang="ru-RU" sz="3200" b="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ru-RU" sz="3200" b="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  <m:t>3</m:t>
                          </m:r>
                        </m:num>
                        <m:den>
                          <m:r>
                            <a:rPr lang="ru-RU" sz="3200" b="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  <m:t>4</m:t>
                          </m:r>
                        </m:den>
                      </m:f>
                      <m:r>
                        <a:rPr lang="ru-RU" sz="3200" b="0" i="1" smtClean="0">
                          <a:solidFill>
                            <a:srgbClr val="003366"/>
                          </a:solidFill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ru-RU" sz="3200" dirty="0">
                  <a:solidFill>
                    <a:srgbClr val="003366"/>
                  </a:solidFill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2505" y="1995686"/>
                <a:ext cx="1615955" cy="1017523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Прямоугольник 1"/>
              <p:cNvSpPr/>
              <p:nvPr/>
            </p:nvSpPr>
            <p:spPr>
              <a:xfrm>
                <a:off x="482504" y="3487144"/>
                <a:ext cx="1615955" cy="101752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320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sz="3200" i="1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3</m:t>
                          </m:r>
                        </m:num>
                        <m:den>
                          <m:r>
                            <a:rPr lang="ru-RU" sz="3200" b="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5</m:t>
                          </m:r>
                        </m:den>
                      </m:f>
                      <m:r>
                        <a:rPr lang="ru-RU" sz="3200" b="0" i="1" smtClean="0">
                          <a:solidFill>
                            <a:srgbClr val="003366"/>
                          </a:solidFill>
                          <a:latin typeface="Cambria Math"/>
                        </a:rPr>
                        <m:t> </m:t>
                      </m:r>
                      <m:r>
                        <a:rPr lang="ru-RU" sz="3200" b="0" i="1" smtClean="0">
                          <a:solidFill>
                            <a:srgbClr val="003366"/>
                          </a:solidFill>
                          <a:latin typeface="Cambria Math"/>
                          <a:ea typeface="Cambria Math"/>
                        </a:rPr>
                        <m:t>∙ </m:t>
                      </m:r>
                      <m:f>
                        <m:fPr>
                          <m:ctrlPr>
                            <a:rPr lang="ru-RU" sz="3200" i="1">
                              <a:solidFill>
                                <a:srgbClr val="003366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sz="3200" b="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3</m:t>
                          </m:r>
                        </m:num>
                        <m:den>
                          <m:r>
                            <a:rPr lang="ru-RU" sz="3200" b="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4</m:t>
                          </m:r>
                        </m:den>
                      </m:f>
                      <m:r>
                        <a:rPr lang="ru-RU" sz="3200" b="0" i="1" smtClean="0">
                          <a:solidFill>
                            <a:srgbClr val="003366"/>
                          </a:solidFill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ru-RU" sz="3200" dirty="0"/>
              </a:p>
            </p:txBody>
          </p:sp>
        </mc:Choice>
        <mc:Fallback xmlns="">
          <p:sp>
            <p:nvSpPr>
              <p:cNvPr id="2" name="Прямоугольник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2504" y="3487144"/>
                <a:ext cx="1615955" cy="1017523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Прямоугольник 5"/>
          <p:cNvSpPr/>
          <p:nvPr/>
        </p:nvSpPr>
        <p:spPr>
          <a:xfrm>
            <a:off x="5076056" y="1644098"/>
            <a:ext cx="2808312" cy="280831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8100392" y="2709377"/>
            <a:ext cx="89159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1 </a:t>
            </a:r>
            <a:r>
              <a:rPr lang="ru-RU" sz="2800" dirty="0" err="1" smtClean="0"/>
              <a:t>дм</a:t>
            </a:r>
            <a:endParaRPr lang="ru-RU" sz="2800" dirty="0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5636880" y="1644098"/>
            <a:ext cx="0" cy="280831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6212944" y="1644098"/>
            <a:ext cx="0" cy="280831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6789008" y="1644098"/>
            <a:ext cx="0" cy="280831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7349832" y="1631323"/>
            <a:ext cx="0" cy="280831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5076056" y="2356170"/>
            <a:ext cx="2808312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5076056" y="3063494"/>
            <a:ext cx="2808312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5076056" y="3754358"/>
            <a:ext cx="2808312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flipH="1">
            <a:off x="5076056" y="1644098"/>
            <a:ext cx="216024" cy="248835"/>
          </a:xfrm>
          <a:prstGeom prst="line">
            <a:avLst/>
          </a:prstGeom>
          <a:ln>
            <a:solidFill>
              <a:srgbClr val="0033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flipH="1">
            <a:off x="5076056" y="1644098"/>
            <a:ext cx="432048" cy="498345"/>
          </a:xfrm>
          <a:prstGeom prst="line">
            <a:avLst/>
          </a:prstGeom>
          <a:ln>
            <a:solidFill>
              <a:srgbClr val="0033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flipH="1">
            <a:off x="5076056" y="1644098"/>
            <a:ext cx="648072" cy="747498"/>
          </a:xfrm>
          <a:prstGeom prst="line">
            <a:avLst/>
          </a:prstGeom>
          <a:ln>
            <a:solidFill>
              <a:srgbClr val="0033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flipH="1">
            <a:off x="5086144" y="1644098"/>
            <a:ext cx="926016" cy="1052069"/>
          </a:xfrm>
          <a:prstGeom prst="line">
            <a:avLst/>
          </a:prstGeom>
          <a:ln>
            <a:solidFill>
              <a:srgbClr val="0033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flipH="1">
            <a:off x="5086144" y="1644098"/>
            <a:ext cx="1214048" cy="1326889"/>
          </a:xfrm>
          <a:prstGeom prst="line">
            <a:avLst/>
          </a:prstGeom>
          <a:ln>
            <a:solidFill>
              <a:srgbClr val="0033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>
            <a:stCxn id="6" idx="0"/>
          </p:cNvCxnSpPr>
          <p:nvPr/>
        </p:nvCxnSpPr>
        <p:spPr>
          <a:xfrm flipH="1">
            <a:off x="5086144" y="1644098"/>
            <a:ext cx="1394068" cy="1596794"/>
          </a:xfrm>
          <a:prstGeom prst="line">
            <a:avLst/>
          </a:prstGeom>
          <a:ln>
            <a:solidFill>
              <a:srgbClr val="0033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flipH="1">
            <a:off x="5086144" y="1644098"/>
            <a:ext cx="1574088" cy="1845629"/>
          </a:xfrm>
          <a:prstGeom prst="line">
            <a:avLst/>
          </a:prstGeom>
          <a:ln>
            <a:solidFill>
              <a:srgbClr val="0033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 flipH="1">
            <a:off x="5088612" y="1768515"/>
            <a:ext cx="1700396" cy="1970047"/>
          </a:xfrm>
          <a:prstGeom prst="line">
            <a:avLst/>
          </a:prstGeom>
          <a:ln>
            <a:solidFill>
              <a:srgbClr val="0033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 flipH="1">
            <a:off x="5083460" y="1995686"/>
            <a:ext cx="1705548" cy="2015506"/>
          </a:xfrm>
          <a:prstGeom prst="line">
            <a:avLst/>
          </a:prstGeom>
          <a:ln>
            <a:solidFill>
              <a:srgbClr val="0033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 flipH="1">
            <a:off x="5076056" y="2307542"/>
            <a:ext cx="1712952" cy="1952485"/>
          </a:xfrm>
          <a:prstGeom prst="line">
            <a:avLst/>
          </a:prstGeom>
          <a:ln>
            <a:solidFill>
              <a:srgbClr val="0033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 flipH="1">
            <a:off x="5184068" y="2571750"/>
            <a:ext cx="1604940" cy="1880660"/>
          </a:xfrm>
          <a:prstGeom prst="line">
            <a:avLst/>
          </a:prstGeom>
          <a:ln>
            <a:solidFill>
              <a:srgbClr val="0033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 flipH="1">
            <a:off x="5423324" y="2859782"/>
            <a:ext cx="1365684" cy="1579853"/>
          </a:xfrm>
          <a:prstGeom prst="line">
            <a:avLst/>
          </a:prstGeom>
          <a:ln>
            <a:solidFill>
              <a:srgbClr val="0033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единительная линия 53"/>
          <p:cNvCxnSpPr/>
          <p:nvPr/>
        </p:nvCxnSpPr>
        <p:spPr>
          <a:xfrm flipH="1">
            <a:off x="5654588" y="3147814"/>
            <a:ext cx="1134420" cy="1291821"/>
          </a:xfrm>
          <a:prstGeom prst="line">
            <a:avLst/>
          </a:prstGeom>
          <a:ln>
            <a:solidFill>
              <a:srgbClr val="0033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/>
          <p:nvPr/>
        </p:nvCxnSpPr>
        <p:spPr>
          <a:xfrm flipH="1">
            <a:off x="5878526" y="3489727"/>
            <a:ext cx="910482" cy="949908"/>
          </a:xfrm>
          <a:prstGeom prst="line">
            <a:avLst/>
          </a:prstGeom>
          <a:ln>
            <a:solidFill>
              <a:srgbClr val="0033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/>
          <p:cNvCxnSpPr/>
          <p:nvPr/>
        </p:nvCxnSpPr>
        <p:spPr>
          <a:xfrm flipH="1">
            <a:off x="6117743" y="3754358"/>
            <a:ext cx="671265" cy="685277"/>
          </a:xfrm>
          <a:prstGeom prst="line">
            <a:avLst/>
          </a:prstGeom>
          <a:ln>
            <a:solidFill>
              <a:srgbClr val="0033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единительная линия 59"/>
          <p:cNvCxnSpPr/>
          <p:nvPr/>
        </p:nvCxnSpPr>
        <p:spPr>
          <a:xfrm flipH="1">
            <a:off x="6351475" y="4011192"/>
            <a:ext cx="437533" cy="441218"/>
          </a:xfrm>
          <a:prstGeom prst="line">
            <a:avLst/>
          </a:prstGeom>
          <a:ln>
            <a:solidFill>
              <a:srgbClr val="0033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единительная линия 61"/>
          <p:cNvCxnSpPr/>
          <p:nvPr/>
        </p:nvCxnSpPr>
        <p:spPr>
          <a:xfrm flipH="1">
            <a:off x="6590692" y="4260027"/>
            <a:ext cx="198316" cy="179608"/>
          </a:xfrm>
          <a:prstGeom prst="line">
            <a:avLst/>
          </a:prstGeom>
          <a:ln>
            <a:solidFill>
              <a:srgbClr val="0033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5076056" y="4231801"/>
            <a:ext cx="216024" cy="220609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>
            <a:off x="5086144" y="4047648"/>
            <a:ext cx="421960" cy="404762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>
            <a:off x="5088612" y="3876387"/>
            <a:ext cx="604556" cy="563248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>
            <a:off x="5076056" y="3715865"/>
            <a:ext cx="797132" cy="72377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>
            <a:off x="5086144" y="3539403"/>
            <a:ext cx="1020022" cy="913007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>
            <a:off x="5076056" y="3318794"/>
            <a:ext cx="1257711" cy="1120841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>
            <a:off x="5086144" y="3147814"/>
            <a:ext cx="1504548" cy="1304596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>
            <a:off x="5086144" y="2931790"/>
            <a:ext cx="1790112" cy="152062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>
            <a:off x="5076056" y="2709377"/>
            <a:ext cx="2016224" cy="1730258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>
            <a:off x="5076056" y="2499742"/>
            <a:ext cx="2232248" cy="1952668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/>
          <p:nvPr/>
        </p:nvCxnSpPr>
        <p:spPr>
          <a:xfrm>
            <a:off x="5088612" y="2356170"/>
            <a:ext cx="2435716" cy="2083465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/>
          <p:nvPr/>
        </p:nvCxnSpPr>
        <p:spPr>
          <a:xfrm>
            <a:off x="5297124" y="2356170"/>
            <a:ext cx="2443228" cy="209624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/>
          <p:nvPr/>
        </p:nvCxnSpPr>
        <p:spPr>
          <a:xfrm>
            <a:off x="5549152" y="2356170"/>
            <a:ext cx="2335216" cy="1993661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/>
          <p:cNvCxnSpPr/>
          <p:nvPr/>
        </p:nvCxnSpPr>
        <p:spPr>
          <a:xfrm>
            <a:off x="5724128" y="2356170"/>
            <a:ext cx="2160240" cy="1801841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единительная линия 60"/>
          <p:cNvCxnSpPr/>
          <p:nvPr/>
        </p:nvCxnSpPr>
        <p:spPr>
          <a:xfrm>
            <a:off x="5932532" y="2356170"/>
            <a:ext cx="1951836" cy="1608511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единительная линия 62"/>
          <p:cNvCxnSpPr/>
          <p:nvPr/>
        </p:nvCxnSpPr>
        <p:spPr>
          <a:xfrm>
            <a:off x="6117743" y="2356170"/>
            <a:ext cx="1766625" cy="1437554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единительная линия 63"/>
          <p:cNvCxnSpPr/>
          <p:nvPr/>
        </p:nvCxnSpPr>
        <p:spPr>
          <a:xfrm>
            <a:off x="6333767" y="2356170"/>
            <a:ext cx="1550601" cy="1254423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единительная линия 65"/>
          <p:cNvCxnSpPr/>
          <p:nvPr/>
        </p:nvCxnSpPr>
        <p:spPr>
          <a:xfrm>
            <a:off x="6570241" y="2356170"/>
            <a:ext cx="1314127" cy="1072279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Прямая соединительная линия 67"/>
          <p:cNvCxnSpPr/>
          <p:nvPr/>
        </p:nvCxnSpPr>
        <p:spPr>
          <a:xfrm>
            <a:off x="6789008" y="2356170"/>
            <a:ext cx="1095360" cy="892212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Прямая соединительная линия 83"/>
          <p:cNvCxnSpPr/>
          <p:nvPr/>
        </p:nvCxnSpPr>
        <p:spPr>
          <a:xfrm>
            <a:off x="7001055" y="2356170"/>
            <a:ext cx="883313" cy="720224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Прямая соединительная линия 85"/>
          <p:cNvCxnSpPr/>
          <p:nvPr/>
        </p:nvCxnSpPr>
        <p:spPr>
          <a:xfrm>
            <a:off x="7227304" y="2356170"/>
            <a:ext cx="657064" cy="536139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Прямая соединительная линия 87"/>
          <p:cNvCxnSpPr/>
          <p:nvPr/>
        </p:nvCxnSpPr>
        <p:spPr>
          <a:xfrm>
            <a:off x="7488914" y="2356170"/>
            <a:ext cx="395454" cy="339997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Прямая соединительная линия 89"/>
          <p:cNvCxnSpPr/>
          <p:nvPr/>
        </p:nvCxnSpPr>
        <p:spPr>
          <a:xfrm>
            <a:off x="7714778" y="2356170"/>
            <a:ext cx="169590" cy="143572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2" name="TextBox 91"/>
              <p:cNvSpPr txBox="1"/>
              <p:nvPr/>
            </p:nvSpPr>
            <p:spPr>
              <a:xfrm>
                <a:off x="1907704" y="1995686"/>
                <a:ext cx="732893" cy="101752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320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sz="3200" b="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9</m:t>
                          </m:r>
                        </m:num>
                        <m:den>
                          <m:r>
                            <a:rPr lang="ru-RU" sz="3200" b="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20</m:t>
                          </m:r>
                        </m:den>
                      </m:f>
                    </m:oMath>
                  </m:oMathPara>
                </a14:m>
                <a:endParaRPr lang="ru-RU" sz="3200" dirty="0">
                  <a:solidFill>
                    <a:srgbClr val="003366"/>
                  </a:solidFill>
                </a:endParaRPr>
              </a:p>
            </p:txBody>
          </p:sp>
        </mc:Choice>
        <mc:Fallback xmlns="">
          <p:sp>
            <p:nvSpPr>
              <p:cNvPr id="92" name="TextBox 9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7704" y="1995686"/>
                <a:ext cx="732893" cy="1017523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3" name="Прямоугольник 92"/>
              <p:cNvSpPr/>
              <p:nvPr/>
            </p:nvSpPr>
            <p:spPr>
              <a:xfrm>
                <a:off x="1907704" y="3455919"/>
                <a:ext cx="2185214" cy="101752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320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sz="3200" i="1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3</m:t>
                          </m:r>
                          <m:r>
                            <a:rPr lang="ru-RU" sz="3200" b="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ru-RU" sz="3200" b="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  <m:t>∙3</m:t>
                          </m:r>
                        </m:num>
                        <m:den>
                          <m:r>
                            <a:rPr lang="ru-RU" sz="3200" b="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5 </m:t>
                          </m:r>
                          <m:r>
                            <a:rPr lang="ru-RU" sz="3200" b="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  <m:t>∙4</m:t>
                          </m:r>
                        </m:den>
                      </m:f>
                      <m:r>
                        <a:rPr lang="ru-RU" sz="3200" b="0" i="1" smtClean="0">
                          <a:solidFill>
                            <a:srgbClr val="003366"/>
                          </a:solidFill>
                          <a:latin typeface="Cambria Math"/>
                          <a:ea typeface="Cambria Math"/>
                        </a:rPr>
                        <m:t>= </m:t>
                      </m:r>
                      <m:f>
                        <m:fPr>
                          <m:ctrlPr>
                            <a:rPr lang="ru-RU" sz="3200" i="1">
                              <a:solidFill>
                                <a:srgbClr val="003366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sz="3200" b="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9</m:t>
                          </m:r>
                        </m:num>
                        <m:den>
                          <m:r>
                            <a:rPr lang="ru-RU" sz="3200" b="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20</m:t>
                          </m:r>
                        </m:den>
                      </m:f>
                    </m:oMath>
                  </m:oMathPara>
                </a14:m>
                <a:endParaRPr lang="ru-RU" sz="3200" dirty="0"/>
              </a:p>
            </p:txBody>
          </p:sp>
        </mc:Choice>
        <mc:Fallback xmlns="">
          <p:sp>
            <p:nvSpPr>
              <p:cNvPr id="93" name="Прямоугольник 9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7704" y="3455919"/>
                <a:ext cx="2185214" cy="1017523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4128373" y="2970987"/>
                <a:ext cx="663964" cy="9389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2800" i="1" smtClean="0">
                              <a:latin typeface="Cambria Math"/>
                            </a:rPr>
                          </m:ctrlPr>
                        </m:fPr>
                        <m:num/>
                        <m:den>
                          <m:r>
                            <a:rPr lang="ru-RU" sz="2800" b="0" i="1" smtClean="0">
                              <a:latin typeface="Cambria Math"/>
                            </a:rPr>
                            <m:t>20</m:t>
                          </m:r>
                        </m:den>
                      </m:f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28373" y="2970987"/>
                <a:ext cx="663964" cy="938975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5" name="TextBox 64"/>
              <p:cNvSpPr txBox="1"/>
              <p:nvPr/>
            </p:nvSpPr>
            <p:spPr>
              <a:xfrm>
                <a:off x="4162036" y="3006006"/>
                <a:ext cx="596637" cy="89896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28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sz="2800" b="0" i="1" smtClean="0">
                              <a:latin typeface="Cambria Math"/>
                            </a:rPr>
                            <m:t>9</m:t>
                          </m:r>
                        </m:num>
                        <m:den/>
                      </m:f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65" name="TextBox 6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62036" y="3006006"/>
                <a:ext cx="596637" cy="898964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9061554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6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1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1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2" grpId="0"/>
      <p:bldP spid="6" grpId="0" animBg="1"/>
      <p:bldP spid="7" grpId="0"/>
      <p:bldP spid="92" grpId="0"/>
      <p:bldP spid="93" grpId="0"/>
      <p:bldP spid="8" grpId="0"/>
      <p:bldP spid="6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572000" y="0"/>
            <a:ext cx="4572000" cy="51435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4666918" y="195486"/>
            <a:ext cx="4369577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Чтобы </a:t>
            </a:r>
            <a:r>
              <a:rPr lang="ru-RU" sz="2800" dirty="0" smtClean="0">
                <a:solidFill>
                  <a:srgbClr val="003366"/>
                </a:solidFill>
              </a:rPr>
              <a:t>умножить</a:t>
            </a:r>
            <a:r>
              <a:rPr lang="ru-RU" sz="2800" dirty="0" smtClean="0"/>
              <a:t> дробь </a:t>
            </a:r>
          </a:p>
          <a:p>
            <a:r>
              <a:rPr lang="ru-RU" sz="2800" dirty="0" smtClean="0"/>
              <a:t>на дробь, нужно </a:t>
            </a:r>
            <a:r>
              <a:rPr lang="ru-RU" sz="2800" dirty="0" smtClean="0">
                <a:solidFill>
                  <a:srgbClr val="003366"/>
                </a:solidFill>
              </a:rPr>
              <a:t>отдельно перемножить</a:t>
            </a:r>
            <a:r>
              <a:rPr lang="ru-RU" sz="2800" dirty="0" smtClean="0"/>
              <a:t> их </a:t>
            </a:r>
            <a:r>
              <a:rPr lang="ru-RU" sz="2800" dirty="0" smtClean="0">
                <a:solidFill>
                  <a:srgbClr val="003366"/>
                </a:solidFill>
              </a:rPr>
              <a:t>числители</a:t>
            </a:r>
            <a:r>
              <a:rPr lang="ru-RU" sz="2800" dirty="0" smtClean="0"/>
              <a:t> и их </a:t>
            </a:r>
            <a:r>
              <a:rPr lang="ru-RU" sz="2800" dirty="0" smtClean="0">
                <a:solidFill>
                  <a:srgbClr val="003366"/>
                </a:solidFill>
              </a:rPr>
              <a:t>знаменатели</a:t>
            </a:r>
            <a:r>
              <a:rPr lang="ru-RU" sz="2800" dirty="0" smtClean="0"/>
              <a:t> и первый</a:t>
            </a:r>
          </a:p>
          <a:p>
            <a:r>
              <a:rPr lang="ru-RU" sz="2800" dirty="0" smtClean="0"/>
              <a:t>результат записать </a:t>
            </a:r>
          </a:p>
          <a:p>
            <a:r>
              <a:rPr lang="ru-RU" sz="2800" dirty="0" smtClean="0"/>
              <a:t>числителем, а второй </a:t>
            </a:r>
          </a:p>
          <a:p>
            <a:r>
              <a:rPr lang="ru-RU" sz="2800" dirty="0" smtClean="0"/>
              <a:t>знаменателем.</a:t>
            </a:r>
            <a:endParaRPr lang="ru-RU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5364088" y="3371039"/>
                <a:ext cx="2739789" cy="935962"/>
              </a:xfrm>
              <a:prstGeom prst="rect">
                <a:avLst/>
              </a:prstGeom>
              <a:ln/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320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3200" b="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𝑎</m:t>
                          </m:r>
                        </m:num>
                        <m:den>
                          <m:r>
                            <a:rPr lang="en-US" sz="3200" b="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𝑏</m:t>
                          </m:r>
                        </m:den>
                      </m:f>
                      <m:r>
                        <a:rPr lang="ru-RU" sz="3200" b="0" i="1" smtClean="0">
                          <a:solidFill>
                            <a:srgbClr val="003366"/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en-US" sz="3200" b="0" i="1" smtClean="0">
                          <a:solidFill>
                            <a:srgbClr val="003366"/>
                          </a:solidFill>
                          <a:latin typeface="Cambria Math"/>
                        </a:rPr>
                        <m:t> </m:t>
                      </m:r>
                      <m:f>
                        <m:fPr>
                          <m:ctrlPr>
                            <a:rPr lang="en-US" sz="3200" b="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3200" b="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𝑚</m:t>
                          </m:r>
                        </m:num>
                        <m:den>
                          <m:r>
                            <a:rPr lang="en-US" sz="3200" b="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𝑛</m:t>
                          </m:r>
                        </m:den>
                      </m:f>
                      <m:r>
                        <a:rPr lang="en-US" sz="3200" b="0" i="1" smtClean="0">
                          <a:solidFill>
                            <a:srgbClr val="003366"/>
                          </a:solidFill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en-US" sz="3200" b="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3200" b="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𝑎</m:t>
                          </m:r>
                          <m:r>
                            <a:rPr lang="ru-RU" sz="3200" b="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  <m:t>∙</m:t>
                          </m:r>
                          <m:r>
                            <a:rPr lang="en-US" sz="3200" b="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𝑚</m:t>
                          </m:r>
                        </m:num>
                        <m:den>
                          <m:r>
                            <a:rPr lang="en-US" sz="3200" b="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𝑏</m:t>
                          </m:r>
                          <m:r>
                            <a:rPr lang="en-US" sz="3200" b="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  <m:t>∙</m:t>
                          </m:r>
                          <m:r>
                            <a:rPr lang="en-US" sz="3200" b="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  <m:t>𝑛</m:t>
                          </m:r>
                        </m:den>
                      </m:f>
                    </m:oMath>
                  </m:oMathPara>
                </a14:m>
                <a:endParaRPr lang="ru-RU" sz="3200" dirty="0">
                  <a:solidFill>
                    <a:srgbClr val="003366"/>
                  </a:solidFill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64088" y="3371039"/>
                <a:ext cx="2739789" cy="935962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  <a:ln/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86240" y="509836"/>
                <a:ext cx="1279132" cy="901785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280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2</m:t>
                          </m:r>
                        </m:num>
                        <m:den>
                          <m:r>
                            <a:rPr lang="en-US" sz="2800" b="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5</m:t>
                          </m:r>
                        </m:den>
                      </m:f>
                      <m:r>
                        <a:rPr lang="en-US" sz="2800" b="0" i="1" smtClean="0">
                          <a:solidFill>
                            <a:srgbClr val="003366"/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f>
                        <m:fPr>
                          <m:ctrlPr>
                            <a:rPr lang="en-US" sz="2800" b="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  <m:t>3</m:t>
                          </m:r>
                        </m:num>
                        <m:den>
                          <m:r>
                            <a:rPr lang="en-US" sz="2800" b="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  <m:t>7</m:t>
                          </m:r>
                        </m:den>
                      </m:f>
                      <m:r>
                        <a:rPr lang="en-US" sz="2800" b="0" i="1" smtClean="0">
                          <a:solidFill>
                            <a:srgbClr val="003366"/>
                          </a:solidFill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ru-RU" sz="2800" dirty="0">
                  <a:solidFill>
                    <a:srgbClr val="003366"/>
                  </a:solidFill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240" y="509836"/>
                <a:ext cx="1279132" cy="90178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79877" y="1827150"/>
                <a:ext cx="1279132" cy="901785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280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3</m:t>
                          </m:r>
                        </m:num>
                        <m:den>
                          <m:r>
                            <a:rPr lang="en-US" sz="2800" b="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4</m:t>
                          </m:r>
                        </m:den>
                      </m:f>
                      <m:r>
                        <a:rPr lang="en-US" sz="2800" b="0" i="1" smtClean="0">
                          <a:solidFill>
                            <a:srgbClr val="003366"/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f>
                        <m:fPr>
                          <m:ctrlPr>
                            <a:rPr lang="en-US" sz="2800" b="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  <m:t>8</m:t>
                          </m:r>
                        </m:num>
                        <m:den>
                          <m:r>
                            <a:rPr lang="en-US" sz="2800" b="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  <m:t>9</m:t>
                          </m:r>
                        </m:den>
                      </m:f>
                      <m:r>
                        <a:rPr lang="en-US" sz="2800" b="0" i="1" smtClean="0">
                          <a:solidFill>
                            <a:srgbClr val="003366"/>
                          </a:solidFill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ru-RU" sz="2800" dirty="0">
                  <a:solidFill>
                    <a:srgbClr val="003366"/>
                  </a:solidFill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877" y="1827150"/>
                <a:ext cx="1279132" cy="901785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79878" y="3075806"/>
                <a:ext cx="1676676" cy="900246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280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12</m:t>
                          </m:r>
                        </m:num>
                        <m:den>
                          <m:r>
                            <a:rPr lang="en-US" sz="2800" b="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17</m:t>
                          </m:r>
                        </m:den>
                      </m:f>
                      <m:r>
                        <a:rPr lang="en-US" sz="2800" b="0" i="1" smtClean="0">
                          <a:solidFill>
                            <a:srgbClr val="003366"/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f>
                        <m:fPr>
                          <m:ctrlPr>
                            <a:rPr lang="en-US" sz="2800" b="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  <m:t>3</m:t>
                          </m:r>
                        </m:num>
                        <m:den>
                          <m:r>
                            <a:rPr lang="en-US" sz="2800" b="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  <m:t>42</m:t>
                          </m:r>
                        </m:den>
                      </m:f>
                      <m:r>
                        <a:rPr lang="en-US" sz="2800" b="0" i="1" smtClean="0">
                          <a:solidFill>
                            <a:srgbClr val="003366"/>
                          </a:solidFill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ru-RU" sz="2800" dirty="0">
                  <a:solidFill>
                    <a:srgbClr val="003366"/>
                  </a:solidFill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878" y="3075806"/>
                <a:ext cx="1676676" cy="900246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187624" y="509836"/>
                <a:ext cx="1279132" cy="901785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280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2</m:t>
                          </m:r>
                          <m:r>
                            <a:rPr lang="en-US" sz="2800" b="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  <m:t>∙3</m:t>
                          </m:r>
                        </m:num>
                        <m:den>
                          <m:r>
                            <a:rPr lang="en-US" sz="2800" b="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5</m:t>
                          </m:r>
                          <m:r>
                            <a:rPr lang="en-US" sz="2800" b="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  <m:t>∙7</m:t>
                          </m:r>
                        </m:den>
                      </m:f>
                      <m:r>
                        <a:rPr lang="en-US" sz="2800" b="0" i="1" smtClean="0">
                          <a:solidFill>
                            <a:srgbClr val="003366"/>
                          </a:solidFill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ru-RU" sz="2800" dirty="0">
                  <a:solidFill>
                    <a:srgbClr val="003366"/>
                  </a:solidFill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7624" y="509836"/>
                <a:ext cx="1279132" cy="901785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2339752" y="509835"/>
                <a:ext cx="663963" cy="901785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280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6</m:t>
                          </m:r>
                        </m:num>
                        <m:den>
                          <m:r>
                            <a:rPr lang="en-US" sz="2800" b="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35</m:t>
                          </m:r>
                        </m:den>
                      </m:f>
                    </m:oMath>
                  </m:oMathPara>
                </a14:m>
                <a:endParaRPr lang="ru-RU" sz="2800" dirty="0">
                  <a:solidFill>
                    <a:srgbClr val="003366"/>
                  </a:solidFill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9752" y="509835"/>
                <a:ext cx="663963" cy="901785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1187624" y="1827150"/>
                <a:ext cx="1279132" cy="901785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280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3</m:t>
                          </m:r>
                          <m:r>
                            <a:rPr lang="en-US" sz="2800" b="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  <m:t>∙8</m:t>
                          </m:r>
                        </m:num>
                        <m:den>
                          <m:r>
                            <a:rPr lang="en-US" sz="2800" b="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  <m:t>4∙</m:t>
                          </m:r>
                          <m:r>
                            <a:rPr lang="en-US" sz="2800" b="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9</m:t>
                          </m:r>
                        </m:den>
                      </m:f>
                      <m:r>
                        <a:rPr lang="en-US" sz="2800" b="0" i="1" smtClean="0">
                          <a:solidFill>
                            <a:srgbClr val="003366"/>
                          </a:solidFill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ru-RU" sz="2800" dirty="0">
                  <a:solidFill>
                    <a:srgbClr val="003366"/>
                  </a:solidFill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7624" y="1827150"/>
                <a:ext cx="1279132" cy="901785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2339752" y="1827149"/>
                <a:ext cx="911660" cy="901785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280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1</m:t>
                          </m:r>
                          <m:r>
                            <a:rPr lang="en-US" sz="2800" b="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  <m:t>∙2</m:t>
                          </m:r>
                        </m:num>
                        <m:den>
                          <m:r>
                            <a:rPr lang="en-US" sz="2800" b="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1</m:t>
                          </m:r>
                          <m:r>
                            <a:rPr lang="en-US" sz="2800" b="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  <m:t>∙3</m:t>
                          </m:r>
                        </m:den>
                      </m:f>
                    </m:oMath>
                  </m:oMathPara>
                </a14:m>
                <a:endParaRPr lang="ru-RU" sz="2800" dirty="0">
                  <a:solidFill>
                    <a:srgbClr val="003366"/>
                  </a:solidFill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9752" y="1827149"/>
                <a:ext cx="911660" cy="901785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3059832" y="1837152"/>
                <a:ext cx="832664" cy="901785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0" smtClean="0">
                          <a:solidFill>
                            <a:srgbClr val="003366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ru-RU" sz="280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2</m:t>
                          </m:r>
                        </m:num>
                        <m:den>
                          <m:r>
                            <a:rPr lang="en-US" sz="2800" b="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ru-RU" sz="2800" dirty="0">
                  <a:solidFill>
                    <a:srgbClr val="003366"/>
                  </a:solidFill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59832" y="1837152"/>
                <a:ext cx="832664" cy="901785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3102642" y="3081931"/>
                <a:ext cx="1477904" cy="900246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280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2</m:t>
                          </m:r>
                          <m:r>
                            <a:rPr lang="en-US" sz="2800" b="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  <m:t>∙3</m:t>
                          </m:r>
                        </m:num>
                        <m:den>
                          <m:r>
                            <a:rPr lang="en-US" sz="2800" b="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17</m:t>
                          </m:r>
                          <m:r>
                            <a:rPr lang="en-US" sz="2800" b="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  <m:t>∙7</m:t>
                          </m:r>
                        </m:den>
                      </m:f>
                      <m:r>
                        <a:rPr lang="en-US" sz="2800" b="0" i="1" smtClean="0">
                          <a:solidFill>
                            <a:srgbClr val="003366"/>
                          </a:solidFill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ru-RU" sz="2800" dirty="0">
                  <a:solidFill>
                    <a:srgbClr val="003366"/>
                  </a:solidFill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02642" y="3081931"/>
                <a:ext cx="1477904" cy="900246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68085" y="4083916"/>
                <a:ext cx="1230209" cy="901785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800" b="0" i="1" smtClean="0">
                          <a:solidFill>
                            <a:srgbClr val="003366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ru-RU" sz="280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6</m:t>
                          </m:r>
                        </m:num>
                        <m:den>
                          <m:r>
                            <a:rPr lang="en-US" sz="2800" b="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119</m:t>
                          </m:r>
                        </m:den>
                      </m:f>
                    </m:oMath>
                  </m:oMathPara>
                </a14:m>
                <a:endParaRPr lang="ru-RU" sz="2800" dirty="0">
                  <a:solidFill>
                    <a:srgbClr val="003366"/>
                  </a:solidFill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085" y="4083916"/>
                <a:ext cx="1230209" cy="901785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7" name="Прямая соединительная линия 16"/>
          <p:cNvCxnSpPr/>
          <p:nvPr/>
        </p:nvCxnSpPr>
        <p:spPr>
          <a:xfrm flipV="1">
            <a:off x="1259385" y="1919398"/>
            <a:ext cx="379504" cy="292024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flipV="1">
            <a:off x="1675145" y="2413035"/>
            <a:ext cx="379504" cy="292024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1147451" y="1608677"/>
                <a:ext cx="3658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i="1" dirty="0" smtClean="0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7451" y="1608677"/>
                <a:ext cx="365806" cy="369332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1900059" y="2571750"/>
                <a:ext cx="3658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i="1" dirty="0" smtClean="0">
                          <a:latin typeface="Cambria Math"/>
                        </a:rPr>
                        <m:t>3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0059" y="2571750"/>
                <a:ext cx="365806" cy="369332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1" name="Прямая соединительная линия 20"/>
          <p:cNvCxnSpPr/>
          <p:nvPr/>
        </p:nvCxnSpPr>
        <p:spPr>
          <a:xfrm flipV="1">
            <a:off x="1675145" y="1899634"/>
            <a:ext cx="379504" cy="292024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flipV="1">
            <a:off x="1259385" y="2410741"/>
            <a:ext cx="379504" cy="292024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2038066" y="1608677"/>
                <a:ext cx="3658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i="1" dirty="0" smtClean="0">
                          <a:solidFill>
                            <a:srgbClr val="C00000"/>
                          </a:solidFill>
                          <a:latin typeface="Cambria Math"/>
                        </a:rPr>
                        <m:t>2</m:t>
                      </m:r>
                    </m:oMath>
                  </m:oMathPara>
                </a14:m>
                <a:endParaRPr lang="ru-RU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38066" y="1608677"/>
                <a:ext cx="365806" cy="369332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1036781" y="2556753"/>
                <a:ext cx="3658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i="1" dirty="0" smtClean="0">
                          <a:solidFill>
                            <a:srgbClr val="C00000"/>
                          </a:solidFill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ru-RU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6781" y="2556753"/>
                <a:ext cx="365806" cy="369332"/>
              </a:xfrm>
              <a:prstGeom prst="rect">
                <a:avLst/>
              </a:prstGeom>
              <a:blipFill rotWithShape="1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1623280" y="3081931"/>
                <a:ext cx="1676677" cy="900246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280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sz="2800" b="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12</m:t>
                          </m:r>
                          <m:r>
                            <a:rPr lang="ru-RU" sz="2800" b="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  <m:t>∙3</m:t>
                          </m:r>
                        </m:num>
                        <m:den>
                          <m:r>
                            <a:rPr lang="ru-RU" sz="2800" b="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17</m:t>
                          </m:r>
                          <m:r>
                            <a:rPr lang="ru-RU" sz="2800" b="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  <m:t>∙42</m:t>
                          </m:r>
                        </m:den>
                      </m:f>
                      <m:r>
                        <a:rPr lang="ru-RU" sz="2800" b="0" i="1" smtClean="0">
                          <a:solidFill>
                            <a:srgbClr val="003366"/>
                          </a:solidFill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ru-RU" sz="2800" dirty="0">
                  <a:solidFill>
                    <a:srgbClr val="003366"/>
                  </a:solidFill>
                </a:endParaRPr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23280" y="3081931"/>
                <a:ext cx="1676677" cy="900246"/>
              </a:xfrm>
              <a:prstGeom prst="rect">
                <a:avLst/>
              </a:prstGeom>
              <a:blipFill rotWithShape="1">
                <a:blip r:embed="rId17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6" name="Прямая соединительная линия 25"/>
          <p:cNvCxnSpPr/>
          <p:nvPr/>
        </p:nvCxnSpPr>
        <p:spPr>
          <a:xfrm flipV="1">
            <a:off x="1864897" y="3158017"/>
            <a:ext cx="379504" cy="292024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flipV="1">
            <a:off x="2416078" y="3683931"/>
            <a:ext cx="379504" cy="292024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1645891" y="2897265"/>
                <a:ext cx="3658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i="1" dirty="0" smtClean="0">
                          <a:latin typeface="Cambria Math"/>
                        </a:rPr>
                        <m:t>2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45891" y="2897265"/>
                <a:ext cx="365806" cy="369332"/>
              </a:xfrm>
              <a:prstGeom prst="rect">
                <a:avLst/>
              </a:prstGeom>
              <a:blipFill rotWithShape="1"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2702029" y="3839020"/>
                <a:ext cx="3658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i="1" dirty="0" smtClean="0">
                          <a:latin typeface="Cambria Math"/>
                        </a:rPr>
                        <m:t>7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02029" y="3839020"/>
                <a:ext cx="365806" cy="369332"/>
              </a:xfrm>
              <a:prstGeom prst="rect">
                <a:avLst/>
              </a:prstGeom>
              <a:blipFill rotWithShape="1"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6552881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" grpId="0"/>
      <p:bldP spid="3" grpId="0" animBg="1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5" grpId="0"/>
      <p:bldP spid="16" grpId="0"/>
      <p:bldP spid="19" grpId="0"/>
      <p:bldP spid="20" grpId="0"/>
      <p:bldP spid="23" grpId="0"/>
      <p:bldP spid="24" grpId="0"/>
      <p:bldP spid="25" grpId="0"/>
      <p:bldP spid="28" grpId="0"/>
      <p:bldP spid="2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66918" y="0"/>
            <a:ext cx="4477081" cy="51435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4804079" y="195486"/>
            <a:ext cx="4369577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Чтобы </a:t>
            </a:r>
            <a:r>
              <a:rPr lang="ru-RU" sz="2800" dirty="0" smtClean="0">
                <a:solidFill>
                  <a:srgbClr val="003366"/>
                </a:solidFill>
              </a:rPr>
              <a:t>перемножить</a:t>
            </a:r>
            <a:r>
              <a:rPr lang="ru-RU" sz="2800" dirty="0" smtClean="0"/>
              <a:t> </a:t>
            </a:r>
          </a:p>
          <a:p>
            <a:r>
              <a:rPr lang="ru-RU" sz="2800" dirty="0" smtClean="0"/>
              <a:t>смешанные числа, нужно </a:t>
            </a:r>
            <a:r>
              <a:rPr lang="ru-RU" sz="2800" dirty="0" smtClean="0">
                <a:solidFill>
                  <a:srgbClr val="003366"/>
                </a:solidFill>
              </a:rPr>
              <a:t>сначала преобразовать </a:t>
            </a:r>
            <a:r>
              <a:rPr lang="ru-RU" sz="2800" dirty="0" smtClean="0"/>
              <a:t>их в </a:t>
            </a:r>
            <a:r>
              <a:rPr lang="ru-RU" sz="2800" dirty="0" smtClean="0">
                <a:solidFill>
                  <a:srgbClr val="003366"/>
                </a:solidFill>
              </a:rPr>
              <a:t>неправильные</a:t>
            </a:r>
            <a:r>
              <a:rPr lang="ru-RU" sz="2800" dirty="0" smtClean="0"/>
              <a:t> дроби, а </a:t>
            </a:r>
          </a:p>
          <a:p>
            <a:r>
              <a:rPr lang="ru-RU" sz="2800" dirty="0" smtClean="0">
                <a:solidFill>
                  <a:srgbClr val="003366"/>
                </a:solidFill>
              </a:rPr>
              <a:t>затем</a:t>
            </a:r>
            <a:r>
              <a:rPr lang="ru-RU" sz="2800" dirty="0" smtClean="0"/>
              <a:t> выполнить</a:t>
            </a:r>
          </a:p>
          <a:p>
            <a:r>
              <a:rPr lang="ru-RU" sz="2800" dirty="0" smtClean="0"/>
              <a:t>умножение дробей.</a:t>
            </a:r>
            <a:endParaRPr lang="ru-RU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5328240" y="3147814"/>
                <a:ext cx="2739789" cy="935962"/>
              </a:xfrm>
              <a:prstGeom prst="rect">
                <a:avLst/>
              </a:prstGeom>
              <a:ln/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320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3200" b="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𝑎</m:t>
                          </m:r>
                        </m:num>
                        <m:den>
                          <m:r>
                            <a:rPr lang="en-US" sz="3200" b="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𝑏</m:t>
                          </m:r>
                        </m:den>
                      </m:f>
                      <m:r>
                        <a:rPr lang="ru-RU" sz="3200" b="0" i="1" smtClean="0">
                          <a:solidFill>
                            <a:srgbClr val="003366"/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en-US" sz="3200" b="0" i="1" smtClean="0">
                          <a:solidFill>
                            <a:srgbClr val="003366"/>
                          </a:solidFill>
                          <a:latin typeface="Cambria Math"/>
                        </a:rPr>
                        <m:t> </m:t>
                      </m:r>
                      <m:f>
                        <m:fPr>
                          <m:ctrlPr>
                            <a:rPr lang="en-US" sz="3200" b="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3200" b="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𝑚</m:t>
                          </m:r>
                        </m:num>
                        <m:den>
                          <m:r>
                            <a:rPr lang="en-US" sz="3200" b="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𝑛</m:t>
                          </m:r>
                        </m:den>
                      </m:f>
                      <m:r>
                        <a:rPr lang="en-US" sz="3200" b="0" i="1" smtClean="0">
                          <a:solidFill>
                            <a:srgbClr val="003366"/>
                          </a:solidFill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en-US" sz="3200" b="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3200" b="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𝑎</m:t>
                          </m:r>
                          <m:r>
                            <a:rPr lang="ru-RU" sz="3200" b="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  <m:t>∙</m:t>
                          </m:r>
                          <m:r>
                            <a:rPr lang="en-US" sz="3200" b="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𝑚</m:t>
                          </m:r>
                        </m:num>
                        <m:den>
                          <m:r>
                            <a:rPr lang="en-US" sz="3200" b="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𝑏</m:t>
                          </m:r>
                          <m:r>
                            <a:rPr lang="en-US" sz="3200" b="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  <m:t>∙</m:t>
                          </m:r>
                          <m:r>
                            <a:rPr lang="en-US" sz="3200" b="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  <m:t>𝑛</m:t>
                          </m:r>
                        </m:den>
                      </m:f>
                    </m:oMath>
                  </m:oMathPara>
                </a14:m>
                <a:endParaRPr lang="ru-RU" sz="3200" dirty="0">
                  <a:solidFill>
                    <a:srgbClr val="003366"/>
                  </a:solidFill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28240" y="3147814"/>
                <a:ext cx="2739789" cy="935962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  <a:ln/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59956" y="1695068"/>
                <a:ext cx="1537729" cy="901785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280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sz="2800" b="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2</m:t>
                          </m:r>
                        </m:num>
                        <m:den>
                          <m:r>
                            <a:rPr lang="ru-RU" sz="2800" b="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5</m:t>
                          </m:r>
                        </m:den>
                      </m:f>
                      <m:r>
                        <a:rPr lang="en-US" sz="2800" b="0" i="1" smtClean="0">
                          <a:solidFill>
                            <a:srgbClr val="003366"/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ru-RU" sz="2800" b="0" i="1" smtClean="0">
                          <a:solidFill>
                            <a:srgbClr val="003366"/>
                          </a:solidFill>
                          <a:latin typeface="Cambria Math"/>
                          <a:ea typeface="Cambria Math"/>
                        </a:rPr>
                        <m:t>3</m:t>
                      </m:r>
                      <m:f>
                        <m:fPr>
                          <m:ctrlPr>
                            <a:rPr lang="en-US" sz="2800" b="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ru-RU" sz="2800" b="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  <m:t>4</m:t>
                          </m:r>
                        </m:num>
                        <m:den>
                          <m:r>
                            <a:rPr lang="ru-RU" sz="2800" b="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  <m:t>7</m:t>
                          </m:r>
                        </m:den>
                      </m:f>
                      <m:r>
                        <a:rPr lang="en-US" sz="2800" b="0" i="1" smtClean="0">
                          <a:solidFill>
                            <a:srgbClr val="003366"/>
                          </a:solidFill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ru-RU" sz="2800" dirty="0">
                  <a:solidFill>
                    <a:srgbClr val="003366"/>
                  </a:solidFill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956" y="1695068"/>
                <a:ext cx="1537729" cy="90178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85471" y="3075806"/>
                <a:ext cx="1796325" cy="91057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800" b="0" i="1" smtClean="0">
                          <a:solidFill>
                            <a:srgbClr val="003366"/>
                          </a:solidFill>
                          <a:latin typeface="Cambria Math"/>
                        </a:rPr>
                        <m:t>5</m:t>
                      </m:r>
                      <m:f>
                        <m:fPr>
                          <m:ctrlPr>
                            <a:rPr lang="ru-RU" sz="280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sz="2800" b="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5</m:t>
                          </m:r>
                        </m:num>
                        <m:den>
                          <m:r>
                            <a:rPr lang="ru-RU" sz="2800" b="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6</m:t>
                          </m:r>
                        </m:den>
                      </m:f>
                      <m:r>
                        <a:rPr lang="en-US" sz="2800" b="0" i="1" smtClean="0">
                          <a:solidFill>
                            <a:srgbClr val="003366"/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ru-RU" sz="2800" b="0" i="1" smtClean="0">
                          <a:solidFill>
                            <a:srgbClr val="003366"/>
                          </a:solidFill>
                          <a:latin typeface="Cambria Math"/>
                          <a:ea typeface="Cambria Math"/>
                        </a:rPr>
                        <m:t>4</m:t>
                      </m:r>
                      <m:f>
                        <m:fPr>
                          <m:ctrlPr>
                            <a:rPr lang="ru-RU" sz="2800" b="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ru-RU" sz="2800" b="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  <m:t>3</m:t>
                          </m:r>
                        </m:num>
                        <m:den>
                          <m:r>
                            <a:rPr lang="ru-RU" sz="2800" b="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  <m:t>4</m:t>
                          </m:r>
                        </m:den>
                      </m:f>
                      <m:r>
                        <a:rPr lang="en-US" sz="2800" b="0" i="1" smtClean="0">
                          <a:solidFill>
                            <a:srgbClr val="003366"/>
                          </a:solidFill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ru-RU" sz="2800" dirty="0">
                  <a:solidFill>
                    <a:srgbClr val="003366"/>
                  </a:solidFill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471" y="3075806"/>
                <a:ext cx="1796325" cy="91057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51315" y="3996849"/>
                <a:ext cx="1488806" cy="89614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800" b="0" i="1" smtClean="0">
                          <a:solidFill>
                            <a:srgbClr val="003366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800" b="0" i="1" smtClean="0">
                          <a:solidFill>
                            <a:srgbClr val="003366"/>
                          </a:solidFill>
                          <a:latin typeface="Cambria Math"/>
                        </a:rPr>
                        <m:t>2</m:t>
                      </m:r>
                      <m:r>
                        <a:rPr lang="ru-RU" sz="2800" b="0" i="1" smtClean="0">
                          <a:solidFill>
                            <a:srgbClr val="003366"/>
                          </a:solidFill>
                          <a:latin typeface="Cambria Math"/>
                        </a:rPr>
                        <m:t>7</m:t>
                      </m:r>
                      <m:f>
                        <m:fPr>
                          <m:ctrlPr>
                            <a:rPr lang="ru-RU" sz="280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sz="2800" b="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17</m:t>
                          </m:r>
                        </m:num>
                        <m:den>
                          <m:r>
                            <a:rPr lang="ru-RU" sz="2800" b="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24</m:t>
                          </m:r>
                        </m:den>
                      </m:f>
                    </m:oMath>
                  </m:oMathPara>
                </a14:m>
                <a:endParaRPr lang="ru-RU" sz="2800" dirty="0">
                  <a:solidFill>
                    <a:srgbClr val="003366"/>
                  </a:solidFill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315" y="3996849"/>
                <a:ext cx="1488806" cy="896143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470005" y="1686283"/>
                <a:ext cx="1477904" cy="91057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280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sz="2800" b="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2</m:t>
                          </m:r>
                          <m:r>
                            <a:rPr lang="en-US" sz="2800" b="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  <m:t>∙</m:t>
                          </m:r>
                          <m:r>
                            <a:rPr lang="ru-RU" sz="2800" b="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  <m:t>25</m:t>
                          </m:r>
                        </m:num>
                        <m:den>
                          <m:r>
                            <a:rPr lang="ru-RU" sz="2800" b="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5</m:t>
                          </m:r>
                          <m:r>
                            <a:rPr lang="en-US" sz="2800" b="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  <m:t>∙</m:t>
                          </m:r>
                          <m:r>
                            <a:rPr lang="ru-RU" sz="2800" b="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  <m:t>7</m:t>
                          </m:r>
                        </m:den>
                      </m:f>
                      <m:r>
                        <a:rPr lang="en-US" sz="2800" b="0" i="1" smtClean="0">
                          <a:solidFill>
                            <a:srgbClr val="003366"/>
                          </a:solidFill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ru-RU" sz="2800" dirty="0">
                  <a:solidFill>
                    <a:srgbClr val="003366"/>
                  </a:solidFill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0005" y="1686283"/>
                <a:ext cx="1477904" cy="910570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2785239" y="1694829"/>
                <a:ext cx="1031436" cy="900246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280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sz="2800" b="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10</m:t>
                          </m:r>
                        </m:num>
                        <m:den>
                          <m:r>
                            <a:rPr lang="ru-RU" sz="2800" b="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7</m:t>
                          </m:r>
                        </m:den>
                      </m:f>
                      <m:r>
                        <a:rPr lang="en-US" sz="2800" b="0" i="1" smtClean="0">
                          <a:solidFill>
                            <a:srgbClr val="003366"/>
                          </a:solidFill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ru-RU" sz="2800" dirty="0">
                  <a:solidFill>
                    <a:srgbClr val="003366"/>
                  </a:solidFill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85239" y="1694829"/>
                <a:ext cx="1031436" cy="900246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1692749" y="3075806"/>
                <a:ext cx="1676676" cy="91057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280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3</m:t>
                          </m:r>
                          <m:r>
                            <a:rPr lang="ru-RU" sz="2800" b="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5</m:t>
                          </m:r>
                          <m:r>
                            <a:rPr lang="en-US" sz="2800" b="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  <m:t>∙1</m:t>
                          </m:r>
                          <m:r>
                            <a:rPr lang="ru-RU" sz="2800" b="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  <m:t>9</m:t>
                          </m:r>
                        </m:num>
                        <m:den>
                          <m:r>
                            <a:rPr lang="ru-RU" sz="2800" b="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  <m:t>6∙4</m:t>
                          </m:r>
                        </m:den>
                      </m:f>
                      <m:r>
                        <a:rPr lang="en-US" sz="2800" b="0" i="1" smtClean="0">
                          <a:solidFill>
                            <a:srgbClr val="003366"/>
                          </a:solidFill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ru-RU" sz="2800" dirty="0">
                  <a:solidFill>
                    <a:srgbClr val="003366"/>
                  </a:solidFill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92749" y="3075806"/>
                <a:ext cx="1676676" cy="910570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3196371" y="3071142"/>
                <a:ext cx="1230209" cy="907749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280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sz="2800" b="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665</m:t>
                          </m:r>
                        </m:num>
                        <m:den>
                          <m:r>
                            <a:rPr lang="ru-RU" sz="2800" b="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24</m:t>
                          </m:r>
                        </m:den>
                      </m:f>
                      <m:r>
                        <a:rPr lang="ru-RU" sz="2800" b="0" i="1" smtClean="0">
                          <a:solidFill>
                            <a:srgbClr val="003366"/>
                          </a:solidFill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ru-RU" sz="2800" dirty="0">
                  <a:solidFill>
                    <a:srgbClr val="003366"/>
                  </a:solidFill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96371" y="3071142"/>
                <a:ext cx="1230209" cy="907749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3611546" y="1695604"/>
                <a:ext cx="723788" cy="900246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800" b="0" i="1" smtClean="0">
                          <a:solidFill>
                            <a:srgbClr val="003366"/>
                          </a:solidFill>
                          <a:latin typeface="Cambria Math"/>
                        </a:rPr>
                        <m:t>1</m:t>
                      </m:r>
                      <m:f>
                        <m:fPr>
                          <m:ctrlPr>
                            <a:rPr lang="ru-RU" sz="280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sz="2800" b="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3</m:t>
                          </m:r>
                        </m:num>
                        <m:den>
                          <m:r>
                            <a:rPr lang="ru-RU" sz="2800" b="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7</m:t>
                          </m:r>
                        </m:den>
                      </m:f>
                    </m:oMath>
                  </m:oMathPara>
                </a14:m>
                <a:endParaRPr lang="ru-RU" sz="2800" dirty="0">
                  <a:solidFill>
                    <a:srgbClr val="003366"/>
                  </a:solidFill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11546" y="1695604"/>
                <a:ext cx="723788" cy="900246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30581" y="339502"/>
                <a:ext cx="1796326" cy="901785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800" b="0" i="1" smtClean="0">
                          <a:solidFill>
                            <a:srgbClr val="003366"/>
                          </a:solidFill>
                          <a:latin typeface="Cambria Math"/>
                        </a:rPr>
                        <m:t>1</m:t>
                      </m:r>
                      <m:f>
                        <m:fPr>
                          <m:ctrlPr>
                            <a:rPr lang="ru-RU" sz="280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sz="2800" b="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ru-RU" sz="2800" b="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3</m:t>
                          </m:r>
                        </m:den>
                      </m:f>
                      <m:r>
                        <a:rPr lang="en-US" sz="2800" b="0" i="1" smtClean="0">
                          <a:solidFill>
                            <a:srgbClr val="003366"/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ru-RU" sz="2800" b="0" i="1" smtClean="0">
                          <a:solidFill>
                            <a:srgbClr val="003366"/>
                          </a:solidFill>
                          <a:latin typeface="Cambria Math"/>
                          <a:ea typeface="Cambria Math"/>
                        </a:rPr>
                        <m:t>2</m:t>
                      </m:r>
                      <m:f>
                        <m:fPr>
                          <m:ctrlPr>
                            <a:rPr lang="en-US" sz="2800" b="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ru-RU" sz="2800" b="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  <m:t>3</m:t>
                          </m:r>
                        </m:num>
                        <m:den>
                          <m:r>
                            <a:rPr lang="ru-RU" sz="2800" b="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  <m:t>5</m:t>
                          </m:r>
                        </m:den>
                      </m:f>
                      <m:r>
                        <a:rPr lang="en-US" sz="2800" b="0" i="1" smtClean="0">
                          <a:solidFill>
                            <a:srgbClr val="003366"/>
                          </a:solidFill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ru-RU" sz="2800" dirty="0">
                  <a:solidFill>
                    <a:srgbClr val="003366"/>
                  </a:solidFill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581" y="339502"/>
                <a:ext cx="1796326" cy="901785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1625662" y="327215"/>
                <a:ext cx="1477905" cy="901785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280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sz="2800" b="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4</m:t>
                          </m:r>
                          <m:r>
                            <a:rPr lang="en-US" sz="2800" b="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  <m:t>∙</m:t>
                          </m:r>
                          <m:r>
                            <a:rPr lang="ru-RU" sz="2800" b="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  <m:t>13</m:t>
                          </m:r>
                        </m:num>
                        <m:den>
                          <m:r>
                            <a:rPr lang="ru-RU" sz="2800" b="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3</m:t>
                          </m:r>
                          <m:r>
                            <a:rPr lang="en-US" sz="2800" b="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  <m:t>∙</m:t>
                          </m:r>
                          <m:r>
                            <a:rPr lang="ru-RU" sz="2800" b="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  <m:t>5</m:t>
                          </m:r>
                        </m:den>
                      </m:f>
                      <m:r>
                        <a:rPr lang="en-US" sz="2800" b="0" i="1" smtClean="0">
                          <a:solidFill>
                            <a:srgbClr val="003366"/>
                          </a:solidFill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ru-RU" sz="2800" dirty="0">
                  <a:solidFill>
                    <a:srgbClr val="003366"/>
                  </a:solidFill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25662" y="327215"/>
                <a:ext cx="1477905" cy="901785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2947909" y="328754"/>
                <a:ext cx="1031436" cy="909031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280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sz="2800" b="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52</m:t>
                          </m:r>
                        </m:num>
                        <m:den>
                          <m:r>
                            <a:rPr lang="ru-RU" sz="2800" b="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15</m:t>
                          </m:r>
                        </m:den>
                      </m:f>
                      <m:r>
                        <a:rPr lang="en-US" sz="2800" b="0" i="1" smtClean="0">
                          <a:solidFill>
                            <a:srgbClr val="003366"/>
                          </a:solidFill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ru-RU" sz="2800" dirty="0">
                  <a:solidFill>
                    <a:srgbClr val="003366"/>
                  </a:solidFill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47909" y="328754"/>
                <a:ext cx="1031436" cy="909031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3779912" y="352435"/>
                <a:ext cx="922560" cy="898964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800" b="0" i="1" smtClean="0">
                          <a:solidFill>
                            <a:srgbClr val="003366"/>
                          </a:solidFill>
                          <a:latin typeface="Cambria Math"/>
                        </a:rPr>
                        <m:t>3</m:t>
                      </m:r>
                      <m:f>
                        <m:fPr>
                          <m:ctrlPr>
                            <a:rPr lang="ru-RU" sz="280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sz="2800" b="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7</m:t>
                          </m:r>
                        </m:num>
                        <m:den>
                          <m:r>
                            <a:rPr lang="ru-RU" sz="2800" b="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15</m:t>
                          </m:r>
                        </m:den>
                      </m:f>
                    </m:oMath>
                  </m:oMathPara>
                </a14:m>
                <a:endParaRPr lang="ru-RU" sz="2800" dirty="0">
                  <a:solidFill>
                    <a:srgbClr val="003366"/>
                  </a:solidFill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79912" y="352435"/>
                <a:ext cx="922560" cy="898964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5024432" y="317931"/>
                <a:ext cx="3128292" cy="901785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8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1</m:t>
                      </m:r>
                      <m:f>
                        <m:fPr>
                          <m:ctrlPr>
                            <a:rPr lang="ru-RU" sz="280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sz="28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ru-RU" sz="28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3</m:t>
                          </m:r>
                        </m:den>
                      </m:f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sz="28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3</m:t>
                          </m:r>
                          <m:r>
                            <a:rPr lang="ru-RU" sz="28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∙1+1</m:t>
                          </m:r>
                        </m:num>
                        <m:den>
                          <m:r>
                            <a:rPr lang="ru-RU" sz="28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3</m:t>
                          </m:r>
                        </m:den>
                      </m:f>
                      <m:r>
                        <a:rPr lang="ru-RU" sz="28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ru-RU" sz="28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sz="28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4</m:t>
                          </m:r>
                        </m:num>
                        <m:den>
                          <m:r>
                            <a:rPr lang="ru-RU" sz="28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ru-RU" sz="2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4432" y="317931"/>
                <a:ext cx="3128292" cy="901785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5024432" y="1419622"/>
                <a:ext cx="3327065" cy="91057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8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2</m:t>
                      </m:r>
                      <m:f>
                        <m:fPr>
                          <m:ctrlPr>
                            <a:rPr lang="ru-RU" sz="280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sz="28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3</m:t>
                          </m:r>
                        </m:num>
                        <m:den>
                          <m:r>
                            <a:rPr lang="ru-RU" sz="28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5</m:t>
                          </m:r>
                        </m:den>
                      </m:f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sz="28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5</m:t>
                          </m:r>
                          <m:r>
                            <a:rPr lang="ru-RU" sz="28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∙2+3</m:t>
                          </m:r>
                        </m:num>
                        <m:den>
                          <m:r>
                            <a:rPr lang="ru-RU" sz="28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5</m:t>
                          </m:r>
                        </m:den>
                      </m:f>
                      <m:r>
                        <a:rPr lang="ru-RU" sz="28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ru-RU" sz="28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sz="28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13</m:t>
                          </m:r>
                        </m:num>
                        <m:den>
                          <m:r>
                            <a:rPr lang="ru-RU" sz="28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ru-RU" sz="2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4432" y="1419622"/>
                <a:ext cx="3327065" cy="910570"/>
              </a:xfrm>
              <a:prstGeom prst="rect">
                <a:avLst/>
              </a:prstGeom>
              <a:blipFill rotWithShape="1">
                <a:blip r:embed="rId16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1" name="Прямая соединительная линия 20"/>
          <p:cNvCxnSpPr/>
          <p:nvPr/>
        </p:nvCxnSpPr>
        <p:spPr>
          <a:xfrm flipV="1">
            <a:off x="2019205" y="1819189"/>
            <a:ext cx="379504" cy="292024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flipV="1">
            <a:off x="1575922" y="2279726"/>
            <a:ext cx="379504" cy="292024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2364614" y="1510938"/>
                <a:ext cx="3658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i="1" dirty="0" smtClean="0">
                          <a:latin typeface="Cambria Math"/>
                        </a:rPr>
                        <m:t>5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64614" y="1510938"/>
                <a:ext cx="365806" cy="369332"/>
              </a:xfrm>
              <a:prstGeom prst="rect">
                <a:avLst/>
              </a:prstGeom>
              <a:blipFill rotWithShape="1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1295999" y="2433216"/>
                <a:ext cx="3658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i="1" dirty="0" smtClean="0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5999" y="2433216"/>
                <a:ext cx="365806" cy="369332"/>
              </a:xfrm>
              <a:prstGeom prst="rect">
                <a:avLst/>
              </a:prstGeom>
              <a:blipFill rotWithShape="1"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9434023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" grpId="0"/>
      <p:bldP spid="3" grpId="0" animBg="1"/>
      <p:bldP spid="6" grpId="0"/>
      <p:bldP spid="7" grpId="0"/>
      <p:bldP spid="8" grpId="0"/>
      <p:bldP spid="9" grpId="0"/>
      <p:bldP spid="10" grpId="0"/>
      <p:bldP spid="11" grpId="0"/>
      <p:bldP spid="13" grpId="0"/>
      <p:bldP spid="17" grpId="0"/>
      <p:bldP spid="14" grpId="0"/>
      <p:bldP spid="15" grpId="0"/>
      <p:bldP spid="16" grpId="0"/>
      <p:bldP spid="18" grpId="0"/>
      <p:bldP spid="19" grpId="0"/>
      <p:bldP spid="19" grpId="1"/>
      <p:bldP spid="20" grpId="0"/>
      <p:bldP spid="20" grpId="1"/>
      <p:bldP spid="23" grpId="0"/>
      <p:bldP spid="2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-94949" y="0"/>
            <a:ext cx="4788024" cy="51435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5761816" y="234445"/>
                <a:ext cx="2097626" cy="7861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240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sz="2400" b="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3</m:t>
                          </m:r>
                        </m:num>
                        <m:den>
                          <m:r>
                            <a:rPr lang="ru-RU" sz="2400" b="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10</m:t>
                          </m:r>
                        </m:den>
                      </m:f>
                      <m:r>
                        <a:rPr lang="ru-RU" sz="2400" b="0" i="1" smtClean="0">
                          <a:solidFill>
                            <a:srgbClr val="003366"/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f>
                        <m:fPr>
                          <m:ctrlPr>
                            <a:rPr lang="ru-RU" sz="2400" b="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ru-RU" sz="2400" b="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  <m:t>1</m:t>
                          </m:r>
                        </m:num>
                        <m:den>
                          <m:r>
                            <a:rPr lang="ru-RU" sz="2400" b="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  <m:t>6</m:t>
                          </m:r>
                        </m:den>
                      </m:f>
                      <m:r>
                        <a:rPr lang="ru-RU" sz="2400" b="0" i="1" smtClean="0">
                          <a:solidFill>
                            <a:srgbClr val="003366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ru-RU" sz="2400" b="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ru-RU" sz="2400" b="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  <m:t>1</m:t>
                          </m:r>
                        </m:num>
                        <m:den>
                          <m:r>
                            <a:rPr lang="ru-RU" sz="2400" b="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  <m:t>6</m:t>
                          </m:r>
                        </m:den>
                      </m:f>
                      <m:r>
                        <a:rPr lang="ru-RU" sz="2400" b="0" i="1" smtClean="0">
                          <a:solidFill>
                            <a:srgbClr val="003366"/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f>
                        <m:fPr>
                          <m:ctrlPr>
                            <a:rPr lang="ru-RU" sz="2400" b="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ru-RU" sz="2400" b="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  <m:t>3</m:t>
                          </m:r>
                        </m:num>
                        <m:den>
                          <m:r>
                            <a:rPr lang="ru-RU" sz="2400" b="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  <m:t>10</m:t>
                          </m:r>
                        </m:den>
                      </m:f>
                    </m:oMath>
                  </m:oMathPara>
                </a14:m>
                <a:endParaRPr lang="ru-RU" sz="2400" dirty="0">
                  <a:solidFill>
                    <a:srgbClr val="003366"/>
                  </a:solidFill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61816" y="234445"/>
                <a:ext cx="2097626" cy="786177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5076056" y="2571750"/>
                <a:ext cx="3565015" cy="92217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ru-RU" sz="240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ru-RU" sz="2400" i="1">
                                  <a:solidFill>
                                    <a:srgbClr val="003366"/>
                                  </a:solidFill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ru-RU" sz="2400" i="1">
                                  <a:solidFill>
                                    <a:srgbClr val="003366"/>
                                  </a:solidFill>
                                  <a:latin typeface="Cambria Math"/>
                                </a:rPr>
                                <m:t>4</m:t>
                              </m:r>
                            </m:num>
                            <m:den>
                              <m:r>
                                <a:rPr lang="ru-RU" sz="2400" i="1">
                                  <a:solidFill>
                                    <a:srgbClr val="003366"/>
                                  </a:solidFill>
                                  <a:latin typeface="Cambria Math"/>
                                </a:rPr>
                                <m:t>9</m:t>
                              </m:r>
                            </m:den>
                          </m:f>
                          <m:r>
                            <a:rPr lang="ru-RU" sz="2400" b="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+</m:t>
                          </m:r>
                          <m:f>
                            <m:fPr>
                              <m:ctrlPr>
                                <a:rPr lang="ru-RU" sz="2400" b="0" i="1" smtClean="0">
                                  <a:solidFill>
                                    <a:srgbClr val="003366"/>
                                  </a:solidFill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ru-RU" sz="2400" b="0" i="1" smtClean="0">
                                  <a:solidFill>
                                    <a:srgbClr val="003366"/>
                                  </a:solidFill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ru-RU" sz="2400" b="0" i="1" smtClean="0">
                                  <a:solidFill>
                                    <a:srgbClr val="003366"/>
                                  </a:solidFill>
                                  <a:latin typeface="Cambria Math"/>
                                </a:rPr>
                                <m:t>9</m:t>
                              </m:r>
                            </m:den>
                          </m:f>
                        </m:e>
                      </m:d>
                      <m:r>
                        <a:rPr lang="ru-RU" sz="2400" i="1" smtClean="0">
                          <a:solidFill>
                            <a:srgbClr val="003366"/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f>
                        <m:fPr>
                          <m:ctrlPr>
                            <a:rPr lang="ru-RU" sz="240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ru-RU" sz="2400" b="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  <m:t>3</m:t>
                          </m:r>
                        </m:num>
                        <m:den>
                          <m:r>
                            <a:rPr lang="ru-RU" sz="2400" b="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  <m:t>4</m:t>
                          </m:r>
                        </m:den>
                      </m:f>
                      <m:r>
                        <a:rPr lang="ru-RU" sz="2400" b="0" i="1" smtClean="0">
                          <a:solidFill>
                            <a:srgbClr val="003366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ru-RU" sz="2400" b="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ru-RU" sz="2400" b="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  <m:t>4</m:t>
                          </m:r>
                        </m:num>
                        <m:den>
                          <m:r>
                            <a:rPr lang="ru-RU" sz="2400" b="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  <m:t>9</m:t>
                          </m:r>
                        </m:den>
                      </m:f>
                      <m:r>
                        <a:rPr lang="ru-RU" sz="2400" b="0" i="1" smtClean="0">
                          <a:solidFill>
                            <a:srgbClr val="003366"/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f>
                        <m:fPr>
                          <m:ctrlPr>
                            <a:rPr lang="ru-RU" sz="2400" b="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ru-RU" sz="2400" b="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  <m:t>3</m:t>
                          </m:r>
                        </m:num>
                        <m:den>
                          <m:r>
                            <a:rPr lang="ru-RU" sz="2400" b="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  <m:t>4</m:t>
                          </m:r>
                        </m:den>
                      </m:f>
                      <m:r>
                        <a:rPr lang="ru-RU" sz="2400" b="0" i="1" smtClean="0">
                          <a:solidFill>
                            <a:srgbClr val="003366"/>
                          </a:solidFill>
                          <a:latin typeface="Cambria Math"/>
                          <a:ea typeface="Cambria Math"/>
                        </a:rPr>
                        <m:t>+</m:t>
                      </m:r>
                      <m:f>
                        <m:fPr>
                          <m:ctrlPr>
                            <a:rPr lang="ru-RU" sz="2400" b="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ru-RU" sz="2400" b="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  <m:t>1</m:t>
                          </m:r>
                        </m:num>
                        <m:den>
                          <m:r>
                            <a:rPr lang="ru-RU" sz="2400" b="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  <m:t>9</m:t>
                          </m:r>
                        </m:den>
                      </m:f>
                      <m:r>
                        <a:rPr lang="ru-RU" sz="2400" b="0" i="1" smtClean="0">
                          <a:solidFill>
                            <a:srgbClr val="003366"/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f>
                        <m:fPr>
                          <m:ctrlPr>
                            <a:rPr lang="ru-RU" sz="2400" b="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ru-RU" sz="2400" b="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  <m:t>3</m:t>
                          </m:r>
                        </m:num>
                        <m:den>
                          <m:r>
                            <a:rPr lang="ru-RU" sz="2400" b="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ru-RU" sz="2400" dirty="0">
                  <a:solidFill>
                    <a:srgbClr val="003366"/>
                  </a:solidFill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76056" y="2571750"/>
                <a:ext cx="3565015" cy="922176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/>
          <p:cNvSpPr txBox="1"/>
          <p:nvPr/>
        </p:nvSpPr>
        <p:spPr>
          <a:xfrm>
            <a:off x="1206674" y="627534"/>
            <a:ext cx="1925166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i="1" dirty="0" smtClean="0">
                <a:solidFill>
                  <a:schemeClr val="tx1"/>
                </a:solidFill>
              </a:rPr>
              <a:t>а ∙ </a:t>
            </a:r>
            <a:r>
              <a:rPr lang="en-US" sz="2400" i="1" dirty="0" smtClean="0">
                <a:solidFill>
                  <a:schemeClr val="tx1"/>
                </a:solidFill>
              </a:rPr>
              <a:t>b = b ∙ a</a:t>
            </a:r>
            <a:endParaRPr lang="ru-RU" sz="2400" i="1" dirty="0">
              <a:solidFill>
                <a:schemeClr val="tx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5203" y="51470"/>
            <a:ext cx="4536797" cy="52322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800" u="sng" dirty="0" smtClean="0"/>
              <a:t>Переместительное свойство</a:t>
            </a:r>
            <a:endParaRPr lang="ru-RU" sz="2800" u="sng" dirty="0"/>
          </a:p>
        </p:txBody>
      </p:sp>
      <p:sp>
        <p:nvSpPr>
          <p:cNvPr id="19" name="TextBox 18"/>
          <p:cNvSpPr txBox="1"/>
          <p:nvPr/>
        </p:nvSpPr>
        <p:spPr>
          <a:xfrm>
            <a:off x="893092" y="1707654"/>
            <a:ext cx="2598788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400" i="1" dirty="0" smtClean="0">
                <a:solidFill>
                  <a:schemeClr val="tx1"/>
                </a:solidFill>
              </a:rPr>
              <a:t>а ∙ (</a:t>
            </a:r>
            <a:r>
              <a:rPr lang="en-US" sz="2400" i="1" dirty="0" smtClean="0">
                <a:solidFill>
                  <a:schemeClr val="tx1"/>
                </a:solidFill>
              </a:rPr>
              <a:t>b</a:t>
            </a:r>
            <a:r>
              <a:rPr lang="ru-RU" sz="2400" i="1" dirty="0" smtClean="0">
                <a:solidFill>
                  <a:schemeClr val="tx1"/>
                </a:solidFill>
              </a:rPr>
              <a:t> ∙ с)</a:t>
            </a:r>
            <a:r>
              <a:rPr lang="en-US" sz="2400" i="1" dirty="0" smtClean="0">
                <a:solidFill>
                  <a:schemeClr val="tx1"/>
                </a:solidFill>
              </a:rPr>
              <a:t> = </a:t>
            </a:r>
            <a:r>
              <a:rPr lang="ru-RU" sz="2400" i="1" dirty="0" smtClean="0">
                <a:solidFill>
                  <a:schemeClr val="tx1"/>
                </a:solidFill>
              </a:rPr>
              <a:t>(а ∙ </a:t>
            </a:r>
            <a:r>
              <a:rPr lang="en-US" sz="2400" i="1" dirty="0" smtClean="0">
                <a:solidFill>
                  <a:schemeClr val="tx1"/>
                </a:solidFill>
              </a:rPr>
              <a:t>b</a:t>
            </a:r>
            <a:r>
              <a:rPr lang="ru-RU" sz="2400" i="1" dirty="0" smtClean="0">
                <a:solidFill>
                  <a:schemeClr val="tx1"/>
                </a:solidFill>
              </a:rPr>
              <a:t>)</a:t>
            </a:r>
            <a:r>
              <a:rPr lang="en-US" sz="2400" i="1" dirty="0" smtClean="0">
                <a:solidFill>
                  <a:schemeClr val="tx1"/>
                </a:solidFill>
              </a:rPr>
              <a:t> ∙ </a:t>
            </a:r>
            <a:r>
              <a:rPr lang="ru-RU" sz="2400" i="1" dirty="0" smtClean="0">
                <a:solidFill>
                  <a:schemeClr val="tx1"/>
                </a:solidFill>
              </a:rPr>
              <a:t>с</a:t>
            </a:r>
            <a:endParaRPr lang="ru-RU" sz="2400" i="1" dirty="0">
              <a:solidFill>
                <a:schemeClr val="tx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48213" y="1131590"/>
            <a:ext cx="4018729" cy="52322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800" u="sng" dirty="0" smtClean="0"/>
              <a:t>Сочетательное свойство</a:t>
            </a:r>
            <a:endParaRPr lang="ru-RU" sz="2800" u="sng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0" y="2139702"/>
            <a:ext cx="4572000" cy="181588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8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Распределительное свойство умножения относительно </a:t>
            </a:r>
            <a:r>
              <a:rPr lang="ru-RU" sz="28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сложения и вычитания</a:t>
            </a:r>
            <a:endParaRPr lang="ru-RU" sz="28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98133" y="4011910"/>
            <a:ext cx="2909771" cy="461665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400" i="1" dirty="0" smtClean="0"/>
              <a:t>(</a:t>
            </a:r>
            <a:r>
              <a:rPr lang="en-US" sz="2400" i="1" dirty="0" smtClean="0"/>
              <a:t>a</a:t>
            </a:r>
            <a:r>
              <a:rPr lang="ru-RU" sz="2400" i="1" dirty="0" smtClean="0"/>
              <a:t> + </a:t>
            </a:r>
            <a:r>
              <a:rPr lang="en-US" sz="2400" i="1" dirty="0" smtClean="0"/>
              <a:t>b</a:t>
            </a:r>
            <a:r>
              <a:rPr lang="ru-RU" sz="2400" i="1" dirty="0" smtClean="0"/>
              <a:t>) ∙ </a:t>
            </a:r>
            <a:r>
              <a:rPr lang="en-US" sz="2400" i="1" dirty="0" smtClean="0"/>
              <a:t>c</a:t>
            </a:r>
            <a:r>
              <a:rPr lang="ru-RU" sz="2400" i="1" dirty="0" smtClean="0"/>
              <a:t> = </a:t>
            </a:r>
            <a:r>
              <a:rPr lang="en-US" sz="2400" i="1" dirty="0"/>
              <a:t>a</a:t>
            </a:r>
            <a:r>
              <a:rPr lang="ru-RU" sz="2400" i="1" dirty="0" smtClean="0"/>
              <a:t> ∙ </a:t>
            </a:r>
            <a:r>
              <a:rPr lang="en-US" sz="2400" i="1" dirty="0" smtClean="0"/>
              <a:t>c</a:t>
            </a:r>
            <a:r>
              <a:rPr lang="ru-RU" sz="2400" i="1" dirty="0" smtClean="0"/>
              <a:t> + </a:t>
            </a:r>
            <a:r>
              <a:rPr lang="en-US" sz="2400" i="1" dirty="0" smtClean="0"/>
              <a:t>b</a:t>
            </a:r>
            <a:r>
              <a:rPr lang="ru-RU" sz="2400" i="1" dirty="0" smtClean="0"/>
              <a:t> ∙ </a:t>
            </a:r>
            <a:r>
              <a:rPr lang="en-US" sz="2400" i="1" dirty="0" smtClean="0"/>
              <a:t>c</a:t>
            </a:r>
            <a:endParaRPr lang="ru-RU" sz="2400" i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5196469" y="1376307"/>
                <a:ext cx="3228320" cy="92217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240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sz="2400" b="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2</m:t>
                          </m:r>
                        </m:num>
                        <m:den>
                          <m:r>
                            <a:rPr lang="ru-RU" sz="2400" b="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5</m:t>
                          </m:r>
                        </m:den>
                      </m:f>
                      <m:r>
                        <a:rPr lang="ru-RU" sz="2400" b="0" i="1" smtClean="0">
                          <a:solidFill>
                            <a:srgbClr val="003366"/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d>
                        <m:dPr>
                          <m:ctrlPr>
                            <a:rPr lang="ru-RU" sz="2400" b="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ru-RU" sz="2400" i="1">
                                  <a:solidFill>
                                    <a:srgbClr val="003366"/>
                                  </a:solidFill>
                                  <a:latin typeface="Cambria Math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ru-RU" sz="2400" i="1">
                                  <a:solidFill>
                                    <a:srgbClr val="003366"/>
                                  </a:solidFill>
                                  <a:latin typeface="Cambria Math"/>
                                  <a:ea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ru-RU" sz="2400" i="1">
                                  <a:solidFill>
                                    <a:srgbClr val="003366"/>
                                  </a:solidFill>
                                  <a:latin typeface="Cambria Math"/>
                                  <a:ea typeface="Cambria Math"/>
                                </a:rPr>
                                <m:t>6</m:t>
                              </m:r>
                            </m:den>
                          </m:f>
                          <m:r>
                            <a:rPr lang="ru-RU" sz="240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  <m:t>∙</m:t>
                          </m:r>
                          <m:f>
                            <m:fPr>
                              <m:ctrlPr>
                                <a:rPr lang="ru-RU" sz="2400" i="1" smtClean="0">
                                  <a:solidFill>
                                    <a:srgbClr val="003366"/>
                                  </a:solidFill>
                                  <a:latin typeface="Cambria Math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ru-RU" sz="2400" b="0" i="1" smtClean="0">
                                  <a:solidFill>
                                    <a:srgbClr val="003366"/>
                                  </a:solidFill>
                                  <a:latin typeface="Cambria Math"/>
                                  <a:ea typeface="Cambria Math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ru-RU" sz="2400" b="0" i="1" smtClean="0">
                                  <a:solidFill>
                                    <a:srgbClr val="003366"/>
                                  </a:solidFill>
                                  <a:latin typeface="Cambria Math"/>
                                  <a:ea typeface="Cambria Math"/>
                                </a:rPr>
                                <m:t>7</m:t>
                              </m:r>
                            </m:den>
                          </m:f>
                        </m:e>
                      </m:d>
                      <m:r>
                        <a:rPr lang="ru-RU" sz="2400" b="0" i="1" smtClean="0">
                          <a:solidFill>
                            <a:srgbClr val="003366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d>
                        <m:dPr>
                          <m:ctrlPr>
                            <a:rPr lang="ru-RU" sz="2400" b="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ru-RU" sz="2400" i="1">
                                  <a:solidFill>
                                    <a:srgbClr val="003366"/>
                                  </a:solidFill>
                                  <a:latin typeface="Cambria Math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ru-RU" sz="2400" b="0" i="1" smtClean="0">
                                  <a:solidFill>
                                    <a:srgbClr val="003366"/>
                                  </a:solidFill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ru-RU" sz="2400" b="0" i="1" smtClean="0">
                                  <a:solidFill>
                                    <a:srgbClr val="003366"/>
                                  </a:solidFill>
                                  <a:latin typeface="Cambria Math"/>
                                  <a:ea typeface="Cambria Math"/>
                                </a:rPr>
                                <m:t>5</m:t>
                              </m:r>
                            </m:den>
                          </m:f>
                          <m:r>
                            <a:rPr lang="ru-RU" sz="2400" i="1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  <m:t>∙</m:t>
                          </m:r>
                          <m:f>
                            <m:fPr>
                              <m:ctrlPr>
                                <a:rPr lang="ru-RU" sz="2400" i="1">
                                  <a:solidFill>
                                    <a:srgbClr val="003366"/>
                                  </a:solidFill>
                                  <a:latin typeface="Cambria Math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ru-RU" sz="2400" b="0" i="1" smtClean="0">
                                  <a:solidFill>
                                    <a:srgbClr val="003366"/>
                                  </a:solidFill>
                                  <a:latin typeface="Cambria Math"/>
                                  <a:ea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ru-RU" sz="2400" b="0" i="1" smtClean="0">
                                  <a:solidFill>
                                    <a:srgbClr val="003366"/>
                                  </a:solidFill>
                                  <a:latin typeface="Cambria Math"/>
                                  <a:ea typeface="Cambria Math"/>
                                </a:rPr>
                                <m:t>6</m:t>
                              </m:r>
                            </m:den>
                          </m:f>
                        </m:e>
                      </m:d>
                      <m:r>
                        <a:rPr lang="ru-RU" sz="2400" b="0" i="1" smtClean="0">
                          <a:solidFill>
                            <a:srgbClr val="003366"/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f>
                        <m:fPr>
                          <m:ctrlPr>
                            <a:rPr lang="ru-RU" sz="2400" b="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ru-RU" sz="2400" b="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  <m:t>3</m:t>
                          </m:r>
                        </m:num>
                        <m:den>
                          <m:r>
                            <a:rPr lang="ru-RU" sz="2400" b="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  <m:t>7</m:t>
                          </m:r>
                        </m:den>
                      </m:f>
                    </m:oMath>
                  </m:oMathPara>
                </a14:m>
                <a:endParaRPr lang="ru-RU" sz="2400" dirty="0">
                  <a:solidFill>
                    <a:srgbClr val="003366"/>
                  </a:solidFill>
                </a:endParaRPr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96469" y="1376307"/>
                <a:ext cx="3228320" cy="922176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/>
          <p:cNvSpPr txBox="1"/>
          <p:nvPr/>
        </p:nvSpPr>
        <p:spPr>
          <a:xfrm>
            <a:off x="798132" y="4625975"/>
            <a:ext cx="2909771" cy="461665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400" i="1" dirty="0" smtClean="0"/>
              <a:t>(</a:t>
            </a:r>
            <a:r>
              <a:rPr lang="en-US" sz="2400" i="1" dirty="0" smtClean="0"/>
              <a:t>a</a:t>
            </a:r>
            <a:r>
              <a:rPr lang="ru-RU" sz="2400" i="1" dirty="0" smtClean="0"/>
              <a:t> – </a:t>
            </a:r>
            <a:r>
              <a:rPr lang="en-US" sz="2400" i="1" dirty="0" smtClean="0"/>
              <a:t>b</a:t>
            </a:r>
            <a:r>
              <a:rPr lang="ru-RU" sz="2400" i="1" dirty="0" smtClean="0"/>
              <a:t>) ∙ </a:t>
            </a:r>
            <a:r>
              <a:rPr lang="en-US" sz="2400" i="1" dirty="0" smtClean="0"/>
              <a:t>c</a:t>
            </a:r>
            <a:r>
              <a:rPr lang="ru-RU" sz="2400" i="1" dirty="0" smtClean="0"/>
              <a:t> = </a:t>
            </a:r>
            <a:r>
              <a:rPr lang="en-US" sz="2400" i="1" dirty="0"/>
              <a:t>a</a:t>
            </a:r>
            <a:r>
              <a:rPr lang="ru-RU" sz="2400" i="1" dirty="0" smtClean="0"/>
              <a:t> ∙ </a:t>
            </a:r>
            <a:r>
              <a:rPr lang="en-US" sz="2400" i="1" dirty="0" smtClean="0"/>
              <a:t>c</a:t>
            </a:r>
            <a:r>
              <a:rPr lang="ru-RU" sz="2400" i="1" dirty="0" smtClean="0"/>
              <a:t> – </a:t>
            </a:r>
            <a:r>
              <a:rPr lang="en-US" sz="2400" i="1" dirty="0" smtClean="0"/>
              <a:t>b</a:t>
            </a:r>
            <a:r>
              <a:rPr lang="ru-RU" sz="2400" i="1" dirty="0" smtClean="0"/>
              <a:t> ∙ </a:t>
            </a:r>
            <a:r>
              <a:rPr lang="en-US" sz="2400" i="1" dirty="0" smtClean="0"/>
              <a:t>c</a:t>
            </a:r>
            <a:endParaRPr lang="ru-RU" sz="2400" i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5108539" y="3637371"/>
                <a:ext cx="3565015" cy="92217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ru-RU" sz="240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ru-RU" sz="2400" i="1">
                                  <a:solidFill>
                                    <a:srgbClr val="003366"/>
                                  </a:solidFill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ru-RU" sz="2400" b="0" i="1" smtClean="0">
                                  <a:solidFill>
                                    <a:srgbClr val="003366"/>
                                  </a:solidFill>
                                  <a:latin typeface="Cambria Math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ru-RU" sz="2400" b="0" i="1" smtClean="0">
                                  <a:solidFill>
                                    <a:srgbClr val="003366"/>
                                  </a:solidFill>
                                  <a:latin typeface="Cambria Math"/>
                                </a:rPr>
                                <m:t>3</m:t>
                              </m:r>
                            </m:den>
                          </m:f>
                          <m:r>
                            <a:rPr lang="ru-RU" sz="2400" b="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−</m:t>
                          </m:r>
                          <m:f>
                            <m:fPr>
                              <m:ctrlPr>
                                <a:rPr lang="ru-RU" sz="2400" b="0" i="1" smtClean="0">
                                  <a:solidFill>
                                    <a:srgbClr val="003366"/>
                                  </a:solidFill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ru-RU" sz="2400" b="0" i="1" smtClean="0">
                                  <a:solidFill>
                                    <a:srgbClr val="003366"/>
                                  </a:solidFill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ru-RU" sz="2400" b="0" i="1" smtClean="0">
                                  <a:solidFill>
                                    <a:srgbClr val="003366"/>
                                  </a:solidFill>
                                  <a:latin typeface="Cambria Math"/>
                                </a:rPr>
                                <m:t>5</m:t>
                              </m:r>
                            </m:den>
                          </m:f>
                        </m:e>
                      </m:d>
                      <m:r>
                        <a:rPr lang="ru-RU" sz="2400" i="1" smtClean="0">
                          <a:solidFill>
                            <a:srgbClr val="003366"/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f>
                        <m:fPr>
                          <m:ctrlPr>
                            <a:rPr lang="ru-RU" sz="240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ru-RU" sz="2400" b="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  <m:t>3</m:t>
                          </m:r>
                        </m:num>
                        <m:den>
                          <m:r>
                            <a:rPr lang="ru-RU" sz="2400" b="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  <m:t>4</m:t>
                          </m:r>
                        </m:den>
                      </m:f>
                      <m:r>
                        <a:rPr lang="ru-RU" sz="2400" b="0" i="1" smtClean="0">
                          <a:solidFill>
                            <a:srgbClr val="003366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ru-RU" sz="2400" b="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ru-RU" sz="2400" b="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  <m:t>2</m:t>
                          </m:r>
                        </m:num>
                        <m:den>
                          <m:r>
                            <a:rPr lang="ru-RU" sz="2400" b="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  <m:t>3</m:t>
                          </m:r>
                        </m:den>
                      </m:f>
                      <m:r>
                        <a:rPr lang="ru-RU" sz="2400" b="0" i="1" smtClean="0">
                          <a:solidFill>
                            <a:srgbClr val="003366"/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f>
                        <m:fPr>
                          <m:ctrlPr>
                            <a:rPr lang="ru-RU" sz="2400" b="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ru-RU" sz="2400" b="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  <m:t>3</m:t>
                          </m:r>
                        </m:num>
                        <m:den>
                          <m:r>
                            <a:rPr lang="ru-RU" sz="2400" b="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  <m:t>4</m:t>
                          </m:r>
                        </m:den>
                      </m:f>
                      <m:r>
                        <a:rPr lang="ru-RU" sz="2400" b="0" i="1" smtClean="0">
                          <a:solidFill>
                            <a:srgbClr val="003366"/>
                          </a:solidFill>
                          <a:latin typeface="Cambria Math"/>
                          <a:ea typeface="Cambria Math"/>
                        </a:rPr>
                        <m:t>−</m:t>
                      </m:r>
                      <m:f>
                        <m:fPr>
                          <m:ctrlPr>
                            <a:rPr lang="ru-RU" sz="2400" b="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ru-RU" sz="2400" b="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  <m:t>1</m:t>
                          </m:r>
                        </m:num>
                        <m:den>
                          <m:r>
                            <a:rPr lang="ru-RU" sz="2400" b="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  <m:t>5</m:t>
                          </m:r>
                        </m:den>
                      </m:f>
                      <m:r>
                        <a:rPr lang="ru-RU" sz="2400" b="0" i="1" smtClean="0">
                          <a:solidFill>
                            <a:srgbClr val="003366"/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f>
                        <m:fPr>
                          <m:ctrlPr>
                            <a:rPr lang="ru-RU" sz="2400" b="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ru-RU" sz="2400" b="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  <m:t>3</m:t>
                          </m:r>
                        </m:num>
                        <m:den>
                          <m:r>
                            <a:rPr lang="ru-RU" sz="2400" b="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ru-RU" sz="2400" dirty="0">
                  <a:solidFill>
                    <a:srgbClr val="003366"/>
                  </a:solidFill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8539" y="3637371"/>
                <a:ext cx="3565015" cy="922176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2494788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/>
      <p:bldP spid="13" grpId="0" animBg="1"/>
      <p:bldP spid="18" grpId="0"/>
      <p:bldP spid="19" grpId="0" animBg="1"/>
      <p:bldP spid="20" grpId="0"/>
      <p:bldP spid="8" grpId="0"/>
      <p:bldP spid="23" grpId="0" animBg="1"/>
      <p:bldP spid="24" grpId="0"/>
      <p:bldP spid="12" grpId="0" animBg="1"/>
      <p:bldP spid="1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4561804" cy="51435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5800907" y="352088"/>
                <a:ext cx="1975221" cy="90178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280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sz="2800" b="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33</m:t>
                          </m:r>
                        </m:num>
                        <m:den>
                          <m:r>
                            <a:rPr lang="ru-RU" sz="2800" b="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54</m:t>
                          </m:r>
                        </m:den>
                      </m:f>
                      <m:r>
                        <a:rPr lang="ru-RU" sz="2800" b="0" i="1" smtClean="0">
                          <a:solidFill>
                            <a:srgbClr val="003366"/>
                          </a:solidFill>
                          <a:latin typeface="Cambria Math"/>
                          <a:ea typeface="Cambria Math"/>
                        </a:rPr>
                        <m:t>∙1=</m:t>
                      </m:r>
                      <m:f>
                        <m:fPr>
                          <m:ctrlPr>
                            <a:rPr lang="ru-RU" sz="2800" b="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ru-RU" sz="2800" b="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  <m:t>33</m:t>
                          </m:r>
                        </m:num>
                        <m:den>
                          <m:r>
                            <a:rPr lang="ru-RU" sz="2800" b="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  <m:t>54</m:t>
                          </m:r>
                        </m:den>
                      </m:f>
                    </m:oMath>
                  </m:oMathPara>
                </a14:m>
                <a:endParaRPr lang="ru-RU" sz="2800" dirty="0">
                  <a:solidFill>
                    <a:srgbClr val="003366"/>
                  </a:solidFill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00907" y="352088"/>
                <a:ext cx="1975221" cy="901785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5967530" y="2787774"/>
                <a:ext cx="1776447" cy="89896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280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sz="2800" b="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11</m:t>
                          </m:r>
                        </m:num>
                        <m:den>
                          <m:r>
                            <a:rPr lang="ru-RU" sz="2800" b="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12</m:t>
                          </m:r>
                        </m:den>
                      </m:f>
                      <m:r>
                        <a:rPr lang="ru-RU" sz="2800" b="0" i="1" smtClean="0">
                          <a:solidFill>
                            <a:srgbClr val="003366"/>
                          </a:solidFill>
                          <a:latin typeface="Cambria Math"/>
                          <a:ea typeface="Cambria Math"/>
                        </a:rPr>
                        <m:t>∙0=0</m:t>
                      </m:r>
                    </m:oMath>
                  </m:oMathPara>
                </a14:m>
                <a:endParaRPr lang="ru-RU" sz="2800" dirty="0">
                  <a:solidFill>
                    <a:srgbClr val="003366"/>
                  </a:solidFill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67530" y="2787774"/>
                <a:ext cx="1776447" cy="898964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Прямоугольник 8"/>
          <p:cNvSpPr/>
          <p:nvPr/>
        </p:nvSpPr>
        <p:spPr>
          <a:xfrm>
            <a:off x="-10196" y="352046"/>
            <a:ext cx="4572000" cy="138499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8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Свойства умножения числа</a:t>
            </a:r>
          </a:p>
          <a:p>
            <a:pPr algn="ctr"/>
            <a:r>
              <a:rPr lang="ru-RU" sz="28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единицу и единицы на число </a:t>
            </a:r>
            <a:endParaRPr lang="ru-RU" sz="28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-43650" y="2801331"/>
            <a:ext cx="4572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8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Свойства умножения числа</a:t>
            </a:r>
          </a:p>
          <a:p>
            <a:pPr algn="ctr"/>
            <a:r>
              <a:rPr lang="ru-RU" sz="28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нуль и нуля на число </a:t>
            </a:r>
            <a:endParaRPr lang="ru-RU" sz="28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5868144" y="1491630"/>
                <a:ext cx="1975221" cy="90178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800" b="0" i="1" smtClean="0">
                          <a:solidFill>
                            <a:srgbClr val="003366"/>
                          </a:solidFill>
                          <a:latin typeface="Cambria Math"/>
                          <a:ea typeface="Cambria Math"/>
                        </a:rPr>
                        <m:t>1</m:t>
                      </m:r>
                      <m:r>
                        <a:rPr lang="ru-RU" sz="2800" i="1" smtClean="0">
                          <a:solidFill>
                            <a:srgbClr val="003366"/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f>
                        <m:fPr>
                          <m:ctrlPr>
                            <a:rPr lang="ru-RU" sz="280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sz="2800" b="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21</m:t>
                          </m:r>
                        </m:num>
                        <m:den>
                          <m:r>
                            <a:rPr lang="ru-RU" sz="2800" b="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23</m:t>
                          </m:r>
                        </m:den>
                      </m:f>
                      <m:r>
                        <a:rPr lang="ru-RU" sz="2800" b="0" i="1" smtClean="0">
                          <a:solidFill>
                            <a:srgbClr val="003366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ru-RU" sz="2800" b="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ru-RU" sz="2800" b="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  <m:t>21</m:t>
                          </m:r>
                        </m:num>
                        <m:den>
                          <m:r>
                            <a:rPr lang="ru-RU" sz="2800" b="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  <m:t>23</m:t>
                          </m:r>
                        </m:den>
                      </m:f>
                    </m:oMath>
                  </m:oMathPara>
                </a14:m>
                <a:endParaRPr lang="ru-RU" sz="2800" dirty="0">
                  <a:solidFill>
                    <a:srgbClr val="003366"/>
                  </a:solidFill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8144" y="1491630"/>
                <a:ext cx="1975221" cy="901785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6043219" y="3867894"/>
                <a:ext cx="1776447" cy="90178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800" b="0" i="1" smtClean="0">
                          <a:solidFill>
                            <a:srgbClr val="003366"/>
                          </a:solidFill>
                          <a:latin typeface="Cambria Math"/>
                          <a:ea typeface="Cambria Math"/>
                        </a:rPr>
                        <m:t>0</m:t>
                      </m:r>
                      <m:r>
                        <a:rPr lang="ru-RU" sz="2800" i="1" smtClean="0">
                          <a:solidFill>
                            <a:srgbClr val="003366"/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f>
                        <m:fPr>
                          <m:ctrlPr>
                            <a:rPr lang="ru-RU" sz="280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sz="2800" b="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17</m:t>
                          </m:r>
                        </m:num>
                        <m:den>
                          <m:r>
                            <a:rPr lang="ru-RU" sz="2800" b="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19</m:t>
                          </m:r>
                        </m:den>
                      </m:f>
                      <m:r>
                        <a:rPr lang="ru-RU" sz="2800" b="0" i="1" smtClean="0">
                          <a:solidFill>
                            <a:srgbClr val="003366"/>
                          </a:solidFill>
                          <a:latin typeface="Cambria Math"/>
                          <a:ea typeface="Cambria Math"/>
                        </a:rPr>
                        <m:t>=0</m:t>
                      </m:r>
                    </m:oMath>
                  </m:oMathPara>
                </a14:m>
                <a:endParaRPr lang="ru-RU" sz="2800" dirty="0">
                  <a:solidFill>
                    <a:srgbClr val="003366"/>
                  </a:solidFill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43219" y="3867894"/>
                <a:ext cx="1776447" cy="901785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/>
          <p:cNvSpPr txBox="1"/>
          <p:nvPr/>
        </p:nvSpPr>
        <p:spPr>
          <a:xfrm>
            <a:off x="1125748" y="1870195"/>
            <a:ext cx="2349154" cy="5232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800" i="1" dirty="0" smtClean="0">
                <a:solidFill>
                  <a:schemeClr val="tx1"/>
                </a:solidFill>
              </a:rPr>
              <a:t>а ∙ </a:t>
            </a:r>
            <a:r>
              <a:rPr lang="ru-RU" sz="2800" i="1" dirty="0">
                <a:solidFill>
                  <a:schemeClr val="tx1"/>
                </a:solidFill>
              </a:rPr>
              <a:t>1</a:t>
            </a:r>
            <a:r>
              <a:rPr lang="en-US" sz="2800" i="1" dirty="0" smtClean="0">
                <a:solidFill>
                  <a:schemeClr val="tx1"/>
                </a:solidFill>
              </a:rPr>
              <a:t> = </a:t>
            </a:r>
            <a:r>
              <a:rPr lang="ru-RU" sz="2800" i="1" dirty="0" smtClean="0">
                <a:solidFill>
                  <a:schemeClr val="tx1"/>
                </a:solidFill>
              </a:rPr>
              <a:t>1</a:t>
            </a:r>
            <a:r>
              <a:rPr lang="en-US" sz="2800" i="1" dirty="0" smtClean="0">
                <a:solidFill>
                  <a:schemeClr val="tx1"/>
                </a:solidFill>
              </a:rPr>
              <a:t> ∙ a</a:t>
            </a:r>
            <a:r>
              <a:rPr lang="ru-RU" sz="2800" i="1" dirty="0" smtClean="0">
                <a:solidFill>
                  <a:schemeClr val="tx1"/>
                </a:solidFill>
              </a:rPr>
              <a:t> = </a:t>
            </a:r>
            <a:r>
              <a:rPr lang="en-US" sz="2800" i="1" dirty="0" smtClean="0">
                <a:solidFill>
                  <a:schemeClr val="tx1"/>
                </a:solidFill>
              </a:rPr>
              <a:t>a</a:t>
            </a:r>
            <a:endParaRPr lang="ru-RU" sz="2800" i="1" dirty="0">
              <a:solidFill>
                <a:schemeClr val="tx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067773" y="4057176"/>
            <a:ext cx="2349154" cy="5232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800" i="1" dirty="0" smtClean="0">
                <a:solidFill>
                  <a:schemeClr val="tx1"/>
                </a:solidFill>
              </a:rPr>
              <a:t>а ∙ </a:t>
            </a:r>
            <a:r>
              <a:rPr lang="en-US" sz="2800" i="1" dirty="0" smtClean="0">
                <a:solidFill>
                  <a:schemeClr val="tx1"/>
                </a:solidFill>
              </a:rPr>
              <a:t>0 = 0 ∙ a = 0</a:t>
            </a:r>
            <a:endParaRPr lang="ru-RU" sz="2800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333055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  <p:bldP spid="13" grpId="0" animBg="1"/>
      <p:bldP spid="14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2320</TotalTime>
  <Words>975</Words>
  <Application>Microsoft Office PowerPoint</Application>
  <PresentationFormat>Экран (16:9)</PresentationFormat>
  <Paragraphs>123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cp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cp-04</dc:creator>
  <cp:lastModifiedBy>user</cp:lastModifiedBy>
  <cp:revision>285</cp:revision>
  <dcterms:created xsi:type="dcterms:W3CDTF">2013-08-20T06:45:45Z</dcterms:created>
  <dcterms:modified xsi:type="dcterms:W3CDTF">2014-03-03T09:43:57Z</dcterms:modified>
</cp:coreProperties>
</file>