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7" r:id="rId3"/>
    <p:sldId id="308" r:id="rId4"/>
    <p:sldId id="309" r:id="rId5"/>
    <p:sldId id="306" r:id="rId6"/>
    <p:sldId id="311" r:id="rId7"/>
    <p:sldId id="312" r:id="rId8"/>
    <p:sldId id="313" r:id="rId9"/>
    <p:sldId id="310" r:id="rId10"/>
    <p:sldId id="314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6" autoAdjust="0"/>
    <p:restoredTop sz="99118" autoAdjust="0"/>
  </p:normalViewPr>
  <p:slideViewPr>
    <p:cSldViewPr>
      <p:cViewPr varScale="1">
        <p:scale>
          <a:sx n="117" d="100"/>
          <a:sy n="117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5BC4-C1EF-4F18-A3D9-8BE804701571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BA56C-ABAD-4633-8011-317F9B21B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26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85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8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9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5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3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2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4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01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DC9F7-ED06-4B52-B889-13E9D035856F}" type="datetimeFigureOut">
              <a:rPr lang="ru-RU" smtClean="0"/>
              <a:pPr/>
              <a:t>21.02.2014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9E4F-80D5-4708-9D7A-3AF01B604D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515" y="986700"/>
            <a:ext cx="67689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>
                <a:solidFill>
                  <a:srgbClr val="003366"/>
                </a:solidFill>
              </a:rPr>
              <a:t>Сравнение, </a:t>
            </a:r>
            <a:endParaRPr lang="ru-RU" sz="5000" b="1" dirty="0" smtClean="0">
              <a:solidFill>
                <a:srgbClr val="003366"/>
              </a:solidFill>
            </a:endParaRPr>
          </a:p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сложение </a:t>
            </a:r>
            <a:r>
              <a:rPr lang="ru-RU" sz="5000" b="1" dirty="0">
                <a:solidFill>
                  <a:srgbClr val="003366"/>
                </a:solidFill>
              </a:rPr>
              <a:t>и вычитание </a:t>
            </a:r>
            <a:endParaRPr lang="ru-RU" sz="5000" b="1" dirty="0" smtClean="0">
              <a:solidFill>
                <a:srgbClr val="003366"/>
              </a:solidFill>
            </a:endParaRPr>
          </a:p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дробей с разными</a:t>
            </a:r>
          </a:p>
          <a:p>
            <a:pPr algn="ctr"/>
            <a:r>
              <a:rPr lang="ru-RU" sz="5000" b="1" dirty="0" smtClean="0">
                <a:solidFill>
                  <a:srgbClr val="003366"/>
                </a:solidFill>
              </a:rPr>
              <a:t>знаменателями</a:t>
            </a:r>
            <a:endParaRPr lang="ru-RU" sz="5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2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25815" y="1531189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637743" y="1261604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3924" y="98757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499774" y="1531189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922695" y="1237670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8144" y="102113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3</a:t>
            </a:r>
            <a:endParaRPr lang="ru-RU" sz="2400" i="1" dirty="0"/>
          </a:p>
        </p:txBody>
      </p:sp>
      <p:grpSp>
        <p:nvGrpSpPr>
          <p:cNvPr id="129" name="Группа 128"/>
          <p:cNvGrpSpPr/>
          <p:nvPr/>
        </p:nvGrpSpPr>
        <p:grpSpPr>
          <a:xfrm>
            <a:off x="2422112" y="2427734"/>
            <a:ext cx="1733731" cy="936104"/>
            <a:chOff x="3779078" y="2067694"/>
            <a:chExt cx="1733731" cy="936104"/>
          </a:xfrm>
        </p:grpSpPr>
        <p:sp>
          <p:nvSpPr>
            <p:cNvPr id="75" name="TextBox 74"/>
            <p:cNvSpPr txBox="1"/>
            <p:nvPr/>
          </p:nvSpPr>
          <p:spPr>
            <a:xfrm>
              <a:off x="4472028" y="2256317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&gt;</a:t>
              </a:r>
              <a:endParaRPr lang="ru-RU" sz="3600" dirty="0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3779078" y="2067694"/>
              <a:ext cx="1733731" cy="93610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1224940" y="2480234"/>
            <a:ext cx="6696744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661931" y="3757859"/>
            <a:ext cx="5934405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>
            <a:off x="4945872" y="2445287"/>
            <a:ext cx="1766255" cy="936104"/>
            <a:chOff x="982838" y="2083877"/>
            <a:chExt cx="1766255" cy="936104"/>
          </a:xfrm>
        </p:grpSpPr>
        <p:sp>
          <p:nvSpPr>
            <p:cNvPr id="123" name="TextBox 122"/>
            <p:cNvSpPr txBox="1"/>
            <p:nvPr/>
          </p:nvSpPr>
          <p:spPr>
            <a:xfrm>
              <a:off x="1662269" y="224826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&gt;</a:t>
              </a:r>
              <a:endParaRPr lang="ru-RU" sz="3600" dirty="0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982838" y="2083877"/>
              <a:ext cx="1766255" cy="93610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26" name="Прямая со стрелкой 125"/>
          <p:cNvCxnSpPr>
            <a:stCxn id="76" idx="3"/>
            <a:endCxn id="124" idx="1"/>
          </p:cNvCxnSpPr>
          <p:nvPr/>
        </p:nvCxnSpPr>
        <p:spPr>
          <a:xfrm>
            <a:off x="4155843" y="2895786"/>
            <a:ext cx="790029" cy="175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4"/>
          <p:cNvSpPr txBox="1"/>
          <p:nvPr/>
        </p:nvSpPr>
        <p:spPr>
          <a:xfrm>
            <a:off x="4321284" y="33950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</a:rPr>
              <a:t>и</a:t>
            </a:r>
            <a:endParaRPr lang="ru-RU" sz="3600" spc="50" dirty="0">
              <a:ln w="1143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3644231" y="181174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31" y="181174"/>
                <a:ext cx="663963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4745771" y="176781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771" y="176781"/>
                <a:ext cx="663963" cy="9077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1721908" y="1294971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8" y="1294971"/>
                <a:ext cx="663963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5878007" y="1306848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007" y="1306848"/>
                <a:ext cx="663963" cy="907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2611893" y="1314883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93" y="1314883"/>
                <a:ext cx="663963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6771462" y="1305290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62" y="1305290"/>
                <a:ext cx="663963" cy="9077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1588015" y="3757859"/>
                <a:ext cx="6125395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22+15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37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15" y="3757859"/>
                <a:ext cx="6125395" cy="90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1131322" y="2480234"/>
                <a:ext cx="6125395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22−15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2" y="2480234"/>
                <a:ext cx="6125395" cy="9077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7077430" y="2499359"/>
                <a:ext cx="91121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430" y="2499359"/>
                <a:ext cx="911211" cy="90178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Box 108"/>
              <p:cNvSpPr txBox="1"/>
              <p:nvPr/>
            </p:nvSpPr>
            <p:spPr>
              <a:xfrm>
                <a:off x="2422113" y="2464874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113" y="2464874"/>
                <a:ext cx="663963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/>
              <p:cNvSpPr txBox="1"/>
              <p:nvPr/>
            </p:nvSpPr>
            <p:spPr>
              <a:xfrm>
                <a:off x="3491880" y="2441911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441911"/>
                <a:ext cx="663963" cy="9077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4945872" y="2464874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72" y="2464874"/>
                <a:ext cx="663963" cy="8989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/>
              <p:cNvSpPr txBox="1"/>
              <p:nvPr/>
            </p:nvSpPr>
            <p:spPr>
              <a:xfrm>
                <a:off x="6048164" y="2446454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2446454"/>
                <a:ext cx="663963" cy="9077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9" grpId="0"/>
      <p:bldP spid="77" grpId="0" animBg="1"/>
      <p:bldP spid="78" grpId="0" animBg="1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1540" y="30140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Чтобы </a:t>
            </a:r>
            <a:r>
              <a:rPr lang="ru-RU" sz="2800" u="sng" dirty="0" smtClean="0"/>
              <a:t>сложить</a:t>
            </a:r>
            <a:r>
              <a:rPr lang="ru-RU" sz="2800" dirty="0" smtClean="0"/>
              <a:t> или </a:t>
            </a:r>
            <a:r>
              <a:rPr lang="ru-RU" sz="2800" u="sng" dirty="0" smtClean="0"/>
              <a:t>вычесть</a:t>
            </a:r>
            <a:r>
              <a:rPr lang="ru-RU" sz="2800" dirty="0" smtClean="0"/>
              <a:t> дроби с </a:t>
            </a:r>
            <a:r>
              <a:rPr lang="ru-RU" sz="2800" dirty="0" smtClean="0">
                <a:solidFill>
                  <a:srgbClr val="003366"/>
                </a:solidFill>
              </a:rPr>
              <a:t>разными знаменателями</a:t>
            </a:r>
            <a:r>
              <a:rPr lang="ru-RU" sz="2800" dirty="0" smtClean="0"/>
              <a:t>, нужно их сначала </a:t>
            </a:r>
            <a:r>
              <a:rPr lang="ru-RU" sz="2800" u="sng" dirty="0" smtClean="0"/>
              <a:t>привести</a:t>
            </a:r>
            <a:r>
              <a:rPr lang="ru-RU" sz="2800" dirty="0" smtClean="0"/>
              <a:t> к </a:t>
            </a:r>
            <a:r>
              <a:rPr lang="ru-RU" sz="2800" u="sng" dirty="0" smtClean="0"/>
              <a:t>наименьшему общему знаменателю</a:t>
            </a:r>
            <a:r>
              <a:rPr lang="ru-RU" sz="2800" dirty="0" smtClean="0"/>
              <a:t>, а потом производить действия сложения или вычитания как с дробями с одинаковыми знаменателями.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524" y="277209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Чтобы </a:t>
            </a:r>
            <a:r>
              <a:rPr lang="ru-RU" sz="2800" u="sng" dirty="0" smtClean="0"/>
              <a:t>сравнить</a:t>
            </a:r>
            <a:r>
              <a:rPr lang="ru-RU" sz="2800" dirty="0" smtClean="0"/>
              <a:t> дроби с </a:t>
            </a:r>
            <a:r>
              <a:rPr lang="ru-RU" sz="2800" dirty="0" smtClean="0">
                <a:solidFill>
                  <a:srgbClr val="003366"/>
                </a:solidFill>
              </a:rPr>
              <a:t>разными знаменателями</a:t>
            </a:r>
            <a:r>
              <a:rPr lang="ru-RU" sz="2800" dirty="0" smtClean="0"/>
              <a:t>, надо </a:t>
            </a:r>
            <a:r>
              <a:rPr lang="ru-RU" sz="2800" u="sng" dirty="0" smtClean="0"/>
              <a:t>привести дроби к общему знаменателю</a:t>
            </a:r>
            <a:r>
              <a:rPr lang="ru-RU" sz="2800" dirty="0" smtClean="0"/>
              <a:t> и сравнить полученные дроби, то есть сравнить их числители.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675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059832" y="627534"/>
            <a:ext cx="3024336" cy="1152128"/>
            <a:chOff x="3059832" y="627534"/>
            <a:chExt cx="3024336" cy="1152128"/>
          </a:xfrm>
        </p:grpSpPr>
        <p:sp>
          <p:nvSpPr>
            <p:cNvPr id="26" name="Выноска-облако 25"/>
            <p:cNvSpPr/>
            <p:nvPr/>
          </p:nvSpPr>
          <p:spPr>
            <a:xfrm>
              <a:off x="3059832" y="627534"/>
              <a:ext cx="3024336" cy="1152128"/>
            </a:xfrm>
            <a:prstGeom prst="cloudCallout">
              <a:avLst>
                <a:gd name="adj1" fmla="val -60110"/>
                <a:gd name="adj2" fmla="val 81292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9972" y="745990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+</a:t>
              </a:r>
              <a:endPara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987824" y="1923678"/>
            <a:ext cx="3096344" cy="1152128"/>
            <a:chOff x="2987824" y="1923678"/>
            <a:chExt cx="3096344" cy="1152128"/>
          </a:xfrm>
        </p:grpSpPr>
        <p:sp>
          <p:nvSpPr>
            <p:cNvPr id="28" name="Выноска-облако 27"/>
            <p:cNvSpPr/>
            <p:nvPr/>
          </p:nvSpPr>
          <p:spPr>
            <a:xfrm flipH="1">
              <a:off x="2987824" y="1923678"/>
              <a:ext cx="3096344" cy="1152128"/>
            </a:xfrm>
            <a:prstGeom prst="cloudCallout">
              <a:avLst>
                <a:gd name="adj1" fmla="val -64289"/>
                <a:gd name="adj2" fmla="val 12161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19972" y="203807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-</a:t>
              </a:r>
              <a:endPara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059832" y="3219822"/>
            <a:ext cx="3096344" cy="1152128"/>
            <a:chOff x="3059832" y="3219822"/>
            <a:chExt cx="3096344" cy="1152128"/>
          </a:xfrm>
        </p:grpSpPr>
        <p:sp>
          <p:nvSpPr>
            <p:cNvPr id="29" name="Выноска-облако 28"/>
            <p:cNvSpPr/>
            <p:nvPr/>
          </p:nvSpPr>
          <p:spPr>
            <a:xfrm>
              <a:off x="3059832" y="3219822"/>
              <a:ext cx="3096344" cy="1152128"/>
            </a:xfrm>
            <a:prstGeom prst="cloudCallout">
              <a:avLst>
                <a:gd name="adj1" fmla="val -65125"/>
                <a:gd name="adj2" fmla="val -6099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19972" y="3381199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&lt;</a:t>
              </a:r>
              <a:endPara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7" name="Picture 2" descr="C:\Documents and Settings\admin\Мои документы\Downloads\0171 девочк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5646"/>
            <a:ext cx="1560240" cy="26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Documents and Settings\admin\Мои документы\Downloads\0170 мальч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1630"/>
            <a:ext cx="1584176" cy="27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458" y="790811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58" y="790811"/>
                <a:ext cx="593431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56575" y="790810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75" y="790810"/>
                <a:ext cx="593431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80174" y="2106653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74" y="2106653"/>
                <a:ext cx="593431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79814" y="2106653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14" y="2106653"/>
                <a:ext cx="593431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6580" y="3380299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80" y="3380299"/>
                <a:ext cx="593431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56574" y="3381199"/>
                <a:ext cx="59343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74" y="3381199"/>
                <a:ext cx="593431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348047" y="272967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</a:rPr>
              <a:t>и</a:t>
            </a:r>
            <a:endParaRPr lang="ru-RU" sz="3600" spc="50" dirty="0">
              <a:ln w="1143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4354852" y="372387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374128" y="274809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&gt;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987824" y="421619"/>
                <a:ext cx="1537216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21619"/>
                <a:ext cx="1537216" cy="900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351873" y="420337"/>
                <a:ext cx="1458669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73" y="420337"/>
                <a:ext cx="1458669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5654226" y="412836"/>
                <a:ext cx="465191" cy="909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26" y="412836"/>
                <a:ext cx="465191" cy="9090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000248" y="1560352"/>
                <a:ext cx="1537216" cy="909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48" y="1560352"/>
                <a:ext cx="1537216" cy="9090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357483" y="1560351"/>
                <a:ext cx="1458669" cy="909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83" y="1560351"/>
                <a:ext cx="1458669" cy="9090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5654226" y="1560351"/>
                <a:ext cx="46519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26" y="1560351"/>
                <a:ext cx="465191" cy="900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808101" y="2643758"/>
                <a:ext cx="465191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01" y="2643758"/>
                <a:ext cx="465191" cy="900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874928" y="2643758"/>
                <a:ext cx="465191" cy="898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928" y="2643758"/>
                <a:ext cx="465191" cy="8987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3995936" y="4299942"/>
                <a:ext cx="113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299942"/>
                <a:ext cx="113281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40" grpId="0" animBg="1"/>
      <p:bldP spid="82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тематика\Настя\прочее\0288 эври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13" y="1531469"/>
            <a:ext cx="3023027" cy="33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тематика\Настя\прочее\0059 человек задумалс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06" y="1507008"/>
            <a:ext cx="2611438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3170055" y="1383898"/>
                <a:ext cx="27847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/>
                  <a:t>НОК </a:t>
                </a:r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ru-RU" sz="3200" dirty="0" smtClean="0"/>
                  <a:t>;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ru-RU" sz="3200" dirty="0" smtClean="0"/>
                  <a:t>) =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12</m:t>
                    </m:r>
                  </m:oMath>
                </a14:m>
                <a:endParaRPr lang="ru-RU" sz="32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55" y="1383898"/>
                <a:ext cx="278473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470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 flipH="1">
            <a:off x="2054911" y="2570135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6519681" y="2541945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2520050" y="373645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spc="50" dirty="0" smtClean="0">
                <a:ln w="11430"/>
              </a:rPr>
              <a:t>+</a:t>
            </a:r>
            <a:endParaRPr lang="ru-RU" sz="2800" spc="50" dirty="0">
              <a:ln w="11430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3230701" y="3743166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1565307" y="2211710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93299" y="199568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040269" y="2212092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56886" y="195332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4</a:t>
            </a:r>
            <a:endParaRPr lang="ru-RU" sz="2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947855" y="284388"/>
                <a:ext cx="124829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55" y="284388"/>
                <a:ext cx="124829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771022" y="15070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ru-RU" sz="24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619617" y="2342628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17" y="2342628"/>
                <a:ext cx="465191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2340639" y="2309072"/>
                <a:ext cx="663963" cy="93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39" y="2309072"/>
                <a:ext cx="663963" cy="9361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6094233" y="2318037"/>
                <a:ext cx="46519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33" y="2318037"/>
                <a:ext cx="465191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816280" y="2286453"/>
                <a:ext cx="663963" cy="93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80" y="2286453"/>
                <a:ext cx="663963" cy="9361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2121971" y="3520484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971" y="3520484"/>
                <a:ext cx="465191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2843526" y="3517006"/>
                <a:ext cx="46519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526" y="3517006"/>
                <a:ext cx="465191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401947" y="37824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/>
            <a:endParaRPr lang="ru-RU" sz="24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3524767" y="3524632"/>
                <a:ext cx="201330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767" y="3524632"/>
                <a:ext cx="2013307" cy="8989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5358523" y="3516243"/>
                <a:ext cx="145866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3" y="3516243"/>
                <a:ext cx="1458669" cy="8989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6661119" y="3516243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19" y="3516243"/>
                <a:ext cx="663963" cy="898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377901" y="2347337"/>
                <a:ext cx="59663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/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901" y="2347337"/>
                <a:ext cx="596638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846193" y="2319854"/>
                <a:ext cx="59663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/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93" y="2319854"/>
                <a:ext cx="596638" cy="89896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36774" y="1132888"/>
                <a:ext cx="5451301" cy="1776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dirty="0">
                    <a:ea typeface="Times New Roman" pitchFamily="18" charset="0"/>
                    <a:cs typeface="Calibri" pitchFamily="34" charset="0"/>
                  </a:rPr>
                  <a:t>Приведём 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>
                    <a:ea typeface="Times New Roman" pitchFamily="18" charset="0"/>
                    <a:cs typeface="Calibri" pitchFamily="34" charset="0"/>
                  </a:rPr>
                  <a:t> 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200" dirty="0">
                    <a:ea typeface="Times New Roman" pitchFamily="18" charset="0"/>
                    <a:cs typeface="Calibri" pitchFamily="34" charset="0"/>
                  </a:rPr>
                  <a:t>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dirty="0">
                    <a:ea typeface="Times New Roman" pitchFamily="18" charset="0"/>
                    <a:cs typeface="Calibri" pitchFamily="34" charset="0"/>
                  </a:rPr>
                  <a:t> </a:t>
                </a:r>
                <a:r>
                  <a:rPr lang="ru-RU" sz="3200" dirty="0">
                    <a:ea typeface="Times New Roman" pitchFamily="18" charset="0"/>
                    <a:cs typeface="Calibri" pitchFamily="34" charset="0"/>
                  </a:rPr>
                  <a:t>к одинаковому знаменателю.</a:t>
                </a:r>
                <a:endParaRPr lang="ru-RU" sz="3200" dirty="0"/>
              </a:p>
              <a:p>
                <a:endParaRPr lang="ru-RU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74" y="1132888"/>
                <a:ext cx="5451301" cy="1776127"/>
              </a:xfrm>
              <a:prstGeom prst="rect">
                <a:avLst/>
              </a:prstGeom>
              <a:blipFill rotWithShape="1">
                <a:blip r:embed="rId17"/>
                <a:stretch>
                  <a:fillRect l="-670" r="-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57" grpId="0"/>
      <p:bldP spid="61" grpId="0"/>
      <p:bldP spid="63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30" grpId="0"/>
      <p:bldP spid="31" grpId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95536" y="3075806"/>
            <a:ext cx="482453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9990" y="3031378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производить </a:t>
            </a:r>
            <a:r>
              <a:rPr lang="ru-RU" sz="2800" dirty="0" smtClean="0"/>
              <a:t>действие </a:t>
            </a:r>
          </a:p>
          <a:p>
            <a:pPr algn="ctr"/>
            <a:r>
              <a:rPr lang="ru-RU" sz="2800" dirty="0" smtClean="0"/>
              <a:t>сложения как с дробями с</a:t>
            </a:r>
          </a:p>
          <a:p>
            <a:pPr algn="ctr"/>
            <a:r>
              <a:rPr lang="ru-RU" sz="2800" dirty="0" smtClean="0"/>
              <a:t> одинаковыми знаменателями.</a:t>
            </a:r>
            <a:endParaRPr lang="ru-RU" sz="28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9552" y="339502"/>
            <a:ext cx="4608512" cy="1026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1384" y="1707655"/>
            <a:ext cx="4608512" cy="1019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40152" y="3075806"/>
            <a:ext cx="2664296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13867" y="1707654"/>
            <a:ext cx="2088232" cy="10191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02643" y="339502"/>
            <a:ext cx="2088232" cy="10261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11510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Чтобы сложить дроби</a:t>
            </a:r>
          </a:p>
          <a:p>
            <a:pPr algn="ctr"/>
            <a:r>
              <a:rPr lang="ru-RU" sz="2800" dirty="0" smtClean="0"/>
              <a:t> с </a:t>
            </a:r>
            <a:r>
              <a:rPr lang="ru-RU" sz="2800" u="sng" dirty="0" smtClean="0"/>
              <a:t>разными</a:t>
            </a:r>
            <a:r>
              <a:rPr lang="ru-RU" sz="2800" dirty="0" smtClean="0"/>
              <a:t> знаменателями,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76" y="1772651"/>
            <a:ext cx="4243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привести </a:t>
            </a:r>
            <a:r>
              <a:rPr lang="ru-RU" sz="2800" dirty="0" smtClean="0"/>
              <a:t>к </a:t>
            </a:r>
            <a:r>
              <a:rPr lang="ru-RU" sz="2800" u="sng" dirty="0" smtClean="0"/>
              <a:t>наименьшему общему знаменателю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cxnSp>
        <p:nvCxnSpPr>
          <p:cNvPr id="47" name="Прямая со стрелкой 46"/>
          <p:cNvCxnSpPr>
            <a:stCxn id="36" idx="2"/>
            <a:endCxn id="38" idx="0"/>
          </p:cNvCxnSpPr>
          <p:nvPr/>
        </p:nvCxnSpPr>
        <p:spPr>
          <a:xfrm>
            <a:off x="7246759" y="1365617"/>
            <a:ext cx="11224" cy="3420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8" idx="2"/>
            <a:endCxn id="39" idx="0"/>
          </p:cNvCxnSpPr>
          <p:nvPr/>
        </p:nvCxnSpPr>
        <p:spPr>
          <a:xfrm>
            <a:off x="7257983" y="2726759"/>
            <a:ext cx="14317" cy="3490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0" idx="2"/>
            <a:endCxn id="41" idx="0"/>
          </p:cNvCxnSpPr>
          <p:nvPr/>
        </p:nvCxnSpPr>
        <p:spPr>
          <a:xfrm>
            <a:off x="2843808" y="1365617"/>
            <a:ext cx="11832" cy="3420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1" idx="2"/>
          </p:cNvCxnSpPr>
          <p:nvPr/>
        </p:nvCxnSpPr>
        <p:spPr>
          <a:xfrm flipH="1">
            <a:off x="2843808" y="2726759"/>
            <a:ext cx="11832" cy="3490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699686" y="446490"/>
                <a:ext cx="109414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86" y="446490"/>
                <a:ext cx="1094146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529768" y="1824808"/>
                <a:ext cx="143398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768" y="1824808"/>
                <a:ext cx="1433982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368956" y="3221982"/>
                <a:ext cx="176683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3+8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956" y="3221982"/>
                <a:ext cx="176683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2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40" grpId="0" animBg="1"/>
      <p:bldP spid="41" grpId="0" animBg="1"/>
      <p:bldP spid="39" grpId="0" animBg="1"/>
      <p:bldP spid="38" grpId="0" animBg="1"/>
      <p:bldP spid="36" grpId="0" animBg="1"/>
      <p:bldP spid="2" grpId="0"/>
      <p:bldP spid="3" grpId="0"/>
      <p:bldP spid="37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flipV="1">
            <a:off x="1367644" y="1558940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80470" y="12845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5</a:t>
            </a:r>
            <a:endParaRPr lang="ru-RU" sz="2400" i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059511" y="1518847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13534" y="12736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3</a:t>
            </a:r>
            <a:endParaRPr lang="ru-RU" sz="2400" i="1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4067944" y="1563638"/>
            <a:ext cx="914400" cy="914400"/>
            <a:chOff x="4211960" y="1131590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4211960" y="1131590"/>
              <a:ext cx="914400" cy="91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5976" y="1290645"/>
              <a:ext cx="653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 smtClean="0">
                  <a:solidFill>
                    <a:srgbClr val="003366"/>
                  </a:solidFill>
                </a:rPr>
                <a:t>3</a:t>
              </a:r>
              <a:r>
                <a:rPr lang="en-US" sz="3200" i="1" dirty="0" smtClean="0">
                  <a:solidFill>
                    <a:srgbClr val="003366"/>
                  </a:solidFill>
                </a:rPr>
                <a:t>0</a:t>
              </a:r>
              <a:endParaRPr lang="ru-RU" sz="3200" i="1" dirty="0">
                <a:solidFill>
                  <a:srgbClr val="003366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839255" y="330221"/>
                <a:ext cx="1447063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55" y="330221"/>
                <a:ext cx="1447063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1407915" y="1662796"/>
                <a:ext cx="46519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15" y="1662796"/>
                <a:ext cx="465191" cy="9105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1742315" y="1659396"/>
                <a:ext cx="110998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315" y="1659396"/>
                <a:ext cx="1109984" cy="910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6059511" y="1624640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11" y="1624640"/>
                <a:ext cx="66396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6600809" y="1628390"/>
                <a:ext cx="110998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09" y="1628390"/>
                <a:ext cx="1109984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115616" y="3029503"/>
                <a:ext cx="189308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9503"/>
                <a:ext cx="1893082" cy="9105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2781052" y="3029502"/>
                <a:ext cx="2013308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52" y="3029502"/>
                <a:ext cx="2013308" cy="9105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4655366" y="3039659"/>
                <a:ext cx="193476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366" y="3039659"/>
                <a:ext cx="1934760" cy="9105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6421814" y="3046758"/>
                <a:ext cx="66396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814" y="3046758"/>
                <a:ext cx="663963" cy="900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6970732" y="3052977"/>
                <a:ext cx="110998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732" y="3052977"/>
                <a:ext cx="1109984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6576096" y="3626602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576096" y="3109249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73886" y="28258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2</a:t>
            </a:r>
            <a:endParaRPr lang="ru-RU" sz="2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3886" y="3779147"/>
            <a:ext cx="453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15</a:t>
            </a:r>
            <a:endParaRPr lang="ru-RU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70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трелка вправо 85"/>
          <p:cNvSpPr/>
          <p:nvPr/>
        </p:nvSpPr>
        <p:spPr>
          <a:xfrm rot="5400000" flipV="1">
            <a:off x="4355762" y="3610456"/>
            <a:ext cx="43204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flipH="1">
            <a:off x="1751195" y="1675164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6505920" y="1680326"/>
            <a:ext cx="42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=</a:t>
            </a:r>
            <a:endParaRPr lang="ru-RU" sz="2800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1323311" y="1347614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261142" y="11498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</a:t>
            </a:r>
            <a:endParaRPr lang="ru-RU" sz="2400" i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048164" y="1355221"/>
            <a:ext cx="36004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92727" y="11034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</a:t>
            </a:r>
            <a:endParaRPr lang="ru-RU" sz="2400" i="1" dirty="0"/>
          </a:p>
        </p:txBody>
      </p:sp>
      <p:grpSp>
        <p:nvGrpSpPr>
          <p:cNvPr id="10" name="Группа 68"/>
          <p:cNvGrpSpPr/>
          <p:nvPr/>
        </p:nvGrpSpPr>
        <p:grpSpPr>
          <a:xfrm>
            <a:off x="4115260" y="1395872"/>
            <a:ext cx="914400" cy="914400"/>
            <a:chOff x="4211960" y="1131590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4211960" y="1131590"/>
              <a:ext cx="914400" cy="91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55976" y="1290645"/>
              <a:ext cx="653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i="1" dirty="0" smtClean="0">
                  <a:solidFill>
                    <a:srgbClr val="003366"/>
                  </a:solidFill>
                </a:rPr>
                <a:t>12</a:t>
              </a:r>
              <a:endParaRPr lang="ru-RU" sz="3200" i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15568" y="365915"/>
            <a:ext cx="6426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smtClean="0">
                <a:ln w="11430"/>
              </a:rPr>
              <a:t>    </a:t>
            </a:r>
            <a:endParaRPr lang="ru-RU" sz="3200" spc="50" dirty="0">
              <a:ln w="1143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55976" y="272485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</a:rPr>
              <a:t>и</a:t>
            </a:r>
            <a:endParaRPr lang="ru-RU" sz="3600" spc="50" dirty="0">
              <a:ln w="1143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Прямоугольник 82"/>
              <p:cNvSpPr/>
              <p:nvPr/>
            </p:nvSpPr>
            <p:spPr>
              <a:xfrm>
                <a:off x="4000911" y="4207987"/>
                <a:ext cx="1124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ru-RU" sz="2800" dirty="0" smtClean="0"/>
                  <a:t> </a:t>
                </a:r>
                <a:r>
                  <a:rPr lang="en-US" sz="2800" dirty="0" smtClean="0"/>
                  <a:t>&lt;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10</m:t>
                    </m:r>
                  </m:oMath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911" y="4207987"/>
                <a:ext cx="1124026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Стрелка вправо 83"/>
          <p:cNvSpPr/>
          <p:nvPr/>
        </p:nvSpPr>
        <p:spPr>
          <a:xfrm rot="16200000">
            <a:off x="4356436" y="3602302"/>
            <a:ext cx="432048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355976" y="274934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&lt;</a:t>
            </a:r>
            <a:endParaRPr lang="ru-RU" sz="20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364876" y="411331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&lt;</a:t>
            </a:r>
            <a:endParaRPr lang="ru-RU" sz="2000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3491880" y="2571750"/>
            <a:ext cx="2160240" cy="93610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3594393" y="4007125"/>
            <a:ext cx="1944216" cy="86970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367644" y="1451116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1451116"/>
                <a:ext cx="465191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043556" y="1446472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6" y="1446472"/>
                <a:ext cx="663963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6120172" y="1436650"/>
                <a:ext cx="46519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1436650"/>
                <a:ext cx="465191" cy="9105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796084" y="1450340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084" y="1450340"/>
                <a:ext cx="663963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668632" y="2578971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632" y="2578971"/>
                <a:ext cx="663963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4819212" y="2581537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12" y="2581537"/>
                <a:ext cx="663963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3779912" y="3934147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34147"/>
                <a:ext cx="465191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4898897" y="3934147"/>
                <a:ext cx="465191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897" y="3934147"/>
                <a:ext cx="465191" cy="910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15816" y="322534"/>
                <a:ext cx="331236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Сравнить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 smtClean="0"/>
                  <a:t>  </a:t>
                </a:r>
                <a:r>
                  <a:rPr lang="ru-RU" sz="3200" spc="50" dirty="0" smtClean="0">
                    <a:ln w="11430"/>
                  </a:rPr>
                  <a:t>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3200" spc="50" dirty="0" smtClean="0">
                    <a:ln w="11430"/>
                  </a:rPr>
                  <a:t> </a:t>
                </a:r>
                <a:endParaRPr lang="ru-RU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2534"/>
                <a:ext cx="3312368" cy="798873"/>
              </a:xfrm>
              <a:prstGeom prst="rect">
                <a:avLst/>
              </a:prstGeom>
              <a:blipFill rotWithShape="1">
                <a:blip r:embed="rId11"/>
                <a:stretch>
                  <a:fillRect l="-4596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5" grpId="0"/>
      <p:bldP spid="32" grpId="0"/>
      <p:bldP spid="63" grpId="0"/>
      <p:bldP spid="65" grpId="0"/>
      <p:bldP spid="79" grpId="0"/>
      <p:bldP spid="79" grpId="1"/>
      <p:bldP spid="83" grpId="0"/>
      <p:bldP spid="83" grpId="1"/>
      <p:bldP spid="84" grpId="0" animBg="1"/>
      <p:bldP spid="84" grpId="1" animBg="1"/>
      <p:bldP spid="85" grpId="0"/>
      <p:bldP spid="93" grpId="0"/>
      <p:bldP spid="94" grpId="0" animBg="1"/>
      <p:bldP spid="95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7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438969" y="3067451"/>
            <a:ext cx="482453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15301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сравнить полученные дроби,</a:t>
            </a:r>
            <a:endParaRPr lang="en-US" sz="2800" dirty="0" smtClean="0"/>
          </a:p>
          <a:p>
            <a:pPr algn="ctr"/>
            <a:r>
              <a:rPr lang="ru-RU" sz="2800" dirty="0" smtClean="0"/>
              <a:t>то есть сравнить</a:t>
            </a:r>
          </a:p>
          <a:p>
            <a:pPr algn="ctr"/>
            <a:r>
              <a:rPr lang="ru-RU" sz="2800" dirty="0" smtClean="0"/>
              <a:t>их числители.</a:t>
            </a:r>
            <a:endParaRPr lang="ru-RU" sz="28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9552" y="339502"/>
            <a:ext cx="46085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9552" y="1715503"/>
            <a:ext cx="460851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40152" y="3075806"/>
            <a:ext cx="2664296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13867" y="1707654"/>
            <a:ext cx="2088232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02643" y="339502"/>
            <a:ext cx="2088232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11510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Чтобы сравнить дроби с разными знаменателями,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193" y="1773863"/>
            <a:ext cx="4243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надо привести дроби к общему знаменателю</a:t>
            </a:r>
            <a:r>
              <a:rPr lang="en-US" sz="2800" dirty="0" smtClean="0"/>
              <a:t>,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52577" y="193239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</a:rPr>
              <a:t>и</a:t>
            </a:r>
            <a:endParaRPr lang="ru-RU" sz="3600" spc="50" dirty="0">
              <a:ln w="11430"/>
            </a:endParaRPr>
          </a:p>
        </p:txBody>
      </p:sp>
      <p:cxnSp>
        <p:nvCxnSpPr>
          <p:cNvPr id="47" name="Прямая со стрелкой 46"/>
          <p:cNvCxnSpPr>
            <a:stCxn id="36" idx="2"/>
            <a:endCxn id="38" idx="0"/>
          </p:cNvCxnSpPr>
          <p:nvPr/>
        </p:nvCxnSpPr>
        <p:spPr>
          <a:xfrm>
            <a:off x="7246759" y="1419622"/>
            <a:ext cx="11224" cy="2880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8" idx="2"/>
            <a:endCxn id="39" idx="0"/>
          </p:cNvCxnSpPr>
          <p:nvPr/>
        </p:nvCxnSpPr>
        <p:spPr>
          <a:xfrm>
            <a:off x="7257983" y="2787774"/>
            <a:ext cx="14317" cy="2880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0" idx="2"/>
          </p:cNvCxnSpPr>
          <p:nvPr/>
        </p:nvCxnSpPr>
        <p:spPr>
          <a:xfrm>
            <a:off x="2843808" y="1419622"/>
            <a:ext cx="7429" cy="2880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1" idx="2"/>
          </p:cNvCxnSpPr>
          <p:nvPr/>
        </p:nvCxnSpPr>
        <p:spPr>
          <a:xfrm>
            <a:off x="2843808" y="2795623"/>
            <a:ext cx="7429" cy="28018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66894" y="33134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</a:rPr>
              <a:t>&lt;</a:t>
            </a:r>
            <a:endParaRPr lang="ru-RU" sz="3600" spc="50" dirty="0">
              <a:ln w="1143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4731" y="61087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spc="50" dirty="0" smtClean="0">
                <a:ln w="11430"/>
              </a:rPr>
              <a:t>и</a:t>
            </a:r>
            <a:endParaRPr lang="ru-RU" sz="3600" spc="50" dirty="0">
              <a:ln w="1143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521717" y="487660"/>
                <a:ext cx="42351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17" y="487660"/>
                <a:ext cx="42351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7524328" y="495474"/>
                <a:ext cx="42351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95474"/>
                <a:ext cx="423514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36758" y="1855812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758" y="1855812"/>
                <a:ext cx="593432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24328" y="1863661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863661"/>
                <a:ext cx="593432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36758" y="3223964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758" y="3223964"/>
                <a:ext cx="593432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20972" y="3223964"/>
                <a:ext cx="59343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72" y="3223964"/>
                <a:ext cx="593432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2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40" grpId="0" animBg="1"/>
      <p:bldP spid="41" grpId="0" animBg="1"/>
      <p:bldP spid="39" grpId="0" animBg="1"/>
      <p:bldP spid="38" grpId="0" animBg="1"/>
      <p:bldP spid="36" grpId="0" animBg="1"/>
      <p:bldP spid="2" grpId="0"/>
      <p:bldP spid="3" grpId="0"/>
      <p:bldP spid="17" grpId="0"/>
      <p:bldP spid="57" grpId="0"/>
      <p:bldP spid="44" grpId="0"/>
      <p:bldP spid="45" grpId="0"/>
      <p:bldP spid="46" grpId="0"/>
      <p:bldP spid="48" grpId="0"/>
      <p:bldP spid="50" grpId="0"/>
      <p:bldP spid="5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404690" y="2176096"/>
                <a:ext cx="2013308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90" y="2176096"/>
                <a:ext cx="2013308" cy="9077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2084360" y="2847592"/>
                <a:ext cx="3702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/>
                  <a:t>НОК </a:t>
                </a:r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21</m:t>
                    </m:r>
                  </m:oMath>
                </a14:m>
                <a:r>
                  <a:rPr lang="ru-RU" sz="3200" dirty="0" smtClean="0"/>
                  <a:t>;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14</m:t>
                    </m:r>
                  </m:oMath>
                </a14:m>
                <a:r>
                  <a:rPr lang="ru-RU" sz="3200" dirty="0" smtClean="0"/>
                  <a:t>) = </a:t>
                </a:r>
                <a14:m>
                  <m:oMath xmlns:m="http://schemas.openxmlformats.org/officeDocument/2006/math"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3 </m:t>
                    </m:r>
                    <m:r>
                      <a:rPr lang="ru-RU" sz="3200" i="1" dirty="0" smtClean="0">
                        <a:latin typeface="Cambria Math"/>
                      </a:rPr>
                      <m:t>∙ </m:t>
                    </m:r>
                    <m:r>
                      <a:rPr lang="ru-RU" sz="3200" i="1" dirty="0" smtClean="0">
                        <a:solidFill>
                          <a:srgbClr val="003366"/>
                        </a:solidFill>
                        <a:latin typeface="Cambria Math"/>
                      </a:rPr>
                      <m:t>7</m:t>
                    </m:r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60" y="2847592"/>
                <a:ext cx="370287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283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>
                <a:off x="5726510" y="2848360"/>
                <a:ext cx="8769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dirty="0" smtClean="0">
                          <a:latin typeface="Cambria Math"/>
                        </a:rPr>
                        <m:t>∙</m:t>
                      </m:r>
                      <m:r>
                        <a:rPr lang="ru-RU" sz="3200" i="1" dirty="0" smtClean="0">
                          <a:latin typeface="Cambria Math"/>
                        </a:rPr>
                        <m:t> </m:t>
                      </m:r>
                      <m:r>
                        <a:rPr lang="ru-RU" sz="3200" i="1" dirty="0" smtClean="0">
                          <a:solidFill>
                            <a:srgbClr val="003366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32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10" y="2848360"/>
                <a:ext cx="87697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"/>
              <p:cNvSpPr txBox="1"/>
              <p:nvPr/>
            </p:nvSpPr>
            <p:spPr>
              <a:xfrm>
                <a:off x="6372200" y="2789515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3600" spc="50" dirty="0" smtClean="0">
                    <a:ln w="1143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3200" i="1" spc="50" dirty="0" smtClean="0">
                        <a:ln w="11430"/>
                        <a:solidFill>
                          <a:srgbClr val="003366"/>
                        </a:solidFill>
                        <a:latin typeface="Cambria Math"/>
                      </a:rPr>
                      <m:t>42</m:t>
                    </m:r>
                  </m:oMath>
                </a14:m>
                <a:endParaRPr lang="ru-RU" sz="3600" spc="50" dirty="0">
                  <a:ln w="11430"/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89515"/>
                <a:ext cx="122413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Левая фигурная скобка 45"/>
          <p:cNvSpPr/>
          <p:nvPr/>
        </p:nvSpPr>
        <p:spPr>
          <a:xfrm rot="16200000">
            <a:off x="5027253" y="2985801"/>
            <a:ext cx="318512" cy="914893"/>
          </a:xfrm>
          <a:prstGeom prst="leftBrace">
            <a:avLst>
              <a:gd name="adj1" fmla="val 29497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410303" y="538319"/>
                <a:ext cx="2013308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</a:rPr>
                            <m:t>21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</a:rPr>
                        <m:t> + 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rgbClr val="003366"/>
                              </a:solidFill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</a:rPr>
                            <m:t>14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3366"/>
                          </a:solidFill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03" y="538319"/>
                <a:ext cx="2013308" cy="9077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"/>
          <p:cNvSpPr txBox="1"/>
          <p:nvPr/>
        </p:nvSpPr>
        <p:spPr>
          <a:xfrm>
            <a:off x="4319972" y="56688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</a:rPr>
              <a:t>и</a:t>
            </a:r>
            <a:endParaRPr lang="ru-RU" sz="3200" spc="50" dirty="0">
              <a:ln w="1143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635896" y="394487"/>
                <a:ext cx="6639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94487"/>
                <a:ext cx="663963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824028" y="386385"/>
                <a:ext cx="663963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3366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386385"/>
                <a:ext cx="663963" cy="907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4"/>
          <p:cNvSpPr txBox="1"/>
          <p:nvPr/>
        </p:nvSpPr>
        <p:spPr>
          <a:xfrm>
            <a:off x="5369701" y="70735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FF0000"/>
                </a:solidFill>
              </a:rPr>
              <a:t>?</a:t>
            </a:r>
            <a:endParaRPr lang="ru-RU" sz="3600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5417159" y="2347021"/>
            <a:ext cx="4212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FF0000"/>
                </a:solidFill>
              </a:rPr>
              <a:t>?</a:t>
            </a:r>
            <a:endParaRPr lang="ru-RU" sz="3600" spc="50" dirty="0">
              <a:ln w="11430"/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549695" y="1759736"/>
                <a:ext cx="1854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1=3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∙7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695" y="1759736"/>
                <a:ext cx="185499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6012160" y="1760498"/>
                <a:ext cx="1854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4=2 </m:t>
                      </m:r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∙7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760498"/>
                <a:ext cx="185499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Прямоугольник 56"/>
              <p:cNvSpPr/>
              <p:nvPr/>
            </p:nvSpPr>
            <p:spPr>
              <a:xfrm>
                <a:off x="4821832" y="3626831"/>
                <a:ext cx="76402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832" y="3626831"/>
                <a:ext cx="7640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72844" y="3591395"/>
                <a:ext cx="3198311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Сравнить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3200" dirty="0" smtClean="0"/>
                  <a:t>  </a:t>
                </a:r>
                <a:r>
                  <a:rPr lang="ru-RU" sz="3200" spc="50" dirty="0" smtClean="0">
                    <a:ln w="11430"/>
                  </a:rPr>
                  <a:t>и </a:t>
                </a:r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ru-RU" sz="3200" spc="50" dirty="0">
                  <a:ln w="1143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44" y="3591395"/>
                <a:ext cx="3198311" cy="795795"/>
              </a:xfrm>
              <a:prstGeom prst="rect">
                <a:avLst/>
              </a:prstGeom>
              <a:blipFill rotWithShape="1">
                <a:blip r:embed="rId12"/>
                <a:stretch>
                  <a:fillRect l="-4962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40" grpId="0"/>
      <p:bldP spid="42" grpId="0"/>
      <p:bldP spid="45" grpId="0"/>
      <p:bldP spid="46" grpId="0" animBg="1"/>
      <p:bldP spid="48" grpId="0"/>
      <p:bldP spid="48" grpId="1"/>
      <p:bldP spid="49" grpId="0"/>
      <p:bldP spid="50" grpId="0"/>
      <p:bldP spid="51" grpId="0"/>
      <p:bldP spid="52" grpId="0"/>
      <p:bldP spid="52" grpId="1"/>
      <p:bldP spid="53" grpId="0"/>
      <p:bldP spid="53" grpId="1"/>
      <p:bldP spid="55" grpId="0"/>
      <p:bldP spid="56" grpId="0"/>
      <p:bldP spid="57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708</Words>
  <Application>Microsoft Office PowerPoint</Application>
  <PresentationFormat>Экран (16:9)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cp-04</dc:creator>
  <cp:lastModifiedBy>user</cp:lastModifiedBy>
  <cp:revision>382</cp:revision>
  <dcterms:created xsi:type="dcterms:W3CDTF">2013-08-28T12:19:30Z</dcterms:created>
  <dcterms:modified xsi:type="dcterms:W3CDTF">2014-02-21T07:54:42Z</dcterms:modified>
</cp:coreProperties>
</file>