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82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271" r:id="rId1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6" autoAdjust="0"/>
    <p:restoredTop sz="99118" autoAdjust="0"/>
  </p:normalViewPr>
  <p:slideViewPr>
    <p:cSldViewPr>
      <p:cViewPr>
        <p:scale>
          <a:sx n="140" d="100"/>
          <a:sy n="140" d="100"/>
        </p:scale>
        <p:origin x="-102" y="4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F25BC4-C1EF-4F18-A3D9-8BE804701571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BA56C-ABAD-4633-8011-317F9B21B5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667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BA56C-ABAD-4633-8011-317F9B21B5AC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C9F7-ED06-4B52-B889-13E9D035856F}" type="datetimeFigureOut">
              <a:rPr lang="ru-RU" smtClean="0"/>
              <a:pPr/>
              <a:t>03.10.2013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9E4F-80D5-4708-9D7A-3AF01B604D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7262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C9F7-ED06-4B52-B889-13E9D035856F}" type="datetimeFigureOut">
              <a:rPr lang="ru-RU" smtClean="0"/>
              <a:pPr/>
              <a:t>03.10.2013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9E4F-80D5-4708-9D7A-3AF01B604D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3038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C9F7-ED06-4B52-B889-13E9D035856F}" type="datetimeFigureOut">
              <a:rPr lang="ru-RU" smtClean="0"/>
              <a:pPr/>
              <a:t>03.10.2013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9E4F-80D5-4708-9D7A-3AF01B604D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4853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C9F7-ED06-4B52-B889-13E9D035856F}" type="datetimeFigureOut">
              <a:rPr lang="ru-RU" smtClean="0"/>
              <a:pPr/>
              <a:t>03.10.2013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9E4F-80D5-4708-9D7A-3AF01B604D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8811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C9F7-ED06-4B52-B889-13E9D035856F}" type="datetimeFigureOut">
              <a:rPr lang="ru-RU" smtClean="0"/>
              <a:pPr/>
              <a:t>03.10.2013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9E4F-80D5-4708-9D7A-3AF01B604D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79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C9F7-ED06-4B52-B889-13E9D035856F}" type="datetimeFigureOut">
              <a:rPr lang="ru-RU" smtClean="0"/>
              <a:pPr/>
              <a:t>03.10.2013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9E4F-80D5-4708-9D7A-3AF01B604D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20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C9F7-ED06-4B52-B889-13E9D035856F}" type="datetimeFigureOut">
              <a:rPr lang="ru-RU" smtClean="0"/>
              <a:pPr/>
              <a:t>03.10.2013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9E4F-80D5-4708-9D7A-3AF01B604D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5527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C9F7-ED06-4B52-B889-13E9D035856F}" type="datetimeFigureOut">
              <a:rPr lang="ru-RU" smtClean="0"/>
              <a:pPr/>
              <a:t>03.10.2013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9E4F-80D5-4708-9D7A-3AF01B604D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153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C9F7-ED06-4B52-B889-13E9D035856F}" type="datetimeFigureOut">
              <a:rPr lang="ru-RU" smtClean="0"/>
              <a:pPr/>
              <a:t>03.10.2013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9E4F-80D5-4708-9D7A-3AF01B604D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5027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C9F7-ED06-4B52-B889-13E9D035856F}" type="datetimeFigureOut">
              <a:rPr lang="ru-RU" smtClean="0"/>
              <a:pPr/>
              <a:t>03.10.2013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9E4F-80D5-4708-9D7A-3AF01B604D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0848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C9F7-ED06-4B52-B889-13E9D035856F}" type="datetimeFigureOut">
              <a:rPr lang="ru-RU" smtClean="0"/>
              <a:pPr/>
              <a:t>03.10.2013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9E4F-80D5-4708-9D7A-3AF01B604D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501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DC9F7-ED06-4B52-B889-13E9D035856F}" type="datetimeFigureOut">
              <a:rPr lang="ru-RU" smtClean="0"/>
              <a:pPr/>
              <a:t>03.10.2013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9E4F-80D5-4708-9D7A-3AF01B604D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3870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02249" y="1516598"/>
            <a:ext cx="6627520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000" dirty="0" smtClean="0">
                <a:solidFill>
                  <a:srgbClr val="003366"/>
                </a:solidFill>
              </a:rPr>
              <a:t>Приведение дробей </a:t>
            </a:r>
          </a:p>
          <a:p>
            <a:pPr algn="ctr"/>
            <a:r>
              <a:rPr lang="ru-RU" sz="5000" dirty="0" smtClean="0">
                <a:solidFill>
                  <a:srgbClr val="003366"/>
                </a:solidFill>
              </a:rPr>
              <a:t>к общему знаменателю</a:t>
            </a:r>
            <a:endParaRPr lang="ru-RU" sz="5000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720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09826" y="627534"/>
            <a:ext cx="82809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Любые две дроби можно привести к одному и тому же знаменателю, или, иначе, к </a:t>
            </a:r>
            <a:r>
              <a:rPr lang="ru-RU" sz="3200" dirty="0" smtClean="0">
                <a:solidFill>
                  <a:srgbClr val="C00000"/>
                </a:solidFill>
              </a:rPr>
              <a:t>общему знаменателю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2571750"/>
            <a:ext cx="85689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Обычно дроби приводят к </a:t>
            </a:r>
            <a:r>
              <a:rPr lang="ru-RU" sz="3200" dirty="0" smtClean="0">
                <a:solidFill>
                  <a:srgbClr val="C00000"/>
                </a:solidFill>
              </a:rPr>
              <a:t>наименьшему общему </a:t>
            </a:r>
            <a:r>
              <a:rPr lang="ru-RU" sz="3200" smtClean="0">
                <a:solidFill>
                  <a:srgbClr val="C00000"/>
                </a:solidFill>
              </a:rPr>
              <a:t>знаменателю</a:t>
            </a:r>
            <a:r>
              <a:rPr lang="ru-RU" sz="3200" smtClean="0"/>
              <a:t>.</a:t>
            </a:r>
          </a:p>
          <a:p>
            <a:pPr algn="ctr"/>
            <a:r>
              <a:rPr lang="ru-RU" sz="3200" smtClean="0"/>
              <a:t> </a:t>
            </a:r>
            <a:r>
              <a:rPr lang="ru-RU" sz="3200" dirty="0" smtClean="0"/>
              <a:t>Он равен </a:t>
            </a:r>
            <a:r>
              <a:rPr lang="ru-RU" sz="3200" dirty="0" smtClean="0">
                <a:solidFill>
                  <a:srgbClr val="003366"/>
                </a:solidFill>
              </a:rPr>
              <a:t>наименьшему общему кратному </a:t>
            </a:r>
            <a:r>
              <a:rPr lang="ru-RU" sz="3200" dirty="0" smtClean="0"/>
              <a:t>знаменателей данных дробей.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06750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Прямоугольник 98"/>
          <p:cNvSpPr/>
          <p:nvPr/>
        </p:nvSpPr>
        <p:spPr>
          <a:xfrm>
            <a:off x="1115616" y="2139702"/>
            <a:ext cx="71287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Дроби можно приводить только к тем знаменателям, которые </a:t>
            </a:r>
            <a:r>
              <a:rPr lang="ru-RU" sz="2800" dirty="0">
                <a:solidFill>
                  <a:srgbClr val="003366"/>
                </a:solidFill>
              </a:rPr>
              <a:t>кратны</a:t>
            </a:r>
            <a:r>
              <a:rPr lang="ru-RU" sz="2800" dirty="0"/>
              <a:t> исходным.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323528" y="567149"/>
            <a:ext cx="86409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Если числитель и знаменатель дроби </a:t>
            </a:r>
            <a:r>
              <a:rPr lang="ru-RU" sz="2800" dirty="0">
                <a:solidFill>
                  <a:srgbClr val="003366"/>
                </a:solidFill>
              </a:rPr>
              <a:t>умножить</a:t>
            </a:r>
            <a:r>
              <a:rPr lang="ru-RU" sz="2800" dirty="0"/>
              <a:t> или </a:t>
            </a:r>
            <a:r>
              <a:rPr lang="ru-RU" sz="2800" dirty="0">
                <a:solidFill>
                  <a:srgbClr val="003366"/>
                </a:solidFill>
              </a:rPr>
              <a:t>разделить</a:t>
            </a:r>
            <a:r>
              <a:rPr lang="ru-RU" sz="2800" dirty="0"/>
              <a:t> на одно и то же натуральное число, то получится равная ей дробь.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883166" y="2480410"/>
            <a:ext cx="715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solidFill>
                  <a:srgbClr val="660033"/>
                </a:solidFill>
              </a:rPr>
              <a:t>∙</a:t>
            </a:r>
            <a:r>
              <a:rPr lang="ru-RU" sz="3200" i="1" dirty="0" smtClean="0">
                <a:solidFill>
                  <a:srgbClr val="660033"/>
                </a:solidFill>
              </a:rPr>
              <a:t> 2</a:t>
            </a:r>
            <a:endParaRPr lang="ru-RU" sz="3200" i="1" dirty="0">
              <a:solidFill>
                <a:srgbClr val="660033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98280" y="2067694"/>
            <a:ext cx="715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solidFill>
                  <a:srgbClr val="660033"/>
                </a:solidFill>
              </a:rPr>
              <a:t>∙</a:t>
            </a:r>
            <a:r>
              <a:rPr lang="ru-RU" sz="3200" i="1" dirty="0" smtClean="0">
                <a:solidFill>
                  <a:srgbClr val="660033"/>
                </a:solidFill>
              </a:rPr>
              <a:t> 2</a:t>
            </a:r>
            <a:endParaRPr lang="ru-RU" sz="3200" i="1" dirty="0">
              <a:solidFill>
                <a:srgbClr val="660033"/>
              </a:solidFill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3693390" y="2583583"/>
            <a:ext cx="792088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200600" y="2116080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4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69994" y="2528898"/>
            <a:ext cx="396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660033"/>
                </a:solidFill>
              </a:rPr>
              <a:t>6</a:t>
            </a:r>
            <a:endParaRPr lang="ru-RU" sz="3200" i="1" dirty="0">
              <a:solidFill>
                <a:srgbClr val="660033"/>
              </a:solidFill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5148064" y="2579254"/>
            <a:ext cx="46099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621534" y="2266102"/>
            <a:ext cx="5400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sp>
        <p:nvSpPr>
          <p:cNvPr id="31" name="TextBox 30"/>
          <p:cNvSpPr txBox="1"/>
          <p:nvPr/>
        </p:nvSpPr>
        <p:spPr>
          <a:xfrm>
            <a:off x="2559968" y="214260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2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29362" y="2555419"/>
            <a:ext cx="396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3</a:t>
            </a:r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2507432" y="2605775"/>
            <a:ext cx="46099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971292" y="2264351"/>
            <a:ext cx="7366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 =</a:t>
            </a:r>
            <a:endParaRPr lang="ru-RU" sz="4000" dirty="0"/>
          </a:p>
        </p:txBody>
      </p:sp>
      <p:sp>
        <p:nvSpPr>
          <p:cNvPr id="40" name="TextBox 39"/>
          <p:cNvSpPr txBox="1"/>
          <p:nvPr/>
        </p:nvSpPr>
        <p:spPr>
          <a:xfrm>
            <a:off x="3645592" y="211974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2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614986" y="2532559"/>
            <a:ext cx="396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3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884118" y="-20538"/>
            <a:ext cx="53158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>Основное свойство </a:t>
            </a:r>
            <a:r>
              <a:rPr lang="ru-RU" sz="3600" dirty="0">
                <a:solidFill>
                  <a:srgbClr val="C00000"/>
                </a:solidFill>
              </a:rPr>
              <a:t>дроби</a:t>
            </a:r>
          </a:p>
        </p:txBody>
      </p:sp>
      <p:sp>
        <p:nvSpPr>
          <p:cNvPr id="92" name="Скругленный прямоугольник 91"/>
          <p:cNvSpPr/>
          <p:nvPr/>
        </p:nvSpPr>
        <p:spPr>
          <a:xfrm>
            <a:off x="467544" y="627534"/>
            <a:ext cx="8280920" cy="1296144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3740826" y="3147814"/>
            <a:ext cx="691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6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707904" y="3570158"/>
            <a:ext cx="5907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660033"/>
                </a:solidFill>
              </a:rPr>
              <a:t>9</a:t>
            </a:r>
            <a:endParaRPr lang="ru-RU" sz="3200" i="1" dirty="0">
              <a:solidFill>
                <a:srgbClr val="660033"/>
              </a:solidFill>
            </a:endParaRP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>
            <a:off x="3678957" y="3651870"/>
            <a:ext cx="46099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144042" y="3307362"/>
            <a:ext cx="5400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grpSp>
        <p:nvGrpSpPr>
          <p:cNvPr id="63" name="Группа 62"/>
          <p:cNvGrpSpPr/>
          <p:nvPr/>
        </p:nvGrpSpPr>
        <p:grpSpPr>
          <a:xfrm>
            <a:off x="1547664" y="3151626"/>
            <a:ext cx="1736919" cy="1026168"/>
            <a:chOff x="2677704" y="3366577"/>
            <a:chExt cx="1736919" cy="1026168"/>
          </a:xfrm>
        </p:grpSpPr>
        <p:sp>
          <p:nvSpPr>
            <p:cNvPr id="64" name="TextBox 63"/>
            <p:cNvSpPr txBox="1"/>
            <p:nvPr/>
          </p:nvSpPr>
          <p:spPr>
            <a:xfrm>
              <a:off x="3733441" y="3785110"/>
              <a:ext cx="5538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660033"/>
                  </a:solidFill>
                </a:rPr>
                <a:t>6</a:t>
              </a:r>
              <a:endParaRPr lang="ru-RU" sz="3200" i="1" dirty="0">
                <a:solidFill>
                  <a:srgbClr val="660033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756810" y="3372292"/>
              <a:ext cx="65781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4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cxnSp>
          <p:nvCxnSpPr>
            <p:cNvPr id="66" name="Прямая соединительная линия 65"/>
            <p:cNvCxnSpPr/>
            <p:nvPr/>
          </p:nvCxnSpPr>
          <p:spPr>
            <a:xfrm flipV="1">
              <a:off x="3729998" y="3866820"/>
              <a:ext cx="459874" cy="1"/>
            </a:xfrm>
            <a:prstGeom prst="line">
              <a:avLst/>
            </a:prstGeom>
            <a:ln w="28575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2730240" y="3366577"/>
              <a:ext cx="5040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2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699634" y="3807970"/>
              <a:ext cx="39604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660033"/>
                  </a:solidFill>
                </a:rPr>
                <a:t>3</a:t>
              </a:r>
              <a:endParaRPr lang="ru-RU" sz="3200" i="1" dirty="0">
                <a:solidFill>
                  <a:srgbClr val="660033"/>
                </a:solidFill>
              </a:endParaRPr>
            </a:p>
          </p:txBody>
        </p:sp>
        <p:cxnSp>
          <p:nvCxnSpPr>
            <p:cNvPr id="69" name="Прямая соединительная линия 68"/>
            <p:cNvCxnSpPr/>
            <p:nvPr/>
          </p:nvCxnSpPr>
          <p:spPr>
            <a:xfrm>
              <a:off x="2677704" y="3858326"/>
              <a:ext cx="460995" cy="0"/>
            </a:xfrm>
            <a:prstGeom prst="line">
              <a:avLst/>
            </a:prstGeom>
            <a:ln w="28575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3078521" y="3516902"/>
              <a:ext cx="73661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/>
                <a:t> =</a:t>
              </a:r>
              <a:endParaRPr lang="ru-RU" sz="4000" dirty="0"/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4801976" y="3154220"/>
            <a:ext cx="5162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8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663628" y="3576564"/>
            <a:ext cx="7225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660033"/>
                </a:solidFill>
              </a:rPr>
              <a:t>12</a:t>
            </a:r>
            <a:endParaRPr lang="ru-RU" sz="3200" i="1" dirty="0">
              <a:solidFill>
                <a:srgbClr val="660033"/>
              </a:solidFill>
            </a:endParaRPr>
          </a:p>
        </p:txBody>
      </p:sp>
      <p:cxnSp>
        <p:nvCxnSpPr>
          <p:cNvPr id="73" name="Прямая соединительная линия 72"/>
          <p:cNvCxnSpPr/>
          <p:nvPr/>
        </p:nvCxnSpPr>
        <p:spPr>
          <a:xfrm>
            <a:off x="4773166" y="3651870"/>
            <a:ext cx="46099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231580" y="3313768"/>
            <a:ext cx="5400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sp>
        <p:nvSpPr>
          <p:cNvPr id="75" name="TextBox 74"/>
          <p:cNvSpPr txBox="1"/>
          <p:nvPr/>
        </p:nvSpPr>
        <p:spPr>
          <a:xfrm>
            <a:off x="5314168" y="3308435"/>
            <a:ext cx="5400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sp>
        <p:nvSpPr>
          <p:cNvPr id="76" name="TextBox 75"/>
          <p:cNvSpPr txBox="1"/>
          <p:nvPr/>
        </p:nvSpPr>
        <p:spPr>
          <a:xfrm>
            <a:off x="5760132" y="3301357"/>
            <a:ext cx="5400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…</a:t>
            </a:r>
            <a:endParaRPr lang="ru-RU" sz="4000" dirty="0"/>
          </a:p>
        </p:txBody>
      </p:sp>
      <p:grpSp>
        <p:nvGrpSpPr>
          <p:cNvPr id="98" name="Группа 97"/>
          <p:cNvGrpSpPr/>
          <p:nvPr/>
        </p:nvGrpSpPr>
        <p:grpSpPr>
          <a:xfrm>
            <a:off x="2915816" y="4227934"/>
            <a:ext cx="2376264" cy="648072"/>
            <a:chOff x="2915816" y="4074391"/>
            <a:chExt cx="2376264" cy="648072"/>
          </a:xfrm>
        </p:grpSpPr>
        <p:sp>
          <p:nvSpPr>
            <p:cNvPr id="77" name="Скругленная прямоугольная выноска 76"/>
            <p:cNvSpPr/>
            <p:nvPr/>
          </p:nvSpPr>
          <p:spPr>
            <a:xfrm flipV="1">
              <a:off x="2987824" y="4074391"/>
              <a:ext cx="2304256" cy="648072"/>
            </a:xfrm>
            <a:prstGeom prst="wedgeRoundRectCallout">
              <a:avLst>
                <a:gd name="adj1" fmla="val -13984"/>
                <a:gd name="adj2" fmla="val 73418"/>
                <a:gd name="adj3" fmla="val 16667"/>
              </a:avLst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915816" y="4074391"/>
              <a:ext cx="23042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i="1" dirty="0" smtClean="0">
                  <a:solidFill>
                    <a:srgbClr val="660033"/>
                  </a:solidFill>
                </a:rPr>
                <a:t>9</a:t>
              </a:r>
              <a:r>
                <a:rPr lang="ru-RU" sz="3200" i="1" dirty="0" smtClean="0">
                  <a:solidFill>
                    <a:srgbClr val="003366"/>
                  </a:solidFill>
                </a:rPr>
                <a:t> </a:t>
              </a:r>
              <a:r>
                <a:rPr lang="ru-RU" sz="3600" dirty="0" smtClean="0"/>
                <a:t>кратно </a:t>
              </a:r>
              <a:r>
                <a:rPr lang="ru-RU" sz="3200" i="1" dirty="0" smtClean="0">
                  <a:solidFill>
                    <a:srgbClr val="003366"/>
                  </a:solidFill>
                </a:rPr>
                <a:t>3</a:t>
              </a:r>
            </a:p>
          </p:txBody>
        </p:sp>
      </p:grpSp>
      <p:grpSp>
        <p:nvGrpSpPr>
          <p:cNvPr id="95" name="Группа 94"/>
          <p:cNvGrpSpPr/>
          <p:nvPr/>
        </p:nvGrpSpPr>
        <p:grpSpPr>
          <a:xfrm>
            <a:off x="3851920" y="4227934"/>
            <a:ext cx="2448272" cy="660283"/>
            <a:chOff x="3707904" y="5298527"/>
            <a:chExt cx="2448272" cy="660283"/>
          </a:xfrm>
        </p:grpSpPr>
        <p:sp>
          <p:nvSpPr>
            <p:cNvPr id="93" name="Скругленная прямоугольная выноска 92"/>
            <p:cNvSpPr/>
            <p:nvPr/>
          </p:nvSpPr>
          <p:spPr>
            <a:xfrm flipV="1">
              <a:off x="3779912" y="5298527"/>
              <a:ext cx="2304256" cy="648072"/>
            </a:xfrm>
            <a:prstGeom prst="wedgeRoundRectCallout">
              <a:avLst>
                <a:gd name="adj1" fmla="val -11464"/>
                <a:gd name="adj2" fmla="val 75658"/>
                <a:gd name="adj3" fmla="val 16667"/>
              </a:avLst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3707904" y="5312479"/>
              <a:ext cx="24482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i="1" dirty="0" smtClean="0">
                  <a:solidFill>
                    <a:srgbClr val="660033"/>
                  </a:solidFill>
                </a:rPr>
                <a:t>12</a:t>
              </a:r>
              <a:r>
                <a:rPr lang="ru-RU" sz="3200" i="1" dirty="0" smtClean="0">
                  <a:solidFill>
                    <a:srgbClr val="003366"/>
                  </a:solidFill>
                </a:rPr>
                <a:t> </a:t>
              </a:r>
              <a:r>
                <a:rPr lang="ru-RU" sz="3600" dirty="0" smtClean="0"/>
                <a:t>кратно </a:t>
              </a:r>
              <a:r>
                <a:rPr lang="ru-RU" sz="3200" i="1" dirty="0" smtClean="0">
                  <a:solidFill>
                    <a:srgbClr val="003366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91658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/>
      <p:bldP spid="56" grpId="0"/>
      <p:bldP spid="42" grpId="0"/>
      <p:bldP spid="42" grpId="1"/>
      <p:bldP spid="24" grpId="0"/>
      <p:bldP spid="24" grpId="1"/>
      <p:bldP spid="27" grpId="0"/>
      <p:bldP spid="27" grpId="1"/>
      <p:bldP spid="28" grpId="0"/>
      <p:bldP spid="28" grpId="1"/>
      <p:bldP spid="30" grpId="0"/>
      <p:bldP spid="30" grpId="1"/>
      <p:bldP spid="31" grpId="0"/>
      <p:bldP spid="31" grpId="1"/>
      <p:bldP spid="32" grpId="0"/>
      <p:bldP spid="32" grpId="1"/>
      <p:bldP spid="34" grpId="0"/>
      <p:bldP spid="34" grpId="1"/>
      <p:bldP spid="40" grpId="0"/>
      <p:bldP spid="40" grpId="1"/>
      <p:bldP spid="41" grpId="0"/>
      <p:bldP spid="41" grpId="1"/>
      <p:bldP spid="60" grpId="0"/>
      <p:bldP spid="92" grpId="0" animBg="1"/>
      <p:bldP spid="57" grpId="0"/>
      <p:bldP spid="58" grpId="0"/>
      <p:bldP spid="62" grpId="0"/>
      <p:bldP spid="71" grpId="0"/>
      <p:bldP spid="72" grpId="0"/>
      <p:bldP spid="74" grpId="0"/>
      <p:bldP spid="75" grpId="0"/>
      <p:bldP spid="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6890" y="173618"/>
            <a:ext cx="691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6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3968" y="595962"/>
            <a:ext cx="5907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660033"/>
                </a:solidFill>
              </a:rPr>
              <a:t>9</a:t>
            </a:r>
            <a:endParaRPr lang="ru-RU" sz="3200" i="1" dirty="0">
              <a:solidFill>
                <a:srgbClr val="660033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258124" y="699542"/>
            <a:ext cx="46099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720106" y="333166"/>
            <a:ext cx="5400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2116904" y="183145"/>
            <a:ext cx="1785966" cy="1020453"/>
            <a:chOff x="2670880" y="3372292"/>
            <a:chExt cx="1785966" cy="1020453"/>
          </a:xfrm>
        </p:grpSpPr>
        <p:sp>
          <p:nvSpPr>
            <p:cNvPr id="7" name="TextBox 6"/>
            <p:cNvSpPr txBox="1"/>
            <p:nvPr/>
          </p:nvSpPr>
          <p:spPr>
            <a:xfrm>
              <a:off x="3780004" y="3785110"/>
              <a:ext cx="5538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660033"/>
                  </a:solidFill>
                </a:rPr>
                <a:t>6</a:t>
              </a:r>
              <a:endParaRPr lang="ru-RU" sz="3200" i="1" dirty="0">
                <a:solidFill>
                  <a:srgbClr val="660033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799033" y="3372292"/>
              <a:ext cx="65781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4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3767886" y="3888688"/>
              <a:ext cx="459874" cy="1"/>
            </a:xfrm>
            <a:prstGeom prst="line">
              <a:avLst/>
            </a:prstGeom>
            <a:ln w="28575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730240" y="3395152"/>
              <a:ext cx="5040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2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699634" y="3807970"/>
              <a:ext cx="39604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660033"/>
                  </a:solidFill>
                </a:rPr>
                <a:t>3</a:t>
              </a:r>
              <a:endParaRPr lang="ru-RU" sz="3200" i="1" dirty="0">
                <a:solidFill>
                  <a:srgbClr val="660033"/>
                </a:solidFill>
              </a:endParaRP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670880" y="3892446"/>
              <a:ext cx="460995" cy="0"/>
            </a:xfrm>
            <a:prstGeom prst="line">
              <a:avLst/>
            </a:prstGeom>
            <a:ln w="28575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078521" y="3516902"/>
              <a:ext cx="73661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/>
                <a:t> =</a:t>
              </a:r>
              <a:endParaRPr lang="ru-RU" sz="40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412160" y="180024"/>
            <a:ext cx="5162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8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80636" y="602368"/>
            <a:ext cx="7225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660033"/>
                </a:solidFill>
              </a:rPr>
              <a:t>12</a:t>
            </a:r>
            <a:endParaRPr lang="ru-RU" sz="3200" i="1" dirty="0">
              <a:solidFill>
                <a:srgbClr val="660033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5373029" y="699542"/>
            <a:ext cx="46099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807644" y="339572"/>
            <a:ext cx="5400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sp>
        <p:nvSpPr>
          <p:cNvPr id="18" name="TextBox 17"/>
          <p:cNvSpPr txBox="1"/>
          <p:nvPr/>
        </p:nvSpPr>
        <p:spPr>
          <a:xfrm>
            <a:off x="5890232" y="334239"/>
            <a:ext cx="5400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sp>
        <p:nvSpPr>
          <p:cNvPr id="19" name="TextBox 18"/>
          <p:cNvSpPr txBox="1"/>
          <p:nvPr/>
        </p:nvSpPr>
        <p:spPr>
          <a:xfrm>
            <a:off x="6336196" y="327161"/>
            <a:ext cx="5400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…</a:t>
            </a:r>
            <a:endParaRPr lang="ru-RU" sz="4000" dirty="0"/>
          </a:p>
        </p:txBody>
      </p:sp>
      <p:sp>
        <p:nvSpPr>
          <p:cNvPr id="20" name="TextBox 19"/>
          <p:cNvSpPr txBox="1"/>
          <p:nvPr/>
        </p:nvSpPr>
        <p:spPr>
          <a:xfrm>
            <a:off x="4316890" y="1276599"/>
            <a:ext cx="691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003366"/>
                </a:solidFill>
              </a:rPr>
              <a:t>9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55072" y="1698943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660033"/>
                </a:solidFill>
              </a:rPr>
              <a:t>12</a:t>
            </a:r>
            <a:endParaRPr lang="ru-RU" sz="3200" i="1" dirty="0">
              <a:solidFill>
                <a:srgbClr val="660033"/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4251300" y="1779662"/>
            <a:ext cx="46099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720106" y="1436147"/>
            <a:ext cx="5400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grpSp>
        <p:nvGrpSpPr>
          <p:cNvPr id="24" name="Группа 23"/>
          <p:cNvGrpSpPr/>
          <p:nvPr/>
        </p:nvGrpSpPr>
        <p:grpSpPr>
          <a:xfrm>
            <a:off x="2123728" y="1286126"/>
            <a:ext cx="1765494" cy="1020453"/>
            <a:chOff x="2677704" y="3372292"/>
            <a:chExt cx="1765494" cy="1020453"/>
          </a:xfrm>
        </p:grpSpPr>
        <p:sp>
          <p:nvSpPr>
            <p:cNvPr id="25" name="TextBox 24"/>
            <p:cNvSpPr txBox="1"/>
            <p:nvPr/>
          </p:nvSpPr>
          <p:spPr>
            <a:xfrm>
              <a:off x="3745884" y="3785110"/>
              <a:ext cx="5538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i="1" dirty="0" smtClean="0">
                  <a:solidFill>
                    <a:srgbClr val="660033"/>
                  </a:solidFill>
                </a:rPr>
                <a:t>8</a:t>
              </a:r>
              <a:endParaRPr lang="ru-RU" sz="3200" i="1" dirty="0">
                <a:solidFill>
                  <a:srgbClr val="660033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785385" y="3372292"/>
              <a:ext cx="65781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i="1" dirty="0" smtClean="0">
                  <a:solidFill>
                    <a:srgbClr val="003366"/>
                  </a:solidFill>
                </a:rPr>
                <a:t>6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cxnSp>
          <p:nvCxnSpPr>
            <p:cNvPr id="27" name="Прямая соединительная линия 26"/>
            <p:cNvCxnSpPr/>
            <p:nvPr/>
          </p:nvCxnSpPr>
          <p:spPr>
            <a:xfrm flipV="1">
              <a:off x="3743646" y="3863430"/>
              <a:ext cx="459874" cy="1"/>
            </a:xfrm>
            <a:prstGeom prst="line">
              <a:avLst/>
            </a:prstGeom>
            <a:ln w="28575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716592" y="3374680"/>
              <a:ext cx="5040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i="1" dirty="0" smtClean="0">
                  <a:solidFill>
                    <a:srgbClr val="003366"/>
                  </a:solidFill>
                </a:rPr>
                <a:t>3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685986" y="3807970"/>
              <a:ext cx="39604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i="1" dirty="0" smtClean="0">
                  <a:solidFill>
                    <a:srgbClr val="660033"/>
                  </a:solidFill>
                </a:rPr>
                <a:t>4</a:t>
              </a:r>
              <a:endParaRPr lang="ru-RU" sz="3200" i="1" dirty="0">
                <a:solidFill>
                  <a:srgbClr val="660033"/>
                </a:solidFill>
              </a:endParaRPr>
            </a:p>
          </p:txBody>
        </p:sp>
        <p:cxnSp>
          <p:nvCxnSpPr>
            <p:cNvPr id="30" name="Прямая соединительная линия 29"/>
            <p:cNvCxnSpPr/>
            <p:nvPr/>
          </p:nvCxnSpPr>
          <p:spPr>
            <a:xfrm>
              <a:off x="2677704" y="3858326"/>
              <a:ext cx="460995" cy="0"/>
            </a:xfrm>
            <a:prstGeom prst="line">
              <a:avLst/>
            </a:prstGeom>
            <a:ln w="28575">
              <a:solidFill>
                <a:srgbClr val="0033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3078521" y="3516902"/>
              <a:ext cx="73661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/>
                <a:t> =</a:t>
              </a:r>
              <a:endParaRPr lang="ru-RU" sz="4000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5292080" y="1283005"/>
            <a:ext cx="602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003366"/>
                </a:solidFill>
              </a:rPr>
              <a:t>12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39692" y="1705349"/>
            <a:ext cx="7225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660033"/>
                </a:solidFill>
              </a:rPr>
              <a:t>1</a:t>
            </a:r>
            <a:r>
              <a:rPr lang="en-US" sz="3200" i="1" dirty="0" smtClean="0">
                <a:solidFill>
                  <a:srgbClr val="660033"/>
                </a:solidFill>
              </a:rPr>
              <a:t>6</a:t>
            </a:r>
            <a:endParaRPr lang="ru-RU" sz="3200" i="1" dirty="0">
              <a:solidFill>
                <a:srgbClr val="660033"/>
              </a:solidFill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5345662" y="1779662"/>
            <a:ext cx="46099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807644" y="1442553"/>
            <a:ext cx="5400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sp>
        <p:nvSpPr>
          <p:cNvPr id="36" name="TextBox 35"/>
          <p:cNvSpPr txBox="1"/>
          <p:nvPr/>
        </p:nvSpPr>
        <p:spPr>
          <a:xfrm>
            <a:off x="5890232" y="1437220"/>
            <a:ext cx="5400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sp>
        <p:nvSpPr>
          <p:cNvPr id="37" name="TextBox 36"/>
          <p:cNvSpPr txBox="1"/>
          <p:nvPr/>
        </p:nvSpPr>
        <p:spPr>
          <a:xfrm>
            <a:off x="6336196" y="1430142"/>
            <a:ext cx="5400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…</a:t>
            </a:r>
            <a:endParaRPr lang="ru-RU" sz="4000" dirty="0"/>
          </a:p>
        </p:txBody>
      </p:sp>
      <p:sp>
        <p:nvSpPr>
          <p:cNvPr id="38" name="Скругленная прямоугольная выноска 37"/>
          <p:cNvSpPr/>
          <p:nvPr/>
        </p:nvSpPr>
        <p:spPr>
          <a:xfrm flipV="1">
            <a:off x="1259632" y="2356719"/>
            <a:ext cx="2304256" cy="648072"/>
          </a:xfrm>
          <a:prstGeom prst="wedgeRoundRectCallout">
            <a:avLst>
              <a:gd name="adj1" fmla="val 35385"/>
              <a:gd name="adj2" fmla="val 87975"/>
              <a:gd name="adj3" fmla="val 16667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1259632" y="2356719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003366"/>
                </a:solidFill>
              </a:rPr>
              <a:t>8</a:t>
            </a:r>
            <a:r>
              <a:rPr lang="ru-RU" sz="3200" i="1" dirty="0" smtClean="0">
                <a:solidFill>
                  <a:srgbClr val="003366"/>
                </a:solidFill>
              </a:rPr>
              <a:t> </a:t>
            </a:r>
            <a:r>
              <a:rPr lang="ru-RU" sz="3600" dirty="0" smtClean="0"/>
              <a:t>кратно </a:t>
            </a:r>
            <a:r>
              <a:rPr lang="en-US" sz="3200" i="1" dirty="0" smtClean="0">
                <a:solidFill>
                  <a:srgbClr val="003366"/>
                </a:solidFill>
              </a:rPr>
              <a:t>4</a:t>
            </a:r>
            <a:endParaRPr lang="ru-RU" sz="3200" i="1" dirty="0" smtClean="0">
              <a:solidFill>
                <a:srgbClr val="003366"/>
              </a:solidFill>
            </a:endParaRPr>
          </a:p>
        </p:txBody>
      </p:sp>
      <p:sp>
        <p:nvSpPr>
          <p:cNvPr id="40" name="Скругленная прямоугольная выноска 39"/>
          <p:cNvSpPr/>
          <p:nvPr/>
        </p:nvSpPr>
        <p:spPr>
          <a:xfrm flipV="1">
            <a:off x="4139952" y="2356719"/>
            <a:ext cx="2304256" cy="648072"/>
          </a:xfrm>
          <a:prstGeom prst="wedgeRoundRectCallout">
            <a:avLst>
              <a:gd name="adj1" fmla="val -30203"/>
              <a:gd name="adj2" fmla="val 80137"/>
              <a:gd name="adj3" fmla="val 16667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4067944" y="2356719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003366"/>
                </a:solidFill>
              </a:rPr>
              <a:t>12</a:t>
            </a:r>
            <a:r>
              <a:rPr lang="ru-RU" sz="3200" i="1" dirty="0" smtClean="0">
                <a:solidFill>
                  <a:srgbClr val="003366"/>
                </a:solidFill>
              </a:rPr>
              <a:t> </a:t>
            </a:r>
            <a:r>
              <a:rPr lang="ru-RU" sz="3600" dirty="0" smtClean="0"/>
              <a:t>кратно </a:t>
            </a:r>
            <a:r>
              <a:rPr lang="en-US" sz="3200" i="1" dirty="0" smtClean="0">
                <a:solidFill>
                  <a:srgbClr val="003366"/>
                </a:solidFill>
              </a:rPr>
              <a:t>4</a:t>
            </a:r>
            <a:endParaRPr lang="ru-RU" sz="3200" i="1" dirty="0" smtClean="0">
              <a:solidFill>
                <a:srgbClr val="003366"/>
              </a:solidFill>
            </a:endParaRPr>
          </a:p>
        </p:txBody>
      </p:sp>
      <p:grpSp>
        <p:nvGrpSpPr>
          <p:cNvPr id="44" name="Группа 43"/>
          <p:cNvGrpSpPr/>
          <p:nvPr/>
        </p:nvGrpSpPr>
        <p:grpSpPr>
          <a:xfrm>
            <a:off x="5364088" y="2356719"/>
            <a:ext cx="2448272" cy="648072"/>
            <a:chOff x="3131840" y="4227934"/>
            <a:chExt cx="2448272" cy="648072"/>
          </a:xfrm>
        </p:grpSpPr>
        <p:sp>
          <p:nvSpPr>
            <p:cNvPr id="42" name="Скругленная прямоугольная выноска 41"/>
            <p:cNvSpPr/>
            <p:nvPr/>
          </p:nvSpPr>
          <p:spPr>
            <a:xfrm flipV="1">
              <a:off x="3131840" y="4227934"/>
              <a:ext cx="2448272" cy="648072"/>
            </a:xfrm>
            <a:prstGeom prst="wedgeRoundRectCallout">
              <a:avLst>
                <a:gd name="adj1" fmla="val -32213"/>
                <a:gd name="adj2" fmla="val 82096"/>
                <a:gd name="adj3" fmla="val 16667"/>
              </a:avLst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131840" y="4227934"/>
              <a:ext cx="24482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i="1" dirty="0" smtClean="0">
                  <a:solidFill>
                    <a:srgbClr val="003366"/>
                  </a:solidFill>
                </a:rPr>
                <a:t>16</a:t>
              </a:r>
              <a:r>
                <a:rPr lang="ru-RU" sz="3200" i="1" dirty="0" smtClean="0">
                  <a:solidFill>
                    <a:srgbClr val="003366"/>
                  </a:solidFill>
                </a:rPr>
                <a:t> </a:t>
              </a:r>
              <a:r>
                <a:rPr lang="ru-RU" sz="3600" dirty="0" smtClean="0"/>
                <a:t>кратно </a:t>
              </a:r>
              <a:r>
                <a:rPr lang="en-US" sz="3200" i="1" dirty="0" smtClean="0">
                  <a:solidFill>
                    <a:srgbClr val="003366"/>
                  </a:solidFill>
                </a:rPr>
                <a:t>4</a:t>
              </a:r>
              <a:endParaRPr lang="ru-RU" sz="3200" i="1" dirty="0" smtClean="0">
                <a:solidFill>
                  <a:srgbClr val="003366"/>
                </a:solidFill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3342196" y="2427734"/>
            <a:ext cx="5162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8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203848" y="2850078"/>
            <a:ext cx="7225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12</a:t>
            </a:r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3323466" y="2900434"/>
            <a:ext cx="46099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032186" y="2427734"/>
            <a:ext cx="691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003366"/>
                </a:solidFill>
              </a:rPr>
              <a:t>9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897664" y="2850078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003366"/>
                </a:solidFill>
              </a:rPr>
              <a:t>12</a:t>
            </a:r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4987068" y="2900434"/>
            <a:ext cx="46099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190444" y="2634054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и</a:t>
            </a:r>
            <a:endParaRPr lang="ru-RU" sz="3600" dirty="0"/>
          </a:p>
        </p:txBody>
      </p:sp>
      <p:sp>
        <p:nvSpPr>
          <p:cNvPr id="54" name="TextBox 53"/>
          <p:cNvSpPr txBox="1"/>
          <p:nvPr/>
        </p:nvSpPr>
        <p:spPr>
          <a:xfrm>
            <a:off x="1043608" y="3651870"/>
            <a:ext cx="6840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Привели к общему </a:t>
            </a:r>
          </a:p>
          <a:p>
            <a:pPr algn="ctr"/>
            <a:r>
              <a:rPr lang="ru-RU" sz="3600" dirty="0" smtClean="0"/>
              <a:t>знаменателю</a:t>
            </a:r>
            <a:endParaRPr lang="ru-RU" sz="3600" dirty="0"/>
          </a:p>
        </p:txBody>
      </p:sp>
      <p:grpSp>
        <p:nvGrpSpPr>
          <p:cNvPr id="62" name="Группа 61"/>
          <p:cNvGrpSpPr/>
          <p:nvPr/>
        </p:nvGrpSpPr>
        <p:grpSpPr>
          <a:xfrm>
            <a:off x="1678980" y="2715766"/>
            <a:ext cx="881076" cy="1008112"/>
            <a:chOff x="251520" y="3867894"/>
            <a:chExt cx="881076" cy="1008112"/>
          </a:xfrm>
          <a:noFill/>
        </p:grpSpPr>
        <p:sp>
          <p:nvSpPr>
            <p:cNvPr id="56" name="Скругленная прямоугольная выноска 55"/>
            <p:cNvSpPr/>
            <p:nvPr/>
          </p:nvSpPr>
          <p:spPr>
            <a:xfrm flipV="1">
              <a:off x="251520" y="3939902"/>
              <a:ext cx="864096" cy="936104"/>
            </a:xfrm>
            <a:prstGeom prst="wedgeRoundRectCallout">
              <a:avLst>
                <a:gd name="adj1" fmla="val 117425"/>
                <a:gd name="adj2" fmla="val 40924"/>
                <a:gd name="adj3" fmla="val 16667"/>
              </a:avLst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1" name="Группа 60"/>
            <p:cNvGrpSpPr/>
            <p:nvPr/>
          </p:nvGrpSpPr>
          <p:grpSpPr>
            <a:xfrm>
              <a:off x="480244" y="3867894"/>
              <a:ext cx="652352" cy="1007119"/>
              <a:chOff x="252024" y="1789366"/>
              <a:chExt cx="652352" cy="1007119"/>
            </a:xfrm>
            <a:grpFill/>
          </p:grpSpPr>
          <p:sp>
            <p:nvSpPr>
              <p:cNvPr id="58" name="TextBox 57"/>
              <p:cNvSpPr txBox="1"/>
              <p:nvPr/>
            </p:nvSpPr>
            <p:spPr>
              <a:xfrm>
                <a:off x="252024" y="1789366"/>
                <a:ext cx="652352" cy="58477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ru-RU" sz="3200" i="1" dirty="0" smtClean="0">
                    <a:solidFill>
                      <a:srgbClr val="C00000"/>
                    </a:solidFill>
                  </a:rPr>
                  <a:t>2</a:t>
                </a:r>
                <a:endParaRPr lang="ru-RU" sz="3200" i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252024" y="2211710"/>
                <a:ext cx="518222" cy="58477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ru-RU" sz="3200" i="1" dirty="0" smtClean="0">
                    <a:solidFill>
                      <a:srgbClr val="C00000"/>
                    </a:solidFill>
                  </a:rPr>
                  <a:t>3</a:t>
                </a:r>
                <a:endParaRPr lang="ru-RU" sz="3200" i="1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60" name="Прямая соединительная линия 59"/>
              <p:cNvCxnSpPr/>
              <p:nvPr/>
            </p:nvCxnSpPr>
            <p:spPr>
              <a:xfrm>
                <a:off x="252024" y="2262066"/>
                <a:ext cx="376287" cy="0"/>
              </a:xfrm>
              <a:prstGeom prst="line">
                <a:avLst/>
              </a:prstGeom>
              <a:grpFill/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3" name="Группа 62"/>
          <p:cNvGrpSpPr/>
          <p:nvPr/>
        </p:nvGrpSpPr>
        <p:grpSpPr>
          <a:xfrm>
            <a:off x="6283212" y="2715766"/>
            <a:ext cx="881076" cy="1007119"/>
            <a:chOff x="251520" y="3892134"/>
            <a:chExt cx="881076" cy="1007119"/>
          </a:xfrm>
        </p:grpSpPr>
        <p:sp>
          <p:nvSpPr>
            <p:cNvPr id="64" name="Скругленная прямоугольная выноска 63"/>
            <p:cNvSpPr/>
            <p:nvPr/>
          </p:nvSpPr>
          <p:spPr>
            <a:xfrm flipH="1" flipV="1">
              <a:off x="251520" y="3939902"/>
              <a:ext cx="864096" cy="936104"/>
            </a:xfrm>
            <a:prstGeom prst="wedgeRoundRectCallout">
              <a:avLst>
                <a:gd name="adj1" fmla="val 135511"/>
                <a:gd name="adj2" fmla="val 38833"/>
                <a:gd name="adj3" fmla="val 16667"/>
              </a:avLst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5" name="Группа 60"/>
            <p:cNvGrpSpPr/>
            <p:nvPr/>
          </p:nvGrpSpPr>
          <p:grpSpPr>
            <a:xfrm>
              <a:off x="484524" y="3892134"/>
              <a:ext cx="648072" cy="1007119"/>
              <a:chOff x="256304" y="1813606"/>
              <a:chExt cx="648072" cy="1007119"/>
            </a:xfrm>
          </p:grpSpPr>
          <p:sp>
            <p:nvSpPr>
              <p:cNvPr id="66" name="TextBox 65"/>
              <p:cNvSpPr txBox="1"/>
              <p:nvPr/>
            </p:nvSpPr>
            <p:spPr>
              <a:xfrm>
                <a:off x="256304" y="1813606"/>
                <a:ext cx="6480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i="1" dirty="0" smtClean="0">
                    <a:solidFill>
                      <a:srgbClr val="C00000"/>
                    </a:solidFill>
                  </a:rPr>
                  <a:t>3</a:t>
                </a:r>
                <a:endParaRPr lang="ru-RU" sz="3200" i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256304" y="2235950"/>
                <a:ext cx="51394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i="1" dirty="0" smtClean="0">
                    <a:solidFill>
                      <a:srgbClr val="C00000"/>
                    </a:solidFill>
                  </a:rPr>
                  <a:t>4</a:t>
                </a:r>
                <a:endParaRPr lang="ru-RU" sz="3200" i="1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68" name="Прямая соединительная линия 67"/>
              <p:cNvCxnSpPr/>
              <p:nvPr/>
            </p:nvCxnSpPr>
            <p:spPr>
              <a:xfrm>
                <a:off x="294404" y="2286306"/>
                <a:ext cx="299999" cy="0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3" grpId="0"/>
      <p:bldP spid="32" grpId="0"/>
      <p:bldP spid="33" grpId="0"/>
      <p:bldP spid="35" grpId="0"/>
      <p:bldP spid="36" grpId="0"/>
      <p:bldP spid="37" grpId="0"/>
      <p:bldP spid="38" grpId="0" animBg="1"/>
      <p:bldP spid="38" grpId="1" animBg="1"/>
      <p:bldP spid="39" grpId="0"/>
      <p:bldP spid="39" grpId="1"/>
      <p:bldP spid="40" grpId="0" animBg="1"/>
      <p:bldP spid="40" grpId="1" animBg="1"/>
      <p:bldP spid="41" grpId="0"/>
      <p:bldP spid="41" grpId="1"/>
      <p:bldP spid="45" grpId="0"/>
      <p:bldP spid="46" grpId="0"/>
      <p:bldP spid="48" grpId="0"/>
      <p:bldP spid="49" grpId="0"/>
      <p:bldP spid="53" grpId="0"/>
      <p:bldP spid="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Box 105"/>
          <p:cNvSpPr txBox="1"/>
          <p:nvPr/>
        </p:nvSpPr>
        <p:spPr>
          <a:xfrm>
            <a:off x="6660232" y="3003798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136</a:t>
            </a:r>
            <a:endParaRPr lang="ru-RU" sz="2800" i="1" dirty="0">
              <a:solidFill>
                <a:srgbClr val="003366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720038" y="1779662"/>
            <a:ext cx="5882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34</a:t>
            </a:r>
            <a:endParaRPr lang="ru-RU" sz="2800" i="1" dirty="0">
              <a:solidFill>
                <a:srgbClr val="003366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771800" y="1803931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33</a:t>
            </a:r>
            <a:endParaRPr lang="ru-RU" sz="2800" i="1" dirty="0">
              <a:solidFill>
                <a:srgbClr val="003366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699792" y="3007990"/>
            <a:ext cx="7322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132</a:t>
            </a:r>
            <a:endParaRPr lang="ru-RU" sz="2800" i="1" dirty="0">
              <a:solidFill>
                <a:srgbClr val="003366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90440" y="123478"/>
            <a:ext cx="653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11</a:t>
            </a:r>
            <a:endParaRPr lang="ru-RU" sz="2800" i="1" dirty="0">
              <a:solidFill>
                <a:srgbClr val="00336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3388" y="545822"/>
            <a:ext cx="722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12</a:t>
            </a:r>
            <a:endParaRPr lang="ru-RU" sz="2800" i="1" dirty="0">
              <a:solidFill>
                <a:srgbClr val="003366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323466" y="596178"/>
            <a:ext cx="46099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957918" y="123478"/>
            <a:ext cx="691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17</a:t>
            </a:r>
            <a:endParaRPr lang="ru-RU" sz="2800" i="1" dirty="0">
              <a:solidFill>
                <a:srgbClr val="00336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26774" y="545822"/>
            <a:ext cx="592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18</a:t>
            </a:r>
            <a:endParaRPr lang="ru-RU" sz="2800" i="1" dirty="0">
              <a:solidFill>
                <a:srgbClr val="003366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987068" y="596178"/>
            <a:ext cx="46099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190444" y="329798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и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331640" y="1059582"/>
            <a:ext cx="6840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Кратные </a:t>
            </a:r>
            <a:r>
              <a:rPr lang="ru-RU" sz="2800" i="1" dirty="0" smtClean="0">
                <a:solidFill>
                  <a:srgbClr val="003366"/>
                </a:solidFill>
              </a:rPr>
              <a:t>12</a:t>
            </a:r>
            <a:r>
              <a:rPr lang="ru-RU" sz="3200" dirty="0" smtClean="0"/>
              <a:t> и </a:t>
            </a:r>
            <a:r>
              <a:rPr lang="ru-RU" sz="2800" i="1" dirty="0" smtClean="0">
                <a:solidFill>
                  <a:srgbClr val="003366"/>
                </a:solidFill>
              </a:rPr>
              <a:t>18</a:t>
            </a:r>
            <a:r>
              <a:rPr lang="ru-RU" sz="3200" dirty="0" smtClean="0"/>
              <a:t>:  </a:t>
            </a:r>
            <a:r>
              <a:rPr lang="ru-RU" sz="2800" i="1" dirty="0" smtClean="0">
                <a:solidFill>
                  <a:srgbClr val="003366"/>
                </a:solidFill>
              </a:rPr>
              <a:t>36</a:t>
            </a:r>
            <a:r>
              <a:rPr lang="ru-RU" sz="3200" dirty="0" smtClean="0"/>
              <a:t>, </a:t>
            </a:r>
            <a:r>
              <a:rPr lang="ru-RU" sz="2800" i="1" dirty="0" smtClean="0">
                <a:solidFill>
                  <a:srgbClr val="003366"/>
                </a:solidFill>
              </a:rPr>
              <a:t>72</a:t>
            </a:r>
            <a:r>
              <a:rPr lang="ru-RU" sz="3200" dirty="0" smtClean="0"/>
              <a:t>, </a:t>
            </a:r>
            <a:r>
              <a:rPr lang="ru-RU" sz="2800" i="1" dirty="0" smtClean="0">
                <a:solidFill>
                  <a:srgbClr val="003366"/>
                </a:solidFill>
              </a:rPr>
              <a:t>108</a:t>
            </a:r>
            <a:r>
              <a:rPr lang="ru-RU" sz="3200" dirty="0" smtClean="0"/>
              <a:t>, </a:t>
            </a:r>
            <a:r>
              <a:rPr lang="ru-RU" sz="2800" i="1" dirty="0" smtClean="0">
                <a:solidFill>
                  <a:srgbClr val="003366"/>
                </a:solidFill>
              </a:rPr>
              <a:t>144</a:t>
            </a:r>
            <a:r>
              <a:rPr lang="ru-RU" sz="3200" dirty="0" smtClean="0"/>
              <a:t>, </a:t>
            </a:r>
            <a:r>
              <a:rPr lang="ru-RU" sz="2800" i="1" dirty="0" smtClean="0">
                <a:solidFill>
                  <a:srgbClr val="003366"/>
                </a:solidFill>
              </a:rPr>
              <a:t>180</a:t>
            </a:r>
            <a:r>
              <a:rPr lang="ru-RU" sz="3200" dirty="0" smtClean="0"/>
              <a:t>, …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1691680" y="1780655"/>
            <a:ext cx="580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11</a:t>
            </a:r>
            <a:endParaRPr lang="ru-RU" sz="2800" i="1" dirty="0">
              <a:solidFill>
                <a:srgbClr val="0033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71960" y="2202999"/>
            <a:ext cx="722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12</a:t>
            </a:r>
            <a:endParaRPr lang="ru-RU" sz="2800" i="1" dirty="0">
              <a:solidFill>
                <a:srgbClr val="003366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736822" y="2253355"/>
            <a:ext cx="46099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83552" y="1789366"/>
            <a:ext cx="543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?</a:t>
            </a:r>
            <a:endParaRPr lang="ru-RU" sz="2800" i="1" dirty="0">
              <a:solidFill>
                <a:srgbClr val="003366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71800" y="2211710"/>
            <a:ext cx="667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660033"/>
                </a:solidFill>
              </a:rPr>
              <a:t>36</a:t>
            </a:r>
            <a:endParaRPr lang="ru-RU" sz="2800" i="1" dirty="0">
              <a:solidFill>
                <a:srgbClr val="660033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2771800" y="2262066"/>
            <a:ext cx="524999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199676" y="1929373"/>
            <a:ext cx="736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 =</a:t>
            </a:r>
            <a:endParaRPr lang="ru-RU" sz="3600" dirty="0"/>
          </a:p>
        </p:txBody>
      </p:sp>
      <p:sp>
        <p:nvSpPr>
          <p:cNvPr id="55" name="TextBox 54"/>
          <p:cNvSpPr txBox="1"/>
          <p:nvPr/>
        </p:nvSpPr>
        <p:spPr>
          <a:xfrm>
            <a:off x="1758020" y="3004791"/>
            <a:ext cx="653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11</a:t>
            </a:r>
            <a:endParaRPr lang="ru-RU" sz="2800" i="1" dirty="0">
              <a:solidFill>
                <a:srgbClr val="003366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743968" y="3427135"/>
            <a:ext cx="722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12</a:t>
            </a:r>
            <a:endParaRPr lang="ru-RU" sz="2800" i="1" dirty="0">
              <a:solidFill>
                <a:srgbClr val="003366"/>
              </a:solidFill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1780871" y="3477491"/>
            <a:ext cx="46099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886020" y="3013502"/>
            <a:ext cx="543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?</a:t>
            </a:r>
            <a:endParaRPr lang="ru-RU" sz="2800" i="1" dirty="0">
              <a:solidFill>
                <a:srgbClr val="003366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663906" y="3435846"/>
            <a:ext cx="933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660033"/>
                </a:solidFill>
              </a:rPr>
              <a:t>144</a:t>
            </a:r>
            <a:endParaRPr lang="ru-RU" sz="2800" i="1" dirty="0">
              <a:solidFill>
                <a:srgbClr val="660033"/>
              </a:solidFill>
            </a:endParaRPr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>
            <a:off x="2785448" y="3486202"/>
            <a:ext cx="527467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202144" y="3153509"/>
            <a:ext cx="736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 =</a:t>
            </a:r>
            <a:endParaRPr lang="ru-RU" sz="3600" dirty="0"/>
          </a:p>
        </p:txBody>
      </p:sp>
      <p:sp>
        <p:nvSpPr>
          <p:cNvPr id="62" name="TextBox 61"/>
          <p:cNvSpPr txBox="1"/>
          <p:nvPr/>
        </p:nvSpPr>
        <p:spPr>
          <a:xfrm>
            <a:off x="5616270" y="1779662"/>
            <a:ext cx="606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17</a:t>
            </a:r>
            <a:endParaRPr lang="ru-RU" sz="2800" i="1" dirty="0">
              <a:solidFill>
                <a:srgbClr val="003366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580112" y="2202006"/>
            <a:ext cx="553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18</a:t>
            </a:r>
            <a:endParaRPr lang="ru-RU" sz="2800" i="1" dirty="0">
              <a:solidFill>
                <a:srgbClr val="003366"/>
              </a:solidFill>
            </a:endParaRPr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>
            <a:off x="5675174" y="2252362"/>
            <a:ext cx="46099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821904" y="1788373"/>
            <a:ext cx="543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?</a:t>
            </a:r>
            <a:endParaRPr lang="ru-RU" sz="2800" i="1" dirty="0">
              <a:solidFill>
                <a:srgbClr val="003366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710152" y="2210717"/>
            <a:ext cx="667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660033"/>
                </a:solidFill>
              </a:rPr>
              <a:t>36</a:t>
            </a:r>
            <a:endParaRPr lang="ru-RU" sz="2800" i="1" dirty="0">
              <a:solidFill>
                <a:srgbClr val="660033"/>
              </a:solidFill>
            </a:endParaRPr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>
            <a:off x="6720038" y="2261073"/>
            <a:ext cx="515113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138028" y="1928380"/>
            <a:ext cx="736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 =</a:t>
            </a:r>
            <a:endParaRPr lang="ru-RU" sz="3600" dirty="0"/>
          </a:p>
        </p:txBody>
      </p:sp>
      <p:sp>
        <p:nvSpPr>
          <p:cNvPr id="76" name="TextBox 75"/>
          <p:cNvSpPr txBox="1"/>
          <p:nvPr/>
        </p:nvSpPr>
        <p:spPr>
          <a:xfrm>
            <a:off x="5644616" y="3003798"/>
            <a:ext cx="603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17</a:t>
            </a:r>
            <a:endParaRPr lang="ru-RU" sz="2800" i="1" dirty="0">
              <a:solidFill>
                <a:srgbClr val="003366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626560" y="3426142"/>
            <a:ext cx="556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18</a:t>
            </a:r>
            <a:endParaRPr lang="ru-RU" sz="2800" i="1" dirty="0">
              <a:solidFill>
                <a:srgbClr val="003366"/>
              </a:solidFill>
            </a:endParaRPr>
          </a:p>
        </p:txBody>
      </p:sp>
      <p:cxnSp>
        <p:nvCxnSpPr>
          <p:cNvPr id="78" name="Прямая соединительная линия 77"/>
          <p:cNvCxnSpPr/>
          <p:nvPr/>
        </p:nvCxnSpPr>
        <p:spPr>
          <a:xfrm>
            <a:off x="5677642" y="3476498"/>
            <a:ext cx="46099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6824372" y="3012509"/>
            <a:ext cx="543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?</a:t>
            </a:r>
            <a:endParaRPr lang="ru-RU" sz="2800" i="1" dirty="0">
              <a:solidFill>
                <a:srgbClr val="003366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588224" y="3434853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660033"/>
                </a:solidFill>
              </a:rPr>
              <a:t>144</a:t>
            </a:r>
            <a:endParaRPr lang="ru-RU" sz="2800" i="1" dirty="0">
              <a:solidFill>
                <a:srgbClr val="660033"/>
              </a:solidFill>
            </a:endParaRPr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>
            <a:off x="6730624" y="3485209"/>
            <a:ext cx="527467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6140496" y="3152516"/>
            <a:ext cx="736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 =</a:t>
            </a:r>
            <a:endParaRPr lang="ru-RU" sz="3600" dirty="0"/>
          </a:p>
        </p:txBody>
      </p:sp>
      <p:sp>
        <p:nvSpPr>
          <p:cNvPr id="83" name="Овал 82"/>
          <p:cNvSpPr/>
          <p:nvPr/>
        </p:nvSpPr>
        <p:spPr>
          <a:xfrm>
            <a:off x="4067944" y="1923678"/>
            <a:ext cx="792088" cy="720080"/>
          </a:xfrm>
          <a:prstGeom prst="ellipse">
            <a:avLst/>
          </a:prstGeom>
          <a:noFill/>
          <a:ln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84" name="TextBox 83"/>
          <p:cNvSpPr txBox="1"/>
          <p:nvPr/>
        </p:nvSpPr>
        <p:spPr>
          <a:xfrm>
            <a:off x="4196997" y="2015019"/>
            <a:ext cx="667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660033"/>
                </a:solidFill>
              </a:rPr>
              <a:t>36</a:t>
            </a:r>
            <a:endParaRPr lang="ru-RU" sz="2800" i="1" dirty="0">
              <a:solidFill>
                <a:srgbClr val="660033"/>
              </a:solidFill>
            </a:endParaRPr>
          </a:p>
        </p:txBody>
      </p:sp>
      <p:sp>
        <p:nvSpPr>
          <p:cNvPr id="87" name="Овал 86"/>
          <p:cNvSpPr/>
          <p:nvPr/>
        </p:nvSpPr>
        <p:spPr>
          <a:xfrm>
            <a:off x="4139952" y="3228533"/>
            <a:ext cx="792088" cy="720080"/>
          </a:xfrm>
          <a:prstGeom prst="ellipse">
            <a:avLst/>
          </a:prstGeom>
          <a:noFill/>
          <a:ln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88" name="TextBox 87"/>
          <p:cNvSpPr txBox="1"/>
          <p:nvPr/>
        </p:nvSpPr>
        <p:spPr>
          <a:xfrm>
            <a:off x="4163702" y="3331749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660033"/>
                </a:solidFill>
              </a:rPr>
              <a:t>144</a:t>
            </a:r>
            <a:endParaRPr lang="ru-RU" sz="2800" i="1" dirty="0">
              <a:solidFill>
                <a:srgbClr val="660033"/>
              </a:solidFill>
            </a:endParaRPr>
          </a:p>
        </p:txBody>
      </p:sp>
      <p:cxnSp>
        <p:nvCxnSpPr>
          <p:cNvPr id="95" name="Прямая соединительная линия 94"/>
          <p:cNvCxnSpPr/>
          <p:nvPr/>
        </p:nvCxnSpPr>
        <p:spPr>
          <a:xfrm flipV="1">
            <a:off x="1691680" y="1707654"/>
            <a:ext cx="36004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1619672" y="149163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3</a:t>
            </a:r>
            <a:endParaRPr lang="ru-RU" sz="2400" i="1" dirty="0"/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 flipV="1">
            <a:off x="1691680" y="2931790"/>
            <a:ext cx="36004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1475656" y="271576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1</a:t>
            </a:r>
            <a:r>
              <a:rPr lang="en-US" sz="2400" i="1" dirty="0" smtClean="0"/>
              <a:t>2</a:t>
            </a:r>
            <a:endParaRPr lang="ru-RU" sz="2400" i="1" dirty="0"/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 flipV="1">
            <a:off x="5652120" y="1707654"/>
            <a:ext cx="36004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5580112" y="149163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2</a:t>
            </a:r>
            <a:endParaRPr lang="ru-RU" sz="2400" i="1" dirty="0"/>
          </a:p>
        </p:txBody>
      </p:sp>
      <p:cxnSp>
        <p:nvCxnSpPr>
          <p:cNvPr id="104" name="Прямая соединительная линия 103"/>
          <p:cNvCxnSpPr/>
          <p:nvPr/>
        </p:nvCxnSpPr>
        <p:spPr>
          <a:xfrm flipV="1">
            <a:off x="5652120" y="2931790"/>
            <a:ext cx="36004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5563300" y="274988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8</a:t>
            </a:r>
            <a:endParaRPr lang="ru-RU" sz="2400" i="1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627784" y="4227934"/>
            <a:ext cx="3600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НОК (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12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18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=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36</a:t>
            </a:r>
            <a:endParaRPr kumimoji="0" lang="ru-RU" sz="4000" b="0" i="1" u="none" strike="noStrike" cap="none" normalizeH="0" baseline="0" dirty="0" smtClean="0">
              <a:ln>
                <a:noFill/>
              </a:ln>
              <a:solidFill>
                <a:srgbClr val="003366"/>
              </a:solidFill>
              <a:effectLst/>
              <a:latin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555776" y="1059582"/>
            <a:ext cx="5328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дополнительный множитель</a:t>
            </a:r>
            <a:endParaRPr lang="ru-RU" sz="3200" dirty="0">
              <a:solidFill>
                <a:srgbClr val="C00000"/>
              </a:solidFill>
            </a:endParaRPr>
          </a:p>
        </p:txBody>
      </p:sp>
      <p:cxnSp>
        <p:nvCxnSpPr>
          <p:cNvPr id="73" name="Прямая со стрелкой 72"/>
          <p:cNvCxnSpPr/>
          <p:nvPr/>
        </p:nvCxnSpPr>
        <p:spPr>
          <a:xfrm flipH="1">
            <a:off x="1907704" y="1419622"/>
            <a:ext cx="792088" cy="21602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0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  <p:bldP spid="103" grpId="0"/>
      <p:bldP spid="99" grpId="0"/>
      <p:bldP spid="100" grpId="0"/>
      <p:bldP spid="2" grpId="0"/>
      <p:bldP spid="3" grpId="0"/>
      <p:bldP spid="5" grpId="0"/>
      <p:bldP spid="6" grpId="0"/>
      <p:bldP spid="8" grpId="0"/>
      <p:bldP spid="10" grpId="0"/>
      <p:bldP spid="10" grpId="1"/>
      <p:bldP spid="11" grpId="0"/>
      <p:bldP spid="12" grpId="0"/>
      <p:bldP spid="14" grpId="0"/>
      <p:bldP spid="14" grpId="1"/>
      <p:bldP spid="15" grpId="0"/>
      <p:bldP spid="15" grpId="1"/>
      <p:bldP spid="40" grpId="0"/>
      <p:bldP spid="55" grpId="0"/>
      <p:bldP spid="56" grpId="0"/>
      <p:bldP spid="58" grpId="0"/>
      <p:bldP spid="58" grpId="1"/>
      <p:bldP spid="59" grpId="0"/>
      <p:bldP spid="59" grpId="1"/>
      <p:bldP spid="61" grpId="0"/>
      <p:bldP spid="62" grpId="0"/>
      <p:bldP spid="63" grpId="0"/>
      <p:bldP spid="65" grpId="0"/>
      <p:bldP spid="65" grpId="1"/>
      <p:bldP spid="66" grpId="0"/>
      <p:bldP spid="66" grpId="1"/>
      <p:bldP spid="68" grpId="0"/>
      <p:bldP spid="76" grpId="0"/>
      <p:bldP spid="77" grpId="0"/>
      <p:bldP spid="79" grpId="0"/>
      <p:bldP spid="79" grpId="1"/>
      <p:bldP spid="80" grpId="0"/>
      <p:bldP spid="80" grpId="1"/>
      <p:bldP spid="82" grpId="0"/>
      <p:bldP spid="83" grpId="0" animBg="1"/>
      <p:bldP spid="83" grpId="1" animBg="1"/>
      <p:bldP spid="84" grpId="0"/>
      <p:bldP spid="84" grpId="1"/>
      <p:bldP spid="87" grpId="0" animBg="1"/>
      <p:bldP spid="88" grpId="0"/>
      <p:bldP spid="96" grpId="0"/>
      <p:bldP spid="98" grpId="0"/>
      <p:bldP spid="102" grpId="0"/>
      <p:bldP spid="105" grpId="0"/>
      <p:bldP spid="1025" grpId="0"/>
      <p:bldP spid="69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7962" y="1276599"/>
            <a:ext cx="653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7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22670" y="1698943"/>
            <a:ext cx="7225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12</a:t>
            </a:r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472748" y="1749299"/>
            <a:ext cx="46099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207922" y="1276599"/>
            <a:ext cx="691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5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1464" y="1698943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48</a:t>
            </a:r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136350" y="1749299"/>
            <a:ext cx="46099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339726" y="1482919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и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2898400" y="402799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solidFill>
                  <a:srgbClr val="003366"/>
                </a:solidFill>
              </a:rPr>
              <a:t>48</a:t>
            </a:r>
            <a:r>
              <a:rPr lang="ru-RU" sz="3600" dirty="0" smtClean="0"/>
              <a:t> делится на </a:t>
            </a:r>
            <a:r>
              <a:rPr lang="ru-RU" sz="3200" i="1" dirty="0" smtClean="0">
                <a:solidFill>
                  <a:srgbClr val="003366"/>
                </a:solidFill>
              </a:rPr>
              <a:t>12</a:t>
            </a:r>
            <a:endParaRPr lang="ru-RU" sz="3600" i="1" dirty="0">
              <a:solidFill>
                <a:srgbClr val="003366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915816" y="402799"/>
            <a:ext cx="3384376" cy="648072"/>
          </a:xfrm>
          <a:prstGeom prst="roundRect">
            <a:avLst/>
          </a:prstGeom>
          <a:noFill/>
          <a:ln w="38100">
            <a:solidFill>
              <a:srgbClr val="C0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sp>
        <p:nvSpPr>
          <p:cNvPr id="11" name="TextBox 10"/>
          <p:cNvSpPr txBox="1"/>
          <p:nvPr/>
        </p:nvSpPr>
        <p:spPr>
          <a:xfrm>
            <a:off x="2555776" y="330791"/>
            <a:ext cx="50405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80440" y="2913668"/>
            <a:ext cx="691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5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36424" y="3321333"/>
            <a:ext cx="664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48</a:t>
            </a:r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5908868" y="3386368"/>
            <a:ext cx="46099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987824" y="423704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solidFill>
                  <a:srgbClr val="003366"/>
                </a:solidFill>
              </a:rPr>
              <a:t>48</a:t>
            </a:r>
            <a:r>
              <a:rPr lang="ru-RU" sz="3600" dirty="0" smtClean="0"/>
              <a:t> : </a:t>
            </a:r>
            <a:r>
              <a:rPr lang="ru-RU" sz="3200" i="1" dirty="0" smtClean="0">
                <a:solidFill>
                  <a:srgbClr val="003366"/>
                </a:solidFill>
              </a:rPr>
              <a:t>12 </a:t>
            </a:r>
            <a:r>
              <a:rPr lang="ru-RU" sz="3600" dirty="0" smtClean="0"/>
              <a:t>=</a:t>
            </a:r>
            <a:r>
              <a:rPr lang="ru-RU" sz="3200" i="1" dirty="0" smtClean="0">
                <a:solidFill>
                  <a:srgbClr val="003366"/>
                </a:solidFill>
              </a:rPr>
              <a:t> 4</a:t>
            </a:r>
            <a:endParaRPr lang="ru-RU" sz="3600" i="1" dirty="0">
              <a:solidFill>
                <a:srgbClr val="003366"/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1403648" y="2779063"/>
            <a:ext cx="36004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76056" y="468416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4</a:t>
            </a:r>
            <a:endParaRPr lang="ru-RU" sz="3200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1560948" y="2932783"/>
            <a:ext cx="653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7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75656" y="3355127"/>
            <a:ext cx="7225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12</a:t>
            </a:r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525734" y="3405483"/>
            <a:ext cx="46099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123728" y="3098159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=</a:t>
            </a:r>
            <a:endParaRPr lang="ru-RU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2625884" y="2923079"/>
            <a:ext cx="653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28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08832" y="3345423"/>
            <a:ext cx="7225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48</a:t>
            </a:r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2658910" y="3395779"/>
            <a:ext cx="46099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4139952" y="2942243"/>
            <a:ext cx="792088" cy="720080"/>
          </a:xfrm>
          <a:prstGeom prst="ellipse">
            <a:avLst/>
          </a:prstGeom>
          <a:noFill/>
          <a:ln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4200765" y="3006288"/>
            <a:ext cx="667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660033"/>
                </a:solidFill>
              </a:rPr>
              <a:t>48</a:t>
            </a:r>
            <a:endParaRPr lang="ru-RU" sz="3200" i="1" dirty="0">
              <a:solidFill>
                <a:srgbClr val="660033"/>
              </a:solidFill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5508104" y="2222163"/>
            <a:ext cx="631261" cy="69150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Скругленная прямоугольная выноска 38"/>
          <p:cNvSpPr/>
          <p:nvPr/>
        </p:nvSpPr>
        <p:spPr>
          <a:xfrm rot="5400000">
            <a:off x="5692408" y="2942243"/>
            <a:ext cx="936104" cy="936104"/>
          </a:xfrm>
          <a:prstGeom prst="wedgeRoundRectCallout">
            <a:avLst>
              <a:gd name="adj1" fmla="val -15745"/>
              <a:gd name="adj2" fmla="val 121515"/>
              <a:gd name="adj3" fmla="val 16667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ая прямоугольная выноска 39"/>
          <p:cNvSpPr/>
          <p:nvPr/>
        </p:nvSpPr>
        <p:spPr>
          <a:xfrm rot="16200000" flipH="1">
            <a:off x="2524056" y="2942243"/>
            <a:ext cx="936104" cy="936104"/>
          </a:xfrm>
          <a:prstGeom prst="wedgeRoundRectCallout">
            <a:avLst>
              <a:gd name="adj1" fmla="val -16762"/>
              <a:gd name="adj2" fmla="val 111340"/>
              <a:gd name="adj3" fmla="val 16667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96296E-6 L -0.40556 0.3821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00" y="19100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8" grpId="0"/>
      <p:bldP spid="9" grpId="0"/>
      <p:bldP spid="9" grpId="1"/>
      <p:bldP spid="9" grpId="2"/>
      <p:bldP spid="10" grpId="0" animBg="1"/>
      <p:bldP spid="10" grpId="1" animBg="1"/>
      <p:bldP spid="10" grpId="2" animBg="1"/>
      <p:bldP spid="11" grpId="0"/>
      <p:bldP spid="11" grpId="1"/>
      <p:bldP spid="11" grpId="2"/>
      <p:bldP spid="13" grpId="0"/>
      <p:bldP spid="14" grpId="0"/>
      <p:bldP spid="16" grpId="0" build="allAtOnce"/>
      <p:bldP spid="18" grpId="0"/>
      <p:bldP spid="18" grpId="1"/>
      <p:bldP spid="18" grpId="2"/>
      <p:bldP spid="19" grpId="0"/>
      <p:bldP spid="19" grpId="1"/>
      <p:bldP spid="20" grpId="0"/>
      <p:bldP spid="20" grpId="1"/>
      <p:bldP spid="22" grpId="0"/>
      <p:bldP spid="22" grpId="1"/>
      <p:bldP spid="23" grpId="0"/>
      <p:bldP spid="24" grpId="0"/>
      <p:bldP spid="26" grpId="0" animBg="1"/>
      <p:bldP spid="27" grpId="0"/>
      <p:bldP spid="39" grpId="0" animBg="1"/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86212" y="49491"/>
            <a:ext cx="653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7</a:t>
            </a:r>
            <a:endParaRPr lang="ru-RU" sz="2800" i="1" dirty="0">
              <a:solidFill>
                <a:srgbClr val="0033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5856" y="471835"/>
            <a:ext cx="8136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410</a:t>
            </a:r>
            <a:endParaRPr lang="ru-RU" sz="2800" i="1" dirty="0">
              <a:solidFill>
                <a:srgbClr val="003366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416990" y="522191"/>
            <a:ext cx="46099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104194" y="39787"/>
            <a:ext cx="691942" cy="53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5</a:t>
            </a:r>
            <a:endParaRPr lang="ru-RU" sz="2800" i="1" dirty="0">
              <a:solidFill>
                <a:srgbClr val="0033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2040" y="471835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861</a:t>
            </a:r>
            <a:endParaRPr lang="ru-RU" sz="2800" i="1" dirty="0">
              <a:solidFill>
                <a:srgbClr val="003366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080592" y="522191"/>
            <a:ext cx="46099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283968" y="25581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и</a:t>
            </a:r>
            <a:endParaRPr lang="ru-RU" sz="3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979712" y="915566"/>
            <a:ext cx="53493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Найдём НОК чисел </a:t>
            </a:r>
            <a:r>
              <a:rPr lang="ru-RU" sz="2800" i="1" dirty="0" smtClean="0">
                <a:solidFill>
                  <a:srgbClr val="003366"/>
                </a:solidFill>
              </a:rPr>
              <a:t>410</a:t>
            </a:r>
            <a:r>
              <a:rPr lang="ru-RU" sz="3200" dirty="0" smtClean="0"/>
              <a:t> и </a:t>
            </a:r>
            <a:r>
              <a:rPr lang="ru-RU" sz="2800" i="1" dirty="0" smtClean="0">
                <a:solidFill>
                  <a:srgbClr val="003366"/>
                </a:solidFill>
              </a:rPr>
              <a:t>861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1959248" y="1553349"/>
            <a:ext cx="8640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i="1" dirty="0" smtClean="0">
                <a:solidFill>
                  <a:srgbClr val="003366"/>
                </a:solidFill>
              </a:rPr>
              <a:t>861</a:t>
            </a:r>
          </a:p>
          <a:p>
            <a:pPr algn="r"/>
            <a:r>
              <a:rPr lang="ru-RU" sz="3200" i="1" dirty="0" smtClean="0">
                <a:solidFill>
                  <a:srgbClr val="003366"/>
                </a:solidFill>
              </a:rPr>
              <a:t>287</a:t>
            </a:r>
          </a:p>
          <a:p>
            <a:pPr algn="r"/>
            <a:r>
              <a:rPr lang="ru-RU" sz="3200" i="1" dirty="0" smtClean="0">
                <a:solidFill>
                  <a:srgbClr val="003366"/>
                </a:solidFill>
              </a:rPr>
              <a:t>41</a:t>
            </a:r>
          </a:p>
          <a:p>
            <a:pPr algn="r"/>
            <a:r>
              <a:rPr lang="ru-RU" sz="3200" i="1" dirty="0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11376" y="1557541"/>
            <a:ext cx="8640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3</a:t>
            </a:r>
          </a:p>
          <a:p>
            <a:r>
              <a:rPr lang="ru-RU" sz="3200" i="1" dirty="0" smtClean="0">
                <a:solidFill>
                  <a:srgbClr val="003366"/>
                </a:solidFill>
              </a:rPr>
              <a:t>7</a:t>
            </a:r>
          </a:p>
          <a:p>
            <a:r>
              <a:rPr lang="ru-RU" sz="3200" i="1" dirty="0" smtClean="0">
                <a:solidFill>
                  <a:srgbClr val="003366"/>
                </a:solidFill>
              </a:rPr>
              <a:t>41</a:t>
            </a:r>
          </a:p>
          <a:p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967360" y="1688857"/>
            <a:ext cx="0" cy="19265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415632" y="1557541"/>
            <a:ext cx="8640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i="1" dirty="0" smtClean="0">
                <a:solidFill>
                  <a:srgbClr val="003366"/>
                </a:solidFill>
              </a:rPr>
              <a:t>410</a:t>
            </a:r>
          </a:p>
          <a:p>
            <a:pPr algn="r"/>
            <a:r>
              <a:rPr lang="ru-RU" sz="3200" i="1" dirty="0" smtClean="0">
                <a:solidFill>
                  <a:srgbClr val="003366"/>
                </a:solidFill>
              </a:rPr>
              <a:t>205</a:t>
            </a:r>
          </a:p>
          <a:p>
            <a:pPr algn="r"/>
            <a:r>
              <a:rPr lang="ru-RU" sz="3200" i="1" dirty="0" smtClean="0">
                <a:solidFill>
                  <a:srgbClr val="003366"/>
                </a:solidFill>
              </a:rPr>
              <a:t>41</a:t>
            </a:r>
          </a:p>
          <a:p>
            <a:pPr algn="r"/>
            <a:r>
              <a:rPr lang="ru-RU" sz="3200" i="1" dirty="0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567760" y="1561733"/>
            <a:ext cx="8640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2</a:t>
            </a:r>
          </a:p>
          <a:p>
            <a:r>
              <a:rPr lang="ru-RU" sz="3200" i="1" dirty="0" smtClean="0">
                <a:solidFill>
                  <a:srgbClr val="003366"/>
                </a:solidFill>
              </a:rPr>
              <a:t>5</a:t>
            </a:r>
          </a:p>
          <a:p>
            <a:r>
              <a:rPr lang="ru-RU" sz="3200" i="1" dirty="0" smtClean="0">
                <a:solidFill>
                  <a:srgbClr val="003366"/>
                </a:solidFill>
              </a:rPr>
              <a:t>41</a:t>
            </a:r>
          </a:p>
          <a:p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6423744" y="1693049"/>
            <a:ext cx="0" cy="19265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779912" y="3705081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3 </a:t>
            </a:r>
            <a:r>
              <a:rPr lang="ru-RU" sz="3600" dirty="0" smtClean="0"/>
              <a:t>∙ </a:t>
            </a:r>
            <a:r>
              <a:rPr lang="ru-RU" sz="3200" i="1" dirty="0" smtClean="0">
                <a:solidFill>
                  <a:srgbClr val="003366"/>
                </a:solidFill>
              </a:rPr>
              <a:t>7</a:t>
            </a:r>
            <a:r>
              <a:rPr lang="ru-RU" sz="3200" dirty="0"/>
              <a:t> </a:t>
            </a:r>
            <a:r>
              <a:rPr lang="ru-RU" sz="3600" dirty="0" smtClean="0"/>
              <a:t>∙ </a:t>
            </a:r>
            <a:r>
              <a:rPr lang="ru-RU" sz="3200" i="1" dirty="0" smtClean="0">
                <a:solidFill>
                  <a:srgbClr val="003366"/>
                </a:solidFill>
              </a:rPr>
              <a:t>41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18" name="Левая фигурная скобка 17"/>
          <p:cNvSpPr/>
          <p:nvPr/>
        </p:nvSpPr>
        <p:spPr>
          <a:xfrm rot="16200000">
            <a:off x="4423290" y="3514962"/>
            <a:ext cx="318512" cy="1562847"/>
          </a:xfrm>
          <a:prstGeom prst="leftBrace">
            <a:avLst>
              <a:gd name="adj1" fmla="val 29497"/>
              <a:gd name="adj2" fmla="val 5000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211960" y="4374922"/>
            <a:ext cx="9361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>
                <a:solidFill>
                  <a:srgbClr val="C00000"/>
                </a:solidFill>
              </a:rPr>
              <a:t>861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20072" y="3705081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 </a:t>
            </a:r>
            <a:r>
              <a:rPr lang="ru-RU" sz="3600" dirty="0" smtClean="0"/>
              <a:t>∙ </a:t>
            </a:r>
            <a:r>
              <a:rPr lang="ru-RU" sz="3200" i="1" dirty="0" smtClean="0">
                <a:solidFill>
                  <a:srgbClr val="003366"/>
                </a:solidFill>
              </a:rPr>
              <a:t>2</a:t>
            </a:r>
            <a:r>
              <a:rPr lang="ru-RU" sz="3200" dirty="0" smtClean="0"/>
              <a:t> </a:t>
            </a:r>
            <a:r>
              <a:rPr lang="ru-RU" sz="3600" dirty="0" smtClean="0"/>
              <a:t>∙ </a:t>
            </a:r>
            <a:r>
              <a:rPr lang="ru-RU" sz="3200" i="1" dirty="0" smtClean="0">
                <a:solidFill>
                  <a:srgbClr val="003366"/>
                </a:solidFill>
              </a:rPr>
              <a:t>5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21" name="Левая фигурная скобка 20"/>
          <p:cNvSpPr/>
          <p:nvPr/>
        </p:nvSpPr>
        <p:spPr>
          <a:xfrm rot="16200000">
            <a:off x="5801510" y="3884952"/>
            <a:ext cx="318512" cy="822868"/>
          </a:xfrm>
          <a:prstGeom prst="leftBrace">
            <a:avLst>
              <a:gd name="adj1" fmla="val 29497"/>
              <a:gd name="adj2" fmla="val 5000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627336" y="4374922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i="1" dirty="0" smtClean="0">
                <a:solidFill>
                  <a:srgbClr val="C00000"/>
                </a:solidFill>
              </a:rPr>
              <a:t>10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75968" y="3715891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= </a:t>
            </a:r>
            <a:r>
              <a:rPr lang="ru-RU" sz="3200" i="1" dirty="0" smtClean="0">
                <a:solidFill>
                  <a:srgbClr val="003366"/>
                </a:solidFill>
              </a:rPr>
              <a:t>8610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57677" y="3705081"/>
            <a:ext cx="34307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НОК </a:t>
            </a:r>
            <a:r>
              <a:rPr lang="ru-RU" sz="3600" dirty="0" smtClean="0"/>
              <a:t>(</a:t>
            </a:r>
            <a:r>
              <a:rPr lang="ru-RU" sz="3200" i="1" dirty="0" smtClean="0">
                <a:solidFill>
                  <a:srgbClr val="003366"/>
                </a:solidFill>
              </a:rPr>
              <a:t>861</a:t>
            </a:r>
            <a:r>
              <a:rPr lang="ru-RU" sz="3600" dirty="0" smtClean="0"/>
              <a:t>; </a:t>
            </a:r>
            <a:r>
              <a:rPr lang="ru-RU" sz="3200" i="1" dirty="0" smtClean="0">
                <a:solidFill>
                  <a:srgbClr val="003366"/>
                </a:solidFill>
              </a:rPr>
              <a:t>410</a:t>
            </a:r>
            <a:r>
              <a:rPr lang="ru-RU" sz="3600" dirty="0" smtClean="0"/>
              <a:t>) = </a:t>
            </a:r>
            <a:endParaRPr lang="ru-RU" sz="3600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 flipH="1">
            <a:off x="5148064" y="3086670"/>
            <a:ext cx="1610320" cy="78122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6567760" y="2582614"/>
            <a:ext cx="551681" cy="50405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  <p:sp>
        <p:nvSpPr>
          <p:cNvPr id="27" name="Овал 26"/>
          <p:cNvSpPr/>
          <p:nvPr/>
        </p:nvSpPr>
        <p:spPr>
          <a:xfrm>
            <a:off x="6542360" y="1572647"/>
            <a:ext cx="432048" cy="50405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  <p:sp>
        <p:nvSpPr>
          <p:cNvPr id="28" name="Овал 27"/>
          <p:cNvSpPr/>
          <p:nvPr/>
        </p:nvSpPr>
        <p:spPr>
          <a:xfrm>
            <a:off x="6542360" y="2084412"/>
            <a:ext cx="432048" cy="50405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9" grpId="0"/>
      <p:bldP spid="10" grpId="0"/>
      <p:bldP spid="11" grpId="0"/>
      <p:bldP spid="12" grpId="0"/>
      <p:bldP spid="14" grpId="0"/>
      <p:bldP spid="15" grpId="0"/>
      <p:bldP spid="15" grpId="1"/>
      <p:bldP spid="17" grpId="0"/>
      <p:bldP spid="18" grpId="0" animBg="1"/>
      <p:bldP spid="19" grpId="0"/>
      <p:bldP spid="20" grpId="0"/>
      <p:bldP spid="21" grpId="0" animBg="1"/>
      <p:bldP spid="22" grpId="0"/>
      <p:bldP spid="23" grpId="0"/>
      <p:bldP spid="24" grpId="0"/>
      <p:bldP spid="26" grpId="0" animBg="1"/>
      <p:bldP spid="26" grpId="1" animBg="1"/>
      <p:bldP spid="27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86212" y="49491"/>
            <a:ext cx="653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7</a:t>
            </a:r>
            <a:endParaRPr lang="ru-RU" sz="2800" i="1" dirty="0">
              <a:solidFill>
                <a:srgbClr val="00336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5856" y="471835"/>
            <a:ext cx="8136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410</a:t>
            </a:r>
            <a:endParaRPr lang="ru-RU" sz="2800" i="1" dirty="0">
              <a:solidFill>
                <a:srgbClr val="003366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416990" y="522191"/>
            <a:ext cx="46099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104194" y="39787"/>
            <a:ext cx="691942" cy="53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5</a:t>
            </a:r>
            <a:endParaRPr lang="ru-RU" sz="2800" i="1" dirty="0">
              <a:solidFill>
                <a:srgbClr val="00336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35808" y="471835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861</a:t>
            </a:r>
            <a:endParaRPr lang="ru-RU" sz="2800" i="1" dirty="0">
              <a:solidFill>
                <a:srgbClr val="003366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080592" y="522191"/>
            <a:ext cx="46099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283968" y="25581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и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416933" y="1061323"/>
            <a:ext cx="34307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НОК </a:t>
            </a:r>
            <a:r>
              <a:rPr lang="ru-RU" sz="3600" dirty="0" smtClean="0"/>
              <a:t>(</a:t>
            </a:r>
            <a:r>
              <a:rPr lang="ru-RU" sz="3200" i="1" dirty="0" smtClean="0">
                <a:solidFill>
                  <a:srgbClr val="003366"/>
                </a:solidFill>
              </a:rPr>
              <a:t>861</a:t>
            </a:r>
            <a:r>
              <a:rPr lang="ru-RU" sz="3600" dirty="0" smtClean="0"/>
              <a:t>; </a:t>
            </a:r>
            <a:r>
              <a:rPr lang="ru-RU" sz="3200" i="1" dirty="0" smtClean="0">
                <a:solidFill>
                  <a:srgbClr val="003366"/>
                </a:solidFill>
              </a:rPr>
              <a:t>410</a:t>
            </a:r>
            <a:r>
              <a:rPr lang="ru-RU" sz="3600" dirty="0" smtClean="0"/>
              <a:t>) = 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5559640" y="1122879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8610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87624" y="2101374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solidFill>
                  <a:srgbClr val="003366"/>
                </a:solidFill>
              </a:rPr>
              <a:t>8610</a:t>
            </a:r>
            <a:r>
              <a:rPr lang="ru-RU" sz="3600" dirty="0" smtClean="0"/>
              <a:t> : </a:t>
            </a:r>
            <a:r>
              <a:rPr lang="ru-RU" sz="3200" i="1" dirty="0" smtClean="0">
                <a:solidFill>
                  <a:srgbClr val="003366"/>
                </a:solidFill>
              </a:rPr>
              <a:t>410 </a:t>
            </a:r>
            <a:r>
              <a:rPr lang="ru-RU" sz="3600" dirty="0" smtClean="0"/>
              <a:t>=</a:t>
            </a:r>
            <a:r>
              <a:rPr lang="ru-RU" sz="3200" i="1" dirty="0" smtClean="0">
                <a:solidFill>
                  <a:srgbClr val="003366"/>
                </a:solidFill>
              </a:rPr>
              <a:t> 21</a:t>
            </a:r>
            <a:endParaRPr lang="ru-RU" sz="3600" i="1" dirty="0">
              <a:solidFill>
                <a:srgbClr val="0033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88024" y="2101374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solidFill>
                  <a:srgbClr val="003366"/>
                </a:solidFill>
              </a:rPr>
              <a:t>8610</a:t>
            </a:r>
            <a:r>
              <a:rPr lang="ru-RU" sz="3600" dirty="0" smtClean="0"/>
              <a:t> : </a:t>
            </a:r>
            <a:r>
              <a:rPr lang="ru-RU" sz="3200" i="1" dirty="0" smtClean="0">
                <a:solidFill>
                  <a:srgbClr val="003366"/>
                </a:solidFill>
              </a:rPr>
              <a:t>861 </a:t>
            </a:r>
            <a:r>
              <a:rPr lang="ru-RU" sz="3600" dirty="0" smtClean="0"/>
              <a:t>=</a:t>
            </a:r>
            <a:r>
              <a:rPr lang="ru-RU" sz="3200" i="1" dirty="0" smtClean="0">
                <a:solidFill>
                  <a:srgbClr val="003366"/>
                </a:solidFill>
              </a:rPr>
              <a:t> 10</a:t>
            </a:r>
            <a:endParaRPr lang="ru-RU" sz="3600" i="1" dirty="0">
              <a:solidFill>
                <a:srgbClr val="00336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7900" y="3176682"/>
            <a:ext cx="653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7</a:t>
            </a:r>
            <a:endParaRPr lang="ru-RU" sz="2800" i="1" dirty="0">
              <a:solidFill>
                <a:srgbClr val="003366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3424" y="3599026"/>
            <a:ext cx="8136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410</a:t>
            </a:r>
            <a:endParaRPr lang="ru-RU" sz="2800" i="1" dirty="0">
              <a:solidFill>
                <a:srgbClr val="003366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608678" y="3649382"/>
            <a:ext cx="46099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464234" y="3147814"/>
            <a:ext cx="691942" cy="53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5</a:t>
            </a:r>
            <a:endParaRPr lang="ru-RU" sz="2800" i="1" dirty="0">
              <a:solidFill>
                <a:srgbClr val="003366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92080" y="3579862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861</a:t>
            </a:r>
            <a:endParaRPr lang="ru-RU" sz="2800" i="1" dirty="0">
              <a:solidFill>
                <a:srgbClr val="003366"/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5440632" y="3630218"/>
            <a:ext cx="46099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5292080" y="3075806"/>
            <a:ext cx="36004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221744" y="3301114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=</a:t>
            </a:r>
            <a:endParaRPr lang="ru-RU" sz="3600" dirty="0"/>
          </a:p>
        </p:txBody>
      </p:sp>
      <p:sp>
        <p:nvSpPr>
          <p:cNvPr id="25" name="TextBox 24"/>
          <p:cNvSpPr txBox="1"/>
          <p:nvPr/>
        </p:nvSpPr>
        <p:spPr>
          <a:xfrm>
            <a:off x="1691680" y="3176682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7 </a:t>
            </a:r>
            <a:r>
              <a:rPr lang="ru-RU" sz="2800" i="1" dirty="0" smtClean="0">
                <a:solidFill>
                  <a:srgbClr val="7030A0"/>
                </a:solidFill>
              </a:rPr>
              <a:t>∙ 21</a:t>
            </a:r>
            <a:endParaRPr lang="ru-RU" sz="2800" i="1" dirty="0">
              <a:solidFill>
                <a:srgbClr val="7030A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84856" y="359902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8610</a:t>
            </a:r>
            <a:endParaRPr lang="ru-RU" sz="2800" i="1" dirty="0">
              <a:solidFill>
                <a:srgbClr val="003366"/>
              </a:solidFill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1760806" y="3649382"/>
            <a:ext cx="794970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227376" y="3166978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</a:rPr>
              <a:t>147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41720" y="358932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</a:rPr>
              <a:t>8610</a:t>
            </a:r>
            <a:endParaRPr lang="ru-RU" sz="2800" i="1" dirty="0">
              <a:solidFill>
                <a:srgbClr val="C00000"/>
              </a:solidFill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3200966" y="3639678"/>
            <a:ext cx="79497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655080" y="3297346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=</a:t>
            </a:r>
            <a:endParaRPr lang="ru-RU" sz="3600" dirty="0"/>
          </a:p>
        </p:txBody>
      </p:sp>
      <p:sp>
        <p:nvSpPr>
          <p:cNvPr id="35" name="TextBox 34"/>
          <p:cNvSpPr txBox="1"/>
          <p:nvPr/>
        </p:nvSpPr>
        <p:spPr>
          <a:xfrm>
            <a:off x="3442736" y="2146086"/>
            <a:ext cx="683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/>
              <a:t>21</a:t>
            </a:r>
            <a:endParaRPr lang="ru-RU" sz="3600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7047568" y="2146086"/>
            <a:ext cx="683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/>
              <a:t>10</a:t>
            </a:r>
            <a:endParaRPr lang="ru-RU" sz="3600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5916624" y="3301114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=</a:t>
            </a:r>
            <a:endParaRPr lang="ru-RU" sz="3600" dirty="0"/>
          </a:p>
        </p:txBody>
      </p:sp>
      <p:sp>
        <p:nvSpPr>
          <p:cNvPr id="38" name="TextBox 37"/>
          <p:cNvSpPr txBox="1"/>
          <p:nvPr/>
        </p:nvSpPr>
        <p:spPr>
          <a:xfrm>
            <a:off x="6420680" y="3176682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5 </a:t>
            </a:r>
            <a:r>
              <a:rPr lang="ru-RU" sz="2800" i="1" dirty="0" smtClean="0">
                <a:solidFill>
                  <a:srgbClr val="7030A0"/>
                </a:solidFill>
              </a:rPr>
              <a:t>∙ 10</a:t>
            </a:r>
            <a:endParaRPr lang="ru-RU" sz="2800" i="1" dirty="0">
              <a:solidFill>
                <a:srgbClr val="7030A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430560" y="359902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8610</a:t>
            </a:r>
            <a:endParaRPr lang="ru-RU" sz="2800" i="1" dirty="0">
              <a:solidFill>
                <a:srgbClr val="003366"/>
              </a:solidFill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6489806" y="3649382"/>
            <a:ext cx="794970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028384" y="3166978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</a:rPr>
              <a:t>50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870720" y="358932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</a:rPr>
              <a:t>8610</a:t>
            </a:r>
            <a:endParaRPr lang="ru-RU" sz="2800" i="1" dirty="0">
              <a:solidFill>
                <a:srgbClr val="C00000"/>
              </a:solidFill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7929966" y="3639678"/>
            <a:ext cx="79497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397728" y="3297346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=</a:t>
            </a:r>
            <a:endParaRPr lang="ru-RU" sz="3600" dirty="0"/>
          </a:p>
        </p:txBody>
      </p:sp>
      <p:sp>
        <p:nvSpPr>
          <p:cNvPr id="46" name="Выгнутая вниз стрелка 45"/>
          <p:cNvSpPr/>
          <p:nvPr/>
        </p:nvSpPr>
        <p:spPr>
          <a:xfrm flipH="1">
            <a:off x="4644008" y="1635646"/>
            <a:ext cx="1296144" cy="360040"/>
          </a:xfrm>
          <a:prstGeom prst="curved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7" name="Выгнутая вниз стрелка 46"/>
          <p:cNvSpPr/>
          <p:nvPr/>
        </p:nvSpPr>
        <p:spPr>
          <a:xfrm flipH="1">
            <a:off x="3923928" y="1635646"/>
            <a:ext cx="2016224" cy="360040"/>
          </a:xfrm>
          <a:prstGeom prst="curved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539552" y="3094970"/>
            <a:ext cx="36004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07407E-6 L -0.35486 0.12408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00" y="6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07407E-6 L -0.22917 0.12408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00" y="6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7" grpId="0"/>
      <p:bldP spid="18" grpId="0"/>
      <p:bldP spid="24" grpId="0"/>
      <p:bldP spid="25" grpId="0"/>
      <p:bldP spid="26" grpId="0"/>
      <p:bldP spid="31" grpId="0"/>
      <p:bldP spid="32" grpId="0"/>
      <p:bldP spid="34" grpId="0"/>
      <p:bldP spid="35" grpId="0"/>
      <p:bldP spid="35" grpId="1"/>
      <p:bldP spid="36" grpId="0"/>
      <p:bldP spid="36" grpId="1"/>
      <p:bldP spid="37" grpId="0"/>
      <p:bldP spid="38" grpId="0"/>
      <p:bldP spid="39" grpId="0"/>
      <p:bldP spid="41" grpId="0"/>
      <p:bldP spid="42" grpId="0"/>
      <p:bldP spid="44" grpId="0"/>
      <p:bldP spid="46" grpId="0" animBg="1"/>
      <p:bldP spid="46" grpId="1" animBg="1"/>
      <p:bldP spid="47" grpId="0" animBg="1"/>
      <p:bldP spid="4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303290" y="2930690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003366"/>
                </a:solidFill>
              </a:rPr>
              <a:t>3</a:t>
            </a:r>
            <a:endParaRPr lang="ru-RU" sz="3600" i="1" dirty="0">
              <a:solidFill>
                <a:srgbClr val="0033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85264" y="3448653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solidFill>
                  <a:srgbClr val="003366"/>
                </a:solidFill>
              </a:rPr>
              <a:t>10</a:t>
            </a:r>
            <a:endParaRPr lang="ru-RU" sz="3600" i="1" dirty="0">
              <a:solidFill>
                <a:srgbClr val="003366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944258" y="2871976"/>
            <a:ext cx="9319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>
                <a:solidFill>
                  <a:srgbClr val="7030A0"/>
                </a:solidFill>
              </a:rPr>
              <a:t>∙</a:t>
            </a:r>
            <a:r>
              <a:rPr lang="ru-RU" sz="3600" i="1" dirty="0" smtClean="0">
                <a:solidFill>
                  <a:srgbClr val="7030A0"/>
                </a:solidFill>
              </a:rPr>
              <a:t> </a:t>
            </a:r>
            <a:r>
              <a:rPr lang="en-US" sz="3600" i="1" dirty="0" smtClean="0">
                <a:solidFill>
                  <a:srgbClr val="7030A0"/>
                </a:solidFill>
              </a:rPr>
              <a:t>10</a:t>
            </a:r>
            <a:endParaRPr lang="ru-RU" sz="3600" i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26520" y="3421156"/>
            <a:ext cx="715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>
                <a:solidFill>
                  <a:srgbClr val="7030A0"/>
                </a:solidFill>
              </a:rPr>
              <a:t>∙</a:t>
            </a:r>
            <a:r>
              <a:rPr lang="ru-RU" sz="3600" i="1" dirty="0" smtClean="0">
                <a:solidFill>
                  <a:srgbClr val="7030A0"/>
                </a:solidFill>
              </a:rPr>
              <a:t> </a:t>
            </a:r>
            <a:r>
              <a:rPr lang="en-US" sz="3600" i="1" dirty="0" smtClean="0">
                <a:solidFill>
                  <a:srgbClr val="7030A0"/>
                </a:solidFill>
              </a:rPr>
              <a:t>6</a:t>
            </a:r>
            <a:endParaRPr lang="ru-RU" sz="3600" i="1" dirty="0">
              <a:solidFill>
                <a:srgbClr val="7030A0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259632" y="3479205"/>
            <a:ext cx="941904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589658" y="2871976"/>
            <a:ext cx="715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>
                <a:solidFill>
                  <a:srgbClr val="7030A0"/>
                </a:solidFill>
              </a:rPr>
              <a:t>∙</a:t>
            </a:r>
            <a:r>
              <a:rPr lang="ru-RU" sz="3600" i="1" dirty="0" smtClean="0">
                <a:solidFill>
                  <a:srgbClr val="7030A0"/>
                </a:solidFill>
              </a:rPr>
              <a:t> </a:t>
            </a:r>
            <a:r>
              <a:rPr lang="en-US" sz="3600" i="1" dirty="0" smtClean="0">
                <a:solidFill>
                  <a:srgbClr val="7030A0"/>
                </a:solidFill>
              </a:rPr>
              <a:t>6</a:t>
            </a:r>
            <a:endParaRPr lang="ru-RU" sz="3600" i="1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86212" y="256804"/>
            <a:ext cx="653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3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16468" y="679148"/>
            <a:ext cx="813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10</a:t>
            </a:r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416990" y="729504"/>
            <a:ext cx="46099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104194" y="247100"/>
            <a:ext cx="691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5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76056" y="679148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6</a:t>
            </a:r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5080592" y="729504"/>
            <a:ext cx="46099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283968" y="463124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и</a:t>
            </a:r>
            <a:endParaRPr lang="ru-RU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2324536" y="1564631"/>
            <a:ext cx="653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3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54792" y="1986975"/>
            <a:ext cx="813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10</a:t>
            </a:r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2255314" y="2037331"/>
            <a:ext cx="46099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544354" y="1482919"/>
            <a:ext cx="691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5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16216" y="1914967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6</a:t>
            </a:r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6520752" y="1965323"/>
            <a:ext cx="46099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932040" y="646119"/>
            <a:ext cx="683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i="1" dirty="0" smtClean="0"/>
              <a:t>6</a:t>
            </a:r>
            <a:endParaRPr lang="ru-RU" sz="4000" i="1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V="1">
            <a:off x="2195736" y="1482919"/>
            <a:ext cx="36004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272088" y="680951"/>
            <a:ext cx="683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10</a:t>
            </a:r>
            <a:endParaRPr lang="ru-RU" sz="3600" i="1" dirty="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V="1">
            <a:off x="6372200" y="1482919"/>
            <a:ext cx="36004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936408" y="3376032"/>
            <a:ext cx="960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>
                <a:solidFill>
                  <a:srgbClr val="7030A0"/>
                </a:solidFill>
              </a:rPr>
              <a:t>∙</a:t>
            </a:r>
            <a:r>
              <a:rPr lang="ru-RU" sz="3600" i="1" dirty="0" smtClean="0">
                <a:solidFill>
                  <a:srgbClr val="7030A0"/>
                </a:solidFill>
              </a:rPr>
              <a:t> </a:t>
            </a:r>
            <a:r>
              <a:rPr lang="en-US" sz="3600" i="1" dirty="0" smtClean="0">
                <a:solidFill>
                  <a:srgbClr val="7030A0"/>
                </a:solidFill>
              </a:rPr>
              <a:t>10</a:t>
            </a:r>
            <a:endParaRPr lang="ru-RU" sz="3600" i="1" dirty="0">
              <a:solidFill>
                <a:srgbClr val="7030A0"/>
              </a:solidFill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5655176" y="3479205"/>
            <a:ext cx="1077064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637418" y="2930690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003366"/>
                </a:solidFill>
              </a:rPr>
              <a:t>5</a:t>
            </a:r>
            <a:endParaRPr lang="ru-RU" sz="3600" i="1" dirty="0">
              <a:solidFill>
                <a:srgbClr val="003366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614232" y="3428181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003366"/>
                </a:solidFill>
              </a:rPr>
              <a:t>6</a:t>
            </a:r>
            <a:endParaRPr lang="ru-RU" sz="3600" i="1" dirty="0">
              <a:solidFill>
                <a:srgbClr val="003366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843808" y="2957456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C00000"/>
                </a:solidFill>
              </a:rPr>
              <a:t>1</a:t>
            </a:r>
            <a:r>
              <a:rPr lang="en-US" sz="3200" i="1" dirty="0" smtClean="0">
                <a:solidFill>
                  <a:srgbClr val="C00000"/>
                </a:solidFill>
              </a:rPr>
              <a:t>8</a:t>
            </a:r>
            <a:endParaRPr lang="ru-RU" sz="3200" i="1" dirty="0">
              <a:solidFill>
                <a:srgbClr val="C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826392" y="3448040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C00000"/>
                </a:solidFill>
              </a:rPr>
              <a:t>6</a:t>
            </a:r>
            <a:r>
              <a:rPr lang="ru-RU" sz="3200" i="1" dirty="0" smtClean="0">
                <a:solidFill>
                  <a:srgbClr val="C00000"/>
                </a:solidFill>
              </a:rPr>
              <a:t>0</a:t>
            </a:r>
            <a:endParaRPr lang="ru-RU" sz="3200" i="1" dirty="0">
              <a:solidFill>
                <a:srgbClr val="C00000"/>
              </a:solidFill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2847576" y="3471100"/>
            <a:ext cx="57606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326104" y="3128768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=</a:t>
            </a:r>
            <a:endParaRPr lang="ru-RU" sz="3600" dirty="0"/>
          </a:p>
        </p:txBody>
      </p:sp>
      <p:sp>
        <p:nvSpPr>
          <p:cNvPr id="49" name="TextBox 48"/>
          <p:cNvSpPr txBox="1"/>
          <p:nvPr/>
        </p:nvSpPr>
        <p:spPr>
          <a:xfrm>
            <a:off x="7353016" y="2957632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C00000"/>
                </a:solidFill>
              </a:rPr>
              <a:t>50</a:t>
            </a:r>
            <a:endParaRPr lang="ru-RU" sz="3200" i="1" dirty="0">
              <a:solidFill>
                <a:srgbClr val="C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318184" y="3448216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C00000"/>
                </a:solidFill>
              </a:rPr>
              <a:t>6</a:t>
            </a:r>
            <a:r>
              <a:rPr lang="ru-RU" sz="3200" i="1" dirty="0" smtClean="0">
                <a:solidFill>
                  <a:srgbClr val="C00000"/>
                </a:solidFill>
              </a:rPr>
              <a:t>0</a:t>
            </a:r>
            <a:endParaRPr lang="ru-RU" sz="3200" i="1" dirty="0">
              <a:solidFill>
                <a:srgbClr val="C00000"/>
              </a:solidFill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7339368" y="3471276"/>
            <a:ext cx="57606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852016" y="3128944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=</a:t>
            </a:r>
            <a:endParaRPr lang="ru-RU" sz="3600" dirty="0"/>
          </a:p>
        </p:txBody>
      </p:sp>
      <p:sp>
        <p:nvSpPr>
          <p:cNvPr id="54" name="TextBox 53"/>
          <p:cNvSpPr txBox="1"/>
          <p:nvPr/>
        </p:nvSpPr>
        <p:spPr>
          <a:xfrm>
            <a:off x="3275856" y="4155926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003366"/>
                </a:solidFill>
              </a:rPr>
              <a:t>60</a:t>
            </a:r>
            <a:r>
              <a:rPr lang="en-US" sz="3200" i="1" dirty="0" smtClean="0"/>
              <a:t> = </a:t>
            </a:r>
            <a:r>
              <a:rPr lang="en-US" sz="3200" i="1" dirty="0" smtClean="0">
                <a:solidFill>
                  <a:srgbClr val="003366"/>
                </a:solidFill>
              </a:rPr>
              <a:t>10</a:t>
            </a:r>
            <a:r>
              <a:rPr lang="en-US" sz="3200" i="1" dirty="0" smtClean="0"/>
              <a:t> ∙ </a:t>
            </a:r>
            <a:r>
              <a:rPr lang="en-US" sz="3200" i="1" dirty="0" smtClean="0">
                <a:solidFill>
                  <a:srgbClr val="003366"/>
                </a:solidFill>
              </a:rPr>
              <a:t>6</a:t>
            </a:r>
            <a:endParaRPr lang="ru-RU" sz="3600" i="1" dirty="0">
              <a:solidFill>
                <a:srgbClr val="003366"/>
              </a:solidFill>
            </a:endParaRPr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3779912" y="1203598"/>
            <a:ext cx="792088" cy="30243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5148064" y="1203598"/>
            <a:ext cx="0" cy="30243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68941E-6 L -0.32865 0.09817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00" y="4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36153E-6 L 0.29392 0.09941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00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37" grpId="0"/>
      <p:bldP spid="9" grpId="0"/>
      <p:bldP spid="13" grpId="0"/>
      <p:bldP spid="14" grpId="0"/>
      <p:bldP spid="15" grpId="0"/>
      <p:bldP spid="17" grpId="0"/>
      <p:bldP spid="18" grpId="0"/>
      <p:bldP spid="20" grpId="0"/>
      <p:bldP spid="21" grpId="0"/>
      <p:bldP spid="22" grpId="0"/>
      <p:bldP spid="24" grpId="0"/>
      <p:bldP spid="25" grpId="0"/>
      <p:bldP spid="28" grpId="0"/>
      <p:bldP spid="28" grpId="1"/>
      <p:bldP spid="30" grpId="0"/>
      <p:bldP spid="30" grpId="1"/>
      <p:bldP spid="33" grpId="0"/>
      <p:bldP spid="35" grpId="0"/>
      <p:bldP spid="36" grpId="0"/>
      <p:bldP spid="42" grpId="1"/>
      <p:bldP spid="43" grpId="1"/>
      <p:bldP spid="45" grpId="0"/>
      <p:bldP spid="49" grpId="0"/>
      <p:bldP spid="50" grpId="0"/>
      <p:bldP spid="52" grpId="0"/>
      <p:bldP spid="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4983576" y="3199963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003366"/>
                </a:solidFill>
              </a:rPr>
              <a:t>6</a:t>
            </a:r>
            <a:r>
              <a:rPr lang="ru-RU" sz="3600" i="1" dirty="0" smtClean="0">
                <a:solidFill>
                  <a:srgbClr val="003366"/>
                </a:solidFill>
              </a:rPr>
              <a:t>28</a:t>
            </a:r>
            <a:endParaRPr lang="ru-RU" sz="3600" i="1" dirty="0">
              <a:solidFill>
                <a:srgbClr val="00336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09842" y="2643758"/>
            <a:ext cx="11442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>
                <a:solidFill>
                  <a:srgbClr val="7030A0"/>
                </a:solidFill>
              </a:rPr>
              <a:t>∙</a:t>
            </a:r>
            <a:r>
              <a:rPr lang="ru-RU" sz="3600" i="1" dirty="0" smtClean="0">
                <a:solidFill>
                  <a:srgbClr val="7030A0"/>
                </a:solidFill>
              </a:rPr>
              <a:t> </a:t>
            </a:r>
            <a:r>
              <a:rPr lang="en-US" sz="3600" i="1" dirty="0" smtClean="0">
                <a:solidFill>
                  <a:srgbClr val="7030A0"/>
                </a:solidFill>
              </a:rPr>
              <a:t>628</a:t>
            </a:r>
            <a:endParaRPr lang="ru-RU" sz="3600" i="1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60615" y="650573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003366"/>
                </a:solidFill>
              </a:rPr>
              <a:t>628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12990" y="646119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628</a:t>
            </a:r>
            <a:endParaRPr lang="ru-RU" sz="3600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3203848" y="680951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256</a:t>
            </a:r>
            <a:endParaRPr lang="ru-RU" sz="3600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5732002" y="2643758"/>
            <a:ext cx="11480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>
                <a:solidFill>
                  <a:srgbClr val="7030A0"/>
                </a:solidFill>
              </a:rPr>
              <a:t>∙</a:t>
            </a:r>
            <a:r>
              <a:rPr lang="ru-RU" sz="3600" i="1" dirty="0" smtClean="0">
                <a:solidFill>
                  <a:srgbClr val="7030A0"/>
                </a:solidFill>
              </a:rPr>
              <a:t> 256</a:t>
            </a:r>
            <a:endParaRPr lang="ru-RU" sz="3600" i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01968" y="3147814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>
                <a:solidFill>
                  <a:srgbClr val="7030A0"/>
                </a:solidFill>
              </a:rPr>
              <a:t>∙</a:t>
            </a:r>
            <a:r>
              <a:rPr lang="ru-RU" sz="3600" i="1" dirty="0" smtClean="0">
                <a:solidFill>
                  <a:srgbClr val="7030A0"/>
                </a:solidFill>
              </a:rPr>
              <a:t> </a:t>
            </a:r>
            <a:r>
              <a:rPr lang="en-US" sz="3600" i="1" dirty="0" smtClean="0">
                <a:solidFill>
                  <a:srgbClr val="7030A0"/>
                </a:solidFill>
              </a:rPr>
              <a:t>628</a:t>
            </a:r>
            <a:endParaRPr lang="ru-RU" sz="3600" i="1" dirty="0">
              <a:solidFill>
                <a:srgbClr val="7030A0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95536" y="3250987"/>
            <a:ext cx="1728192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09880" y="2702472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003366"/>
                </a:solidFill>
              </a:rPr>
              <a:t>137</a:t>
            </a:r>
            <a:endParaRPr lang="ru-RU" sz="3600" i="1" dirty="0">
              <a:solidFill>
                <a:srgbClr val="0033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9880" y="3199963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003366"/>
                </a:solidFill>
              </a:rPr>
              <a:t>256</a:t>
            </a:r>
            <a:endParaRPr lang="ru-RU" sz="3600" i="1" dirty="0">
              <a:solidFill>
                <a:srgbClr val="00336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75856" y="256804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003366"/>
                </a:solidFill>
              </a:rPr>
              <a:t>137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22898" y="679148"/>
            <a:ext cx="813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003366"/>
                </a:solidFill>
              </a:rPr>
              <a:t>256</a:t>
            </a:r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365773" y="729504"/>
            <a:ext cx="558155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004048" y="247100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003366"/>
                </a:solidFill>
              </a:rPr>
              <a:t>617</a:t>
            </a:r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5080592" y="729504"/>
            <a:ext cx="651410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283968" y="463124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и</a:t>
            </a:r>
            <a:endParaRPr lang="ru-RU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2143561" y="1564631"/>
            <a:ext cx="807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003366"/>
                </a:solidFill>
              </a:rPr>
              <a:t>137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88117" y="1977450"/>
            <a:ext cx="813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003366"/>
                </a:solidFill>
              </a:rPr>
              <a:t>256</a:t>
            </a:r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2255314" y="2037331"/>
            <a:ext cx="588494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411004" y="1482919"/>
            <a:ext cx="835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003366"/>
                </a:solidFill>
              </a:rPr>
              <a:t>617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72200" y="1914967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6</a:t>
            </a:r>
            <a:r>
              <a:rPr lang="en-US" sz="3200" i="1" dirty="0" smtClean="0">
                <a:solidFill>
                  <a:srgbClr val="003366"/>
                </a:solidFill>
              </a:rPr>
              <a:t>28</a:t>
            </a:r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6520752" y="1965323"/>
            <a:ext cx="571528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2195736" y="1482919"/>
            <a:ext cx="36004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6372200" y="1482919"/>
            <a:ext cx="36004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734032" y="3147814"/>
            <a:ext cx="117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>
                <a:solidFill>
                  <a:srgbClr val="7030A0"/>
                </a:solidFill>
              </a:rPr>
              <a:t>∙</a:t>
            </a:r>
            <a:r>
              <a:rPr lang="ru-RU" sz="3600" i="1" dirty="0" smtClean="0">
                <a:solidFill>
                  <a:srgbClr val="7030A0"/>
                </a:solidFill>
              </a:rPr>
              <a:t> 256</a:t>
            </a:r>
            <a:endParaRPr lang="ru-RU" sz="3600" i="1" dirty="0">
              <a:solidFill>
                <a:srgbClr val="7030A0"/>
              </a:solidFill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5080592" y="3250987"/>
            <a:ext cx="1678944" cy="0"/>
          </a:xfrm>
          <a:prstGeom prst="line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983576" y="2702472"/>
            <a:ext cx="1034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solidFill>
                  <a:srgbClr val="003366"/>
                </a:solidFill>
              </a:rPr>
              <a:t>617</a:t>
            </a:r>
            <a:endParaRPr lang="ru-RU" sz="3600" i="1" dirty="0">
              <a:solidFill>
                <a:srgbClr val="003366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645693" y="2729238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C00000"/>
                </a:solidFill>
              </a:rPr>
              <a:t>86 036</a:t>
            </a:r>
            <a:endParaRPr lang="ru-RU" sz="3200" i="1" dirty="0">
              <a:solidFill>
                <a:srgbClr val="C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483768" y="3219822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C00000"/>
                </a:solidFill>
              </a:rPr>
              <a:t>160 768</a:t>
            </a:r>
            <a:endParaRPr lang="ru-RU" sz="3200" i="1" dirty="0">
              <a:solidFill>
                <a:srgbClr val="C00000"/>
              </a:solidFill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2627784" y="3242882"/>
            <a:ext cx="129614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127496" y="2900550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=</a:t>
            </a:r>
            <a:endParaRPr lang="ru-RU" sz="3600" dirty="0"/>
          </a:p>
        </p:txBody>
      </p:sp>
      <p:sp>
        <p:nvSpPr>
          <p:cNvPr id="49" name="TextBox 48"/>
          <p:cNvSpPr txBox="1"/>
          <p:nvPr/>
        </p:nvSpPr>
        <p:spPr>
          <a:xfrm>
            <a:off x="7353016" y="2729414"/>
            <a:ext cx="1539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C00000"/>
                </a:solidFill>
              </a:rPr>
              <a:t>157 952</a:t>
            </a:r>
            <a:endParaRPr lang="ru-RU" sz="3200" i="1" dirty="0">
              <a:solidFill>
                <a:srgbClr val="C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318184" y="3219998"/>
            <a:ext cx="157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C00000"/>
                </a:solidFill>
              </a:rPr>
              <a:t>1</a:t>
            </a:r>
            <a:r>
              <a:rPr lang="en-US" sz="3200" i="1" dirty="0" smtClean="0">
                <a:solidFill>
                  <a:srgbClr val="C00000"/>
                </a:solidFill>
              </a:rPr>
              <a:t>6</a:t>
            </a:r>
            <a:r>
              <a:rPr lang="ru-RU" sz="3200" i="1" dirty="0" smtClean="0">
                <a:solidFill>
                  <a:srgbClr val="C00000"/>
                </a:solidFill>
              </a:rPr>
              <a:t>0 768</a:t>
            </a:r>
            <a:endParaRPr lang="ru-RU" sz="3200" i="1" dirty="0">
              <a:solidFill>
                <a:srgbClr val="C00000"/>
              </a:solidFill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7463193" y="3243058"/>
            <a:ext cx="126508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763304" y="2900726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=</a:t>
            </a:r>
            <a:endParaRPr lang="ru-RU" sz="3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59259E-6 L -0.36406 0.1077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00" y="5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.04784 L 0.26788 0.11481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13" grpId="0"/>
      <p:bldP spid="18" grpId="0"/>
      <p:bldP spid="28" grpId="0"/>
      <p:bldP spid="28" grpId="1"/>
      <p:bldP spid="30" grpId="0"/>
      <p:bldP spid="30" grpId="1"/>
      <p:bldP spid="37" grpId="0"/>
      <p:bldP spid="9" grpId="0"/>
      <p:bldP spid="11" grpId="0"/>
      <p:bldP spid="12" grpId="0"/>
      <p:bldP spid="14" grpId="0"/>
      <p:bldP spid="15" grpId="0"/>
      <p:bldP spid="17" grpId="0"/>
      <p:bldP spid="20" grpId="0"/>
      <p:bldP spid="21" grpId="0"/>
      <p:bldP spid="22" grpId="0"/>
      <p:bldP spid="24" grpId="0"/>
      <p:bldP spid="25" grpId="0"/>
      <p:bldP spid="33" grpId="0"/>
      <p:bldP spid="35" grpId="0"/>
      <p:bldP spid="42" grpId="0"/>
      <p:bldP spid="43" grpId="0"/>
      <p:bldP spid="45" grpId="0"/>
      <p:bldP spid="49" grpId="0"/>
      <p:bldP spid="50" grpId="0"/>
      <p:bldP spid="5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1800</TotalTime>
  <Words>421</Words>
  <Application>Microsoft Office PowerPoint</Application>
  <PresentationFormat>Экран (16:9)</PresentationFormat>
  <Paragraphs>233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cp-04</dc:creator>
  <cp:lastModifiedBy>user</cp:lastModifiedBy>
  <cp:revision>304</cp:revision>
  <dcterms:created xsi:type="dcterms:W3CDTF">2013-08-28T12:19:30Z</dcterms:created>
  <dcterms:modified xsi:type="dcterms:W3CDTF">2013-10-03T12:36:08Z</dcterms:modified>
</cp:coreProperties>
</file>