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70" r:id="rId4"/>
    <p:sldId id="279" r:id="rId5"/>
    <p:sldId id="273" r:id="rId6"/>
    <p:sldId id="272" r:id="rId7"/>
    <p:sldId id="274" r:id="rId8"/>
    <p:sldId id="271" r:id="rId9"/>
    <p:sldId id="275" r:id="rId10"/>
    <p:sldId id="277" r:id="rId11"/>
    <p:sldId id="280" r:id="rId12"/>
    <p:sldId id="278" r:id="rId1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3618" y="8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17.09.2013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7262220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17.09.2013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3038394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17.09.2013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4853148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17.09.2013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8811106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17.09.2013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796101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17.09.2013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20983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17.09.2013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5527503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17.09.2013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1539228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17.09.2013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502765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17.09.2013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0848030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DC9F7-ED06-4B52-B889-13E9D035856F}" type="datetimeFigureOut">
              <a:rPr lang="ru-RU" smtClean="0"/>
              <a:pPr/>
              <a:t>17.09.2013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501338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DC9F7-ED06-4B52-B889-13E9D035856F}" type="datetimeFigureOut">
              <a:rPr lang="ru-RU" smtClean="0"/>
              <a:pPr/>
              <a:t>17.09.2013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9E4F-80D5-4708-9D7A-3AF01B604D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387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74381" y="1059582"/>
            <a:ext cx="6833922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000" dirty="0">
                <a:solidFill>
                  <a:srgbClr val="003366"/>
                </a:solidFill>
              </a:rPr>
              <a:t>Наибольший общий </a:t>
            </a:r>
            <a:endParaRPr lang="ru-RU" sz="5000" dirty="0" smtClean="0">
              <a:solidFill>
                <a:srgbClr val="003366"/>
              </a:solidFill>
            </a:endParaRPr>
          </a:p>
          <a:p>
            <a:pPr algn="ctr"/>
            <a:r>
              <a:rPr lang="ru-RU" sz="5000" dirty="0" smtClean="0">
                <a:solidFill>
                  <a:srgbClr val="003366"/>
                </a:solidFill>
              </a:rPr>
              <a:t>делитель.</a:t>
            </a:r>
          </a:p>
          <a:p>
            <a:pPr algn="ctr"/>
            <a:r>
              <a:rPr lang="ru-RU" sz="5000" dirty="0" smtClean="0">
                <a:solidFill>
                  <a:srgbClr val="003366"/>
                </a:solidFill>
              </a:rPr>
              <a:t> </a:t>
            </a:r>
            <a:r>
              <a:rPr lang="ru-RU" sz="5000" dirty="0">
                <a:solidFill>
                  <a:srgbClr val="003366"/>
                </a:solidFill>
              </a:rPr>
              <a:t>Взаимно простые числа</a:t>
            </a:r>
          </a:p>
        </p:txBody>
      </p:sp>
    </p:spTree>
    <p:extLst>
      <p:ext uri="{BB962C8B-B14F-4D97-AF65-F5344CB8AC3E}">
        <p14:creationId xmlns:p14="http://schemas.microsoft.com/office/powerpoint/2010/main" val="19457207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987574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3366"/>
                </a:solidFill>
              </a:rPr>
              <a:t>315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915816" y="1131590"/>
            <a:ext cx="0" cy="27363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131840" y="987574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3366"/>
                </a:solidFill>
              </a:rPr>
              <a:t>5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1720" y="1466230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3366"/>
                </a:solidFill>
              </a:rPr>
              <a:t>63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44540" y="1489049"/>
            <a:ext cx="5292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3366"/>
                </a:solidFill>
              </a:rPr>
              <a:t>3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63315" y="1995686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3366"/>
                </a:solidFill>
              </a:rPr>
              <a:t>21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1840" y="2007968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3366"/>
                </a:solidFill>
              </a:rPr>
              <a:t>3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58747" y="3075806"/>
            <a:ext cx="5292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1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60032" y="422793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</a:t>
            </a:r>
            <a:r>
              <a:rPr lang="en-US" sz="3200" i="1" dirty="0" smtClean="0">
                <a:solidFill>
                  <a:srgbClr val="003366"/>
                </a:solidFill>
              </a:rPr>
              <a:t> 35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2066" y="4270763"/>
            <a:ext cx="5292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3366"/>
                </a:solidFill>
              </a:rPr>
              <a:t>7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76074" y="4271413"/>
            <a:ext cx="5292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3366"/>
                </a:solidFill>
              </a:rPr>
              <a:t>5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79105" y="4271413"/>
            <a:ext cx="2045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∙</a:t>
            </a:r>
            <a:endParaRPr lang="ru-RU" sz="3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691680" y="123478"/>
            <a:ext cx="58716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Найдём НОД чисел </a:t>
            </a:r>
            <a:r>
              <a:rPr lang="en-US" sz="3200" i="1" dirty="0" smtClean="0">
                <a:solidFill>
                  <a:srgbClr val="003366"/>
                </a:solidFill>
              </a:rPr>
              <a:t>315</a:t>
            </a:r>
            <a:r>
              <a:rPr lang="ru-RU" sz="3600" dirty="0" smtClean="0"/>
              <a:t> </a:t>
            </a:r>
            <a:r>
              <a:rPr lang="ru-RU" sz="3600" dirty="0"/>
              <a:t>и </a:t>
            </a:r>
            <a:r>
              <a:rPr lang="en-US" sz="3200" i="1" dirty="0" smtClean="0">
                <a:solidFill>
                  <a:srgbClr val="003366"/>
                </a:solidFill>
              </a:rPr>
              <a:t>700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5508104" y="970558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3366"/>
                </a:solidFill>
              </a:rPr>
              <a:t>700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444208" y="1040347"/>
            <a:ext cx="0" cy="290793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660232" y="970558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2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80112" y="2012578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3366"/>
                </a:solidFill>
              </a:rPr>
              <a:t>70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47532" y="1474614"/>
            <a:ext cx="5292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3366"/>
                </a:solidFill>
              </a:rPr>
              <a:t>5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60232" y="1974478"/>
            <a:ext cx="5384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3366"/>
                </a:solidFill>
              </a:rPr>
              <a:t>2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58277" y="3499143"/>
            <a:ext cx="5292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1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23728" y="2530079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3366"/>
                </a:solidFill>
              </a:rPr>
              <a:t>7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03963" y="2542361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3366"/>
                </a:solidFill>
              </a:rPr>
              <a:t>7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83436" y="299529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3366"/>
                </a:solidFill>
              </a:rPr>
              <a:t>7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60232" y="2499743"/>
            <a:ext cx="5384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3366"/>
                </a:solidFill>
              </a:rPr>
              <a:t>5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65684" y="4231124"/>
            <a:ext cx="32333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prstClr val="black"/>
                </a:solidFill>
              </a:rPr>
              <a:t>НОД </a:t>
            </a:r>
            <a:r>
              <a:rPr lang="en-US" sz="3600" dirty="0" smtClean="0">
                <a:solidFill>
                  <a:prstClr val="black"/>
                </a:solidFill>
              </a:rPr>
              <a:t>(</a:t>
            </a:r>
            <a:r>
              <a:rPr lang="ru-RU" sz="3200" i="1" dirty="0" smtClean="0">
                <a:solidFill>
                  <a:srgbClr val="003366"/>
                </a:solidFill>
              </a:rPr>
              <a:t>315</a:t>
            </a:r>
            <a:r>
              <a:rPr lang="en-US" sz="3200" i="1" dirty="0" smtClean="0">
                <a:solidFill>
                  <a:srgbClr val="003366"/>
                </a:solidFill>
              </a:rPr>
              <a:t>; </a:t>
            </a:r>
            <a:r>
              <a:rPr lang="ru-RU" sz="3200" i="1" dirty="0" smtClean="0">
                <a:solidFill>
                  <a:srgbClr val="003366"/>
                </a:solidFill>
              </a:rPr>
              <a:t>700</a:t>
            </a:r>
            <a:r>
              <a:rPr lang="en-US" sz="3600" dirty="0" smtClean="0"/>
              <a:t>)</a:t>
            </a:r>
            <a:r>
              <a:rPr lang="ru-RU" sz="3600" dirty="0" smtClean="0"/>
              <a:t> </a:t>
            </a:r>
            <a:r>
              <a:rPr lang="en-US" sz="3600" dirty="0" smtClean="0"/>
              <a:t>=</a:t>
            </a:r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>
            <a:off x="3144540" y="1622985"/>
            <a:ext cx="432048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647532" y="2995290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3366"/>
                </a:solidFill>
              </a:rPr>
              <a:t>7</a:t>
            </a:r>
            <a:endParaRPr lang="ru-RU" sz="3200" i="1" dirty="0">
              <a:solidFill>
                <a:srgbClr val="003366"/>
              </a:solidFill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3080916" y="2160949"/>
            <a:ext cx="432048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вал 32"/>
          <p:cNvSpPr/>
          <p:nvPr/>
        </p:nvSpPr>
        <p:spPr>
          <a:xfrm>
            <a:off x="2424460" y="1097682"/>
            <a:ext cx="360040" cy="36004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5986760" y="1059582"/>
            <a:ext cx="288032" cy="43204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авая фигурная скобка 35"/>
          <p:cNvSpPr/>
          <p:nvPr/>
        </p:nvSpPr>
        <p:spPr>
          <a:xfrm>
            <a:off x="7020272" y="1059582"/>
            <a:ext cx="144016" cy="936104"/>
          </a:xfrm>
          <a:prstGeom prst="rightBrace">
            <a:avLst>
              <a:gd name="adj1" fmla="val 44710"/>
              <a:gd name="adj2" fmla="val 50000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7" name="TextBox 36"/>
          <p:cNvSpPr txBox="1"/>
          <p:nvPr/>
        </p:nvSpPr>
        <p:spPr>
          <a:xfrm>
            <a:off x="7236296" y="1059582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rgbClr val="C00000"/>
                </a:solidFill>
              </a:rPr>
              <a:t>10</a:t>
            </a:r>
            <a:endParaRPr lang="ru-RU" sz="3600" i="1" dirty="0">
              <a:solidFill>
                <a:srgbClr val="C00000"/>
              </a:solidFill>
            </a:endParaRPr>
          </a:p>
        </p:txBody>
      </p:sp>
      <p:sp>
        <p:nvSpPr>
          <p:cNvPr id="38" name="Правая фигурная скобка 37"/>
          <p:cNvSpPr/>
          <p:nvPr/>
        </p:nvSpPr>
        <p:spPr>
          <a:xfrm>
            <a:off x="7020272" y="2067694"/>
            <a:ext cx="144016" cy="936104"/>
          </a:xfrm>
          <a:prstGeom prst="rightBrace">
            <a:avLst>
              <a:gd name="adj1" fmla="val 44710"/>
              <a:gd name="adj2" fmla="val 50000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3200"/>
          </a:p>
        </p:txBody>
      </p:sp>
      <p:sp>
        <p:nvSpPr>
          <p:cNvPr id="39" name="TextBox 38"/>
          <p:cNvSpPr txBox="1"/>
          <p:nvPr/>
        </p:nvSpPr>
        <p:spPr>
          <a:xfrm>
            <a:off x="7236296" y="2067694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rgbClr val="C00000"/>
                </a:solidFill>
              </a:rPr>
              <a:t>10</a:t>
            </a:r>
            <a:endParaRPr lang="ru-RU" sz="3600" i="1" dirty="0">
              <a:solidFill>
                <a:srgbClr val="C00000"/>
              </a:solidFill>
            </a:endParaRPr>
          </a:p>
        </p:txBody>
      </p:sp>
      <p:grpSp>
        <p:nvGrpSpPr>
          <p:cNvPr id="53" name="Группа 52"/>
          <p:cNvGrpSpPr/>
          <p:nvPr/>
        </p:nvGrpSpPr>
        <p:grpSpPr>
          <a:xfrm>
            <a:off x="3491880" y="1275606"/>
            <a:ext cx="3155652" cy="2012072"/>
            <a:chOff x="3491880" y="1275606"/>
            <a:chExt cx="3155652" cy="2012072"/>
          </a:xfrm>
        </p:grpSpPr>
        <p:cxnSp>
          <p:nvCxnSpPr>
            <p:cNvPr id="41" name="Прямая со стрелкой 40"/>
            <p:cNvCxnSpPr>
              <a:endCxn id="21" idx="1"/>
            </p:cNvCxnSpPr>
            <p:nvPr/>
          </p:nvCxnSpPr>
          <p:spPr>
            <a:xfrm>
              <a:off x="3491880" y="1275606"/>
              <a:ext cx="3155652" cy="491396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 стрелкой 42"/>
            <p:cNvCxnSpPr/>
            <p:nvPr/>
          </p:nvCxnSpPr>
          <p:spPr>
            <a:xfrm flipV="1">
              <a:off x="3563888" y="1779662"/>
              <a:ext cx="322181" cy="1775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 стрелкой 43"/>
            <p:cNvCxnSpPr/>
            <p:nvPr/>
          </p:nvCxnSpPr>
          <p:spPr>
            <a:xfrm flipV="1">
              <a:off x="3563888" y="2283718"/>
              <a:ext cx="322181" cy="1775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 стрелкой 45"/>
            <p:cNvCxnSpPr>
              <a:endCxn id="32" idx="1"/>
            </p:cNvCxnSpPr>
            <p:nvPr/>
          </p:nvCxnSpPr>
          <p:spPr>
            <a:xfrm>
              <a:off x="3491880" y="2787774"/>
              <a:ext cx="3155652" cy="499904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3923928" y="1491630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solidFill>
                    <a:srgbClr val="C00000"/>
                  </a:solidFill>
                </a:rPr>
                <a:t>?</a:t>
              </a:r>
              <a:endParaRPr lang="ru-RU" sz="3200" b="1" dirty="0">
                <a:solidFill>
                  <a:srgbClr val="C00000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923928" y="1986975"/>
              <a:ext cx="50405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>
                  <a:solidFill>
                    <a:srgbClr val="C00000"/>
                  </a:solidFill>
                </a:rPr>
                <a:t>?</a:t>
              </a:r>
              <a:endParaRPr lang="ru-RU" sz="3200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54" name="Овал 53"/>
          <p:cNvSpPr/>
          <p:nvPr/>
        </p:nvSpPr>
        <p:spPr>
          <a:xfrm>
            <a:off x="3106440" y="1059582"/>
            <a:ext cx="432048" cy="43204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3085232" y="2597150"/>
            <a:ext cx="432048" cy="43204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5102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5" grpId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6" grpId="0"/>
      <p:bldP spid="17" grpId="0"/>
      <p:bldP spid="19" grpId="0"/>
      <p:bldP spid="20" grpId="0"/>
      <p:bldP spid="21" grpId="0"/>
      <p:bldP spid="23" grpId="0"/>
      <p:bldP spid="24" grpId="0"/>
      <p:bldP spid="25" grpId="0"/>
      <p:bldP spid="25" grpId="1"/>
      <p:bldP spid="26" grpId="0"/>
      <p:bldP spid="27" grpId="0"/>
      <p:bldP spid="27" grpId="1"/>
      <p:bldP spid="28" grpId="0"/>
      <p:bldP spid="29" grpId="0"/>
      <p:bldP spid="32" grpId="0"/>
      <p:bldP spid="33" grpId="0" animBg="1"/>
      <p:bldP spid="33" grpId="1" animBg="1"/>
      <p:bldP spid="35" grpId="0" animBg="1"/>
      <p:bldP spid="35" grpId="1" animBg="1"/>
      <p:bldP spid="36" grpId="0" animBg="1"/>
      <p:bldP spid="36" grpId="1" animBg="1"/>
      <p:bldP spid="37" grpId="0"/>
      <p:bldP spid="37" grpId="1"/>
      <p:bldP spid="38" grpId="0" animBg="1"/>
      <p:bldP spid="38" grpId="1" animBg="1"/>
      <p:bldP spid="39" grpId="0"/>
      <p:bldP spid="39" grpId="1"/>
      <p:bldP spid="54" grpId="0" animBg="1"/>
      <p:bldP spid="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55552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Найти взаимно простые числа.</a:t>
            </a:r>
            <a:endParaRPr lang="ru-RU" sz="360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116406" y="1635646"/>
            <a:ext cx="29523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50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=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∙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∙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rgbClr val="003366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116406" y="2427734"/>
            <a:ext cx="29523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15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=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∙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rgbClr val="003366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16406" y="3221563"/>
            <a:ext cx="29523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21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=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∙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rgbClr val="003366"/>
              </a:solidFill>
              <a:effectLst/>
              <a:latin typeface="Arial" pitchFamily="34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5276646" y="1995686"/>
            <a:ext cx="2751738" cy="1584176"/>
            <a:chOff x="4499992" y="1851670"/>
            <a:chExt cx="2751738" cy="1584176"/>
          </a:xfrm>
        </p:grpSpPr>
        <p:sp>
          <p:nvSpPr>
            <p:cNvPr id="15" name="Прямоугольник 14"/>
            <p:cNvSpPr/>
            <p:nvPr/>
          </p:nvSpPr>
          <p:spPr>
            <a:xfrm flipH="1">
              <a:off x="5940152" y="2139702"/>
              <a:ext cx="1311578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2400" dirty="0" smtClean="0">
                  <a:solidFill>
                    <a:srgbClr val="C00000"/>
                  </a:solidFill>
                </a:rPr>
                <a:t>взаимно</a:t>
              </a:r>
            </a:p>
            <a:p>
              <a:pPr algn="ctr"/>
              <a:r>
                <a:rPr lang="ru-RU" sz="2400" dirty="0" smtClean="0">
                  <a:solidFill>
                    <a:srgbClr val="C00000"/>
                  </a:solidFill>
                </a:rPr>
                <a:t>простые</a:t>
              </a:r>
            </a:p>
            <a:p>
              <a:pPr algn="ctr"/>
              <a:r>
                <a:rPr lang="ru-RU" sz="2400" dirty="0" smtClean="0">
                  <a:solidFill>
                    <a:srgbClr val="C00000"/>
                  </a:solidFill>
                </a:rPr>
                <a:t>числа</a:t>
              </a:r>
              <a:endParaRPr lang="ru-RU" sz="2400" dirty="0">
                <a:solidFill>
                  <a:srgbClr val="C00000"/>
                </a:solidFill>
              </a:endParaRPr>
            </a:p>
          </p:txBody>
        </p:sp>
        <p:cxnSp>
          <p:nvCxnSpPr>
            <p:cNvPr id="16" name="Прямая со стрелкой 15"/>
            <p:cNvCxnSpPr>
              <a:stCxn id="15" idx="3"/>
            </p:cNvCxnSpPr>
            <p:nvPr/>
          </p:nvCxnSpPr>
          <p:spPr>
            <a:xfrm flipH="1" flipV="1">
              <a:off x="5004048" y="1851670"/>
              <a:ext cx="936104" cy="888197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>
              <a:stCxn id="15" idx="3"/>
            </p:cNvCxnSpPr>
            <p:nvPr/>
          </p:nvCxnSpPr>
          <p:spPr>
            <a:xfrm flipH="1">
              <a:off x="4499992" y="2739867"/>
              <a:ext cx="1440160" cy="695979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49" grpId="0"/>
      <p:bldP spid="2049" grpId="3"/>
      <p:bldP spid="4" grpId="0"/>
      <p:bldP spid="5" grpId="0"/>
      <p:bldP spid="5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7534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Наибольшее натуральное число, на которое делятся без остатка числа </a:t>
            </a:r>
            <a:r>
              <a:rPr lang="en-US" sz="3200" i="1" dirty="0">
                <a:solidFill>
                  <a:srgbClr val="003366"/>
                </a:solidFill>
              </a:rPr>
              <a:t>a</a:t>
            </a:r>
            <a:r>
              <a:rPr lang="en-US" sz="3200" dirty="0"/>
              <a:t> </a:t>
            </a:r>
            <a:r>
              <a:rPr lang="ru-RU" sz="3200" dirty="0"/>
              <a:t>и </a:t>
            </a:r>
            <a:r>
              <a:rPr lang="en-US" sz="3200" i="1" dirty="0">
                <a:solidFill>
                  <a:srgbClr val="003366"/>
                </a:solidFill>
              </a:rPr>
              <a:t>b</a:t>
            </a:r>
            <a:r>
              <a:rPr lang="ru-RU" sz="3200" dirty="0"/>
              <a:t>, называют </a:t>
            </a:r>
            <a:r>
              <a:rPr lang="ru-RU" sz="3200" dirty="0">
                <a:solidFill>
                  <a:srgbClr val="C00000"/>
                </a:solidFill>
              </a:rPr>
              <a:t>наибольшим общим делителем</a:t>
            </a:r>
            <a:r>
              <a:rPr lang="ru-RU" sz="3200" dirty="0"/>
              <a:t> этих чисел.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487472" y="2427734"/>
            <a:ext cx="22410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НОД (</a:t>
            </a:r>
            <a:r>
              <a:rPr lang="en-US" sz="3600" i="1" dirty="0">
                <a:solidFill>
                  <a:srgbClr val="003366"/>
                </a:solidFill>
              </a:rPr>
              <a:t>a</a:t>
            </a:r>
            <a:r>
              <a:rPr lang="ru-RU" sz="3600" dirty="0"/>
              <a:t>; </a:t>
            </a:r>
            <a:r>
              <a:rPr lang="en-US" sz="3600" i="1" dirty="0">
                <a:solidFill>
                  <a:srgbClr val="003366"/>
                </a:solidFill>
              </a:rPr>
              <a:t>b</a:t>
            </a:r>
            <a:r>
              <a:rPr lang="ru-RU" sz="3600" dirty="0"/>
              <a:t>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3188756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Числа </a:t>
            </a:r>
            <a:r>
              <a:rPr lang="ru-RU" sz="3200" dirty="0"/>
              <a:t>называются </a:t>
            </a:r>
            <a:r>
              <a:rPr lang="ru-RU" sz="3200" dirty="0">
                <a:solidFill>
                  <a:srgbClr val="C00000"/>
                </a:solidFill>
              </a:rPr>
              <a:t>взаимно простыми</a:t>
            </a:r>
            <a:r>
              <a:rPr lang="ru-RU" sz="3200" dirty="0"/>
              <a:t>, если у них нет общих делителей кроме </a:t>
            </a:r>
            <a:r>
              <a:rPr lang="ru-RU" sz="3200" dirty="0" smtClean="0"/>
              <a:t>единицы.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054807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843558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Делителем </a:t>
            </a:r>
            <a:r>
              <a:rPr lang="ru-RU" sz="3600" dirty="0"/>
              <a:t>натурального числа </a:t>
            </a:r>
            <a:r>
              <a:rPr lang="ru-RU" sz="3600" b="1" i="1" dirty="0" smtClean="0"/>
              <a:t>а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53109" y="3263026"/>
            <a:ext cx="4131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  </a:t>
            </a:r>
            <a:r>
              <a:rPr lang="ru-RU" sz="3200" i="1" dirty="0" smtClean="0">
                <a:solidFill>
                  <a:srgbClr val="003366"/>
                </a:solidFill>
              </a:rPr>
              <a:t>1</a:t>
            </a:r>
            <a:r>
              <a:rPr lang="ru-RU" sz="3600" dirty="0"/>
              <a:t>, </a:t>
            </a:r>
            <a:r>
              <a:rPr lang="ru-RU" sz="3200" i="1" dirty="0">
                <a:solidFill>
                  <a:srgbClr val="003366"/>
                </a:solidFill>
              </a:rPr>
              <a:t>2</a:t>
            </a:r>
            <a:r>
              <a:rPr lang="ru-RU" sz="3600" dirty="0"/>
              <a:t>, </a:t>
            </a:r>
            <a:r>
              <a:rPr lang="ru-RU" sz="3200" i="1" dirty="0">
                <a:solidFill>
                  <a:srgbClr val="003366"/>
                </a:solidFill>
              </a:rPr>
              <a:t>3</a:t>
            </a:r>
            <a:r>
              <a:rPr lang="ru-RU" sz="3600" dirty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4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6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8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12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24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1419622"/>
            <a:ext cx="6768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dirty="0" smtClean="0">
                <a:solidFill>
                  <a:prstClr val="black"/>
                </a:solidFill>
              </a:rPr>
              <a:t>называют натуральное число, </a:t>
            </a:r>
          </a:p>
          <a:p>
            <a:pPr lvl="0" algn="ctr"/>
            <a:r>
              <a:rPr lang="ru-RU" sz="3600" dirty="0" smtClean="0">
                <a:solidFill>
                  <a:prstClr val="black"/>
                </a:solidFill>
              </a:rPr>
              <a:t>на которое </a:t>
            </a:r>
            <a:r>
              <a:rPr lang="ru-RU" sz="3600" b="1" i="1" dirty="0" smtClean="0">
                <a:solidFill>
                  <a:prstClr val="black"/>
                </a:solidFill>
              </a:rPr>
              <a:t>а</a:t>
            </a:r>
            <a:r>
              <a:rPr lang="ru-RU" sz="3600" dirty="0" smtClean="0">
                <a:solidFill>
                  <a:prstClr val="black"/>
                </a:solidFill>
              </a:rPr>
              <a:t> делится без остатка.</a:t>
            </a:r>
            <a:endParaRPr lang="ru-RU" sz="3600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3268171"/>
            <a:ext cx="29204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Делители </a:t>
            </a:r>
            <a:r>
              <a:rPr lang="ru-RU" sz="3200" i="1" dirty="0" smtClean="0">
                <a:solidFill>
                  <a:srgbClr val="003366"/>
                </a:solidFill>
              </a:rPr>
              <a:t>24</a:t>
            </a:r>
            <a:r>
              <a:rPr lang="ru-RU" sz="3600" dirty="0" smtClean="0"/>
              <a:t>: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712246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6668514" y="828652"/>
            <a:ext cx="2007942" cy="1037923"/>
            <a:chOff x="3572170" y="2700860"/>
            <a:chExt cx="2007942" cy="1037923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 rot="13656860">
              <a:off x="3509894" y="2763136"/>
              <a:ext cx="1037923" cy="913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TextBox 16"/>
            <p:cNvSpPr txBox="1"/>
            <p:nvPr/>
          </p:nvSpPr>
          <p:spPr>
            <a:xfrm>
              <a:off x="4499992" y="2931790"/>
              <a:ext cx="10801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Х</a:t>
              </a:r>
              <a:r>
                <a:rPr lang="ru-RU" sz="3200" dirty="0" smtClean="0"/>
                <a:t>  </a:t>
              </a:r>
              <a:r>
                <a:rPr lang="ru-RU" sz="3200" i="1" dirty="0" smtClean="0">
                  <a:solidFill>
                    <a:srgbClr val="003366"/>
                  </a:solidFill>
                </a:rPr>
                <a:t>18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683568" y="751940"/>
            <a:ext cx="2088232" cy="961631"/>
            <a:chOff x="2987824" y="1832060"/>
            <a:chExt cx="2088232" cy="961631"/>
          </a:xfrm>
        </p:grpSpPr>
        <p:pic>
          <p:nvPicPr>
            <p:cNvPr id="36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987824" y="1832060"/>
              <a:ext cx="961631" cy="9616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" name="TextBox 36"/>
            <p:cNvSpPr txBox="1"/>
            <p:nvPr/>
          </p:nvSpPr>
          <p:spPr>
            <a:xfrm>
              <a:off x="3995936" y="1995686"/>
              <a:ext cx="10801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Х</a:t>
              </a:r>
              <a:r>
                <a:rPr lang="ru-RU" sz="3200" dirty="0" smtClean="0"/>
                <a:t>  </a:t>
              </a:r>
              <a:r>
                <a:rPr lang="ru-RU" sz="3200" i="1" dirty="0" smtClean="0">
                  <a:solidFill>
                    <a:srgbClr val="003366"/>
                  </a:solidFill>
                </a:rPr>
                <a:t>2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962291" y="2067694"/>
            <a:ext cx="54900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Делители </a:t>
            </a:r>
            <a:r>
              <a:rPr lang="ru-RU" sz="3200" i="1" dirty="0" smtClean="0">
                <a:solidFill>
                  <a:srgbClr val="003366"/>
                </a:solidFill>
              </a:rPr>
              <a:t>12</a:t>
            </a:r>
            <a:r>
              <a:rPr lang="ru-RU" sz="3600" dirty="0" smtClean="0"/>
              <a:t>: </a:t>
            </a:r>
            <a:r>
              <a:rPr lang="ru-RU" sz="3200" i="1" dirty="0">
                <a:solidFill>
                  <a:srgbClr val="003366"/>
                </a:solidFill>
              </a:rPr>
              <a:t>1</a:t>
            </a:r>
            <a:r>
              <a:rPr lang="ru-RU" sz="3600" dirty="0"/>
              <a:t>, </a:t>
            </a:r>
            <a:r>
              <a:rPr lang="ru-RU" sz="3200" i="1" dirty="0">
                <a:solidFill>
                  <a:srgbClr val="003366"/>
                </a:solidFill>
              </a:rPr>
              <a:t>2</a:t>
            </a:r>
            <a:r>
              <a:rPr lang="ru-RU" sz="3600" dirty="0"/>
              <a:t>, </a:t>
            </a:r>
            <a:r>
              <a:rPr lang="ru-RU" sz="3200" i="1" dirty="0">
                <a:solidFill>
                  <a:srgbClr val="003366"/>
                </a:solidFill>
              </a:rPr>
              <a:t>3</a:t>
            </a:r>
            <a:r>
              <a:rPr lang="ru-RU" sz="3600" dirty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4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6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12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62291" y="3003798"/>
            <a:ext cx="54900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Делители </a:t>
            </a:r>
            <a:r>
              <a:rPr lang="ru-RU" sz="3200" i="1" dirty="0" smtClean="0">
                <a:solidFill>
                  <a:srgbClr val="003366"/>
                </a:solidFill>
              </a:rPr>
              <a:t>18</a:t>
            </a:r>
            <a:r>
              <a:rPr lang="ru-RU" sz="3600" dirty="0" smtClean="0"/>
              <a:t>: </a:t>
            </a:r>
            <a:r>
              <a:rPr lang="ru-RU" sz="3200" i="1" dirty="0">
                <a:solidFill>
                  <a:srgbClr val="003366"/>
                </a:solidFill>
              </a:rPr>
              <a:t>1</a:t>
            </a:r>
            <a:r>
              <a:rPr lang="ru-RU" sz="3600" dirty="0"/>
              <a:t>, </a:t>
            </a:r>
            <a:r>
              <a:rPr lang="ru-RU" sz="3200" i="1" dirty="0">
                <a:solidFill>
                  <a:srgbClr val="003366"/>
                </a:solidFill>
              </a:rPr>
              <a:t>2</a:t>
            </a:r>
            <a:r>
              <a:rPr lang="ru-RU" sz="3600" dirty="0"/>
              <a:t>, </a:t>
            </a:r>
            <a:r>
              <a:rPr lang="ru-RU" sz="3200" i="1" dirty="0">
                <a:solidFill>
                  <a:srgbClr val="003366"/>
                </a:solidFill>
              </a:rPr>
              <a:t>3</a:t>
            </a:r>
            <a:r>
              <a:rPr lang="ru-RU" sz="3600" dirty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6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9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18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4096" y="2013605"/>
            <a:ext cx="1247584" cy="2138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23348" y="2169079"/>
            <a:ext cx="1181100" cy="1979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3" name="Группа 42"/>
          <p:cNvGrpSpPr/>
          <p:nvPr/>
        </p:nvGrpSpPr>
        <p:grpSpPr>
          <a:xfrm>
            <a:off x="1403648" y="483518"/>
            <a:ext cx="1872208" cy="1440160"/>
            <a:chOff x="1403648" y="483518"/>
            <a:chExt cx="1872208" cy="1440160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174807" y="756968"/>
              <a:ext cx="404371" cy="823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Выноска-облако 9"/>
            <p:cNvSpPr/>
            <p:nvPr/>
          </p:nvSpPr>
          <p:spPr>
            <a:xfrm>
              <a:off x="1403648" y="483518"/>
              <a:ext cx="1872208" cy="1440160"/>
            </a:xfrm>
            <a:prstGeom prst="cloudCallout">
              <a:avLst>
                <a:gd name="adj1" fmla="val -19775"/>
                <a:gd name="adj2" fmla="val 91895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683568" y="751940"/>
            <a:ext cx="2088232" cy="961631"/>
            <a:chOff x="2987824" y="1832060"/>
            <a:chExt cx="2088232" cy="961631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987824" y="1832060"/>
              <a:ext cx="961631" cy="9616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TextBox 14"/>
            <p:cNvSpPr txBox="1"/>
            <p:nvPr/>
          </p:nvSpPr>
          <p:spPr>
            <a:xfrm>
              <a:off x="3995936" y="1995686"/>
              <a:ext cx="10801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Х</a:t>
              </a:r>
              <a:r>
                <a:rPr lang="ru-RU" sz="3200" dirty="0" smtClean="0"/>
                <a:t>  </a:t>
              </a:r>
              <a:r>
                <a:rPr lang="ru-RU" sz="3200" i="1" dirty="0" smtClean="0">
                  <a:solidFill>
                    <a:srgbClr val="003366"/>
                  </a:solidFill>
                </a:rPr>
                <a:t>12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771800" y="1563638"/>
            <a:ext cx="5760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?</a:t>
            </a:r>
            <a:endParaRPr lang="ru-RU" sz="6600" dirty="0"/>
          </a:p>
        </p:txBody>
      </p:sp>
      <p:sp>
        <p:nvSpPr>
          <p:cNvPr id="21" name="Овал 20"/>
          <p:cNvSpPr/>
          <p:nvPr/>
        </p:nvSpPr>
        <p:spPr>
          <a:xfrm>
            <a:off x="4552950" y="2199427"/>
            <a:ext cx="432048" cy="43204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4984998" y="2184569"/>
            <a:ext cx="432048" cy="43204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5417046" y="2184569"/>
            <a:ext cx="432048" cy="43204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5849094" y="2184569"/>
            <a:ext cx="432048" cy="43204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6281142" y="2184569"/>
            <a:ext cx="432048" cy="43204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6734962" y="2184569"/>
            <a:ext cx="504056" cy="43204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4552950" y="3127023"/>
            <a:ext cx="432048" cy="43204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4984998" y="3112165"/>
            <a:ext cx="432048" cy="43204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417046" y="3112165"/>
            <a:ext cx="432048" cy="43204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5849094" y="3112165"/>
            <a:ext cx="432048" cy="43204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281142" y="3112165"/>
            <a:ext cx="432048" cy="43204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734962" y="3112165"/>
            <a:ext cx="504056" cy="43204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8" name="Группа 37"/>
          <p:cNvGrpSpPr/>
          <p:nvPr/>
        </p:nvGrpSpPr>
        <p:grpSpPr>
          <a:xfrm>
            <a:off x="6668848" y="828652"/>
            <a:ext cx="2007608" cy="1037923"/>
            <a:chOff x="3572504" y="2700860"/>
            <a:chExt cx="2007608" cy="1037923"/>
          </a:xfrm>
        </p:grpSpPr>
        <p:pic>
          <p:nvPicPr>
            <p:cNvPr id="39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 rot="13671800">
              <a:off x="3510228" y="2763136"/>
              <a:ext cx="1037923" cy="913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0" name="TextBox 39"/>
            <p:cNvSpPr txBox="1"/>
            <p:nvPr/>
          </p:nvSpPr>
          <p:spPr>
            <a:xfrm>
              <a:off x="4499992" y="2931790"/>
              <a:ext cx="10801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Х</a:t>
              </a:r>
              <a:r>
                <a:rPr lang="ru-RU" sz="3200" dirty="0" smtClean="0"/>
                <a:t>  </a:t>
              </a:r>
              <a:r>
                <a:rPr lang="ru-RU" sz="3200" i="1" dirty="0" smtClean="0">
                  <a:solidFill>
                    <a:srgbClr val="003366"/>
                  </a:solidFill>
                </a:rPr>
                <a:t>3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</p:grpSp>
      <p:sp>
        <p:nvSpPr>
          <p:cNvPr id="45" name="Выноска-облако 44"/>
          <p:cNvSpPr/>
          <p:nvPr/>
        </p:nvSpPr>
        <p:spPr>
          <a:xfrm>
            <a:off x="2339752" y="1491630"/>
            <a:ext cx="1440160" cy="1224136"/>
          </a:xfrm>
          <a:prstGeom prst="cloudCallout">
            <a:avLst>
              <a:gd name="adj1" fmla="val -88227"/>
              <a:gd name="adj2" fmla="val 3191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9" name="Группа 48"/>
          <p:cNvGrpSpPr/>
          <p:nvPr/>
        </p:nvGrpSpPr>
        <p:grpSpPr>
          <a:xfrm flipH="1">
            <a:off x="6012160" y="483518"/>
            <a:ext cx="1872208" cy="1440160"/>
            <a:chOff x="1403648" y="483518"/>
            <a:chExt cx="1872208" cy="1440160"/>
          </a:xfrm>
        </p:grpSpPr>
        <p:pic>
          <p:nvPicPr>
            <p:cNvPr id="50" name="Picture 5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6698"/>
            <a:stretch/>
          </p:blipFill>
          <p:spPr bwMode="auto">
            <a:xfrm>
              <a:off x="2096642" y="756968"/>
              <a:ext cx="431458" cy="8234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" name="Выноска-облако 50"/>
            <p:cNvSpPr/>
            <p:nvPr/>
          </p:nvSpPr>
          <p:spPr>
            <a:xfrm>
              <a:off x="1403648" y="483518"/>
              <a:ext cx="1872208" cy="1440160"/>
            </a:xfrm>
            <a:prstGeom prst="cloudCallout">
              <a:avLst>
                <a:gd name="adj1" fmla="val -19775"/>
                <a:gd name="adj2" fmla="val 91895"/>
              </a:avLst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2627784" y="771550"/>
            <a:ext cx="4032448" cy="1728192"/>
            <a:chOff x="-2484784" y="3579862"/>
            <a:chExt cx="4680520" cy="1728192"/>
          </a:xfrm>
        </p:grpSpPr>
        <p:sp>
          <p:nvSpPr>
            <p:cNvPr id="53" name="Прямоугольник 52"/>
            <p:cNvSpPr/>
            <p:nvPr/>
          </p:nvSpPr>
          <p:spPr>
            <a:xfrm>
              <a:off x="-2376264" y="3795886"/>
              <a:ext cx="4572000" cy="120032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ru-RU" sz="2400" dirty="0" smtClean="0"/>
                <a:t>Каждое из чисел </a:t>
              </a:r>
            </a:p>
            <a:p>
              <a:pPr algn="ctr"/>
              <a:r>
                <a:rPr lang="ru-RU" sz="2000" i="1" dirty="0" smtClean="0">
                  <a:solidFill>
                    <a:srgbClr val="003366"/>
                  </a:solidFill>
                </a:rPr>
                <a:t>12</a:t>
              </a:r>
              <a:r>
                <a:rPr lang="ru-RU" sz="2400" dirty="0" smtClean="0"/>
                <a:t> и </a:t>
              </a:r>
              <a:r>
                <a:rPr lang="ru-RU" sz="2000" i="1" dirty="0" smtClean="0">
                  <a:solidFill>
                    <a:srgbClr val="003366"/>
                  </a:solidFill>
                </a:rPr>
                <a:t>18 </a:t>
              </a:r>
              <a:r>
                <a:rPr lang="ru-RU" sz="2400" dirty="0" smtClean="0"/>
                <a:t>должно делиться на</a:t>
              </a:r>
            </a:p>
            <a:p>
              <a:pPr algn="ctr"/>
              <a:r>
                <a:rPr lang="ru-RU" sz="2400" dirty="0" smtClean="0"/>
                <a:t>число букетов.</a:t>
              </a:r>
              <a:endParaRPr lang="ru-RU" sz="2400" dirty="0"/>
            </a:p>
          </p:txBody>
        </p:sp>
        <p:sp>
          <p:nvSpPr>
            <p:cNvPr id="54" name="Выноска-облако 53"/>
            <p:cNvSpPr/>
            <p:nvPr/>
          </p:nvSpPr>
          <p:spPr>
            <a:xfrm>
              <a:off x="-2484784" y="3579862"/>
              <a:ext cx="4680520" cy="1728192"/>
            </a:xfrm>
            <a:prstGeom prst="cloudCallout">
              <a:avLst>
                <a:gd name="adj1" fmla="val 46609"/>
                <a:gd name="adj2" fmla="val 6058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3696726" y="3723878"/>
            <a:ext cx="2315434" cy="1169293"/>
            <a:chOff x="3120662" y="3795886"/>
            <a:chExt cx="2315434" cy="1169293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120662" y="3795886"/>
              <a:ext cx="1102476" cy="1169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5" name="TextBox 54"/>
            <p:cNvSpPr txBox="1"/>
            <p:nvPr/>
          </p:nvSpPr>
          <p:spPr>
            <a:xfrm>
              <a:off x="4355976" y="4083918"/>
              <a:ext cx="10801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Х</a:t>
              </a:r>
              <a:r>
                <a:rPr lang="ru-RU" sz="3200" dirty="0" smtClean="0"/>
                <a:t>  </a:t>
              </a:r>
              <a:r>
                <a:rPr lang="ru-RU" sz="3200" i="1" dirty="0" smtClean="0">
                  <a:solidFill>
                    <a:srgbClr val="003366"/>
                  </a:solidFill>
                </a:rPr>
                <a:t>6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63023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25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9" dur="25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0" dur="25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9" grpId="0"/>
      <p:bldP spid="19" grpId="1"/>
      <p:bldP spid="19" grpId="2"/>
      <p:bldP spid="21" grpId="0" animBg="1"/>
      <p:bldP spid="21" grpId="1" animBg="1"/>
      <p:bldP spid="21" grpId="2" animBg="1"/>
      <p:bldP spid="21" grpId="3" animBg="1"/>
      <p:bldP spid="22" grpId="0" animBg="1"/>
      <p:bldP spid="22" grpId="1" animBg="1"/>
      <p:bldP spid="22" grpId="2" animBg="1"/>
      <p:bldP spid="22" grpId="3" animBg="1"/>
      <p:bldP spid="23" grpId="0" animBg="1"/>
      <p:bldP spid="23" grpId="1" animBg="1"/>
      <p:bldP spid="23" grpId="2" animBg="1"/>
      <p:bldP spid="23" grpId="3" animBg="1"/>
      <p:bldP spid="24" grpId="0" animBg="1"/>
      <p:bldP spid="24" grpId="1" animBg="1"/>
      <p:bldP spid="25" grpId="0" animBg="1"/>
      <p:bldP spid="25" grpId="1" animBg="1"/>
      <p:bldP spid="25" grpId="2" animBg="1"/>
      <p:bldP spid="26" grpId="0" animBg="1"/>
      <p:bldP spid="26" grpId="1" animBg="1"/>
      <p:bldP spid="27" grpId="0" animBg="1"/>
      <p:bldP spid="27" grpId="1" animBg="1"/>
      <p:bldP spid="27" grpId="2" animBg="1"/>
      <p:bldP spid="27" grpId="3" animBg="1"/>
      <p:bldP spid="28" grpId="0" animBg="1"/>
      <p:bldP spid="28" grpId="1" animBg="1"/>
      <p:bldP spid="28" grpId="2" animBg="1"/>
      <p:bldP spid="28" grpId="3" animBg="1"/>
      <p:bldP spid="29" grpId="0" animBg="1"/>
      <p:bldP spid="29" grpId="1" animBg="1"/>
      <p:bldP spid="29" grpId="2" animBg="1"/>
      <p:bldP spid="29" grpId="3" animBg="1"/>
      <p:bldP spid="30" grpId="0" animBg="1"/>
      <p:bldP spid="30" grpId="1" animBg="1"/>
      <p:bldP spid="30" grpId="2" animBg="1"/>
      <p:bldP spid="31" grpId="0" animBg="1"/>
      <p:bldP spid="31" grpId="1" animBg="1"/>
      <p:bldP spid="32" grpId="0" animBg="1"/>
      <p:bldP spid="32" grpId="1" animBg="1"/>
      <p:bldP spid="45" grpId="0" animBg="1"/>
      <p:bldP spid="4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87624" y="2320592"/>
            <a:ext cx="6782947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 smtClean="0"/>
              <a:t>Общие делители </a:t>
            </a:r>
            <a:r>
              <a:rPr lang="ru-RU" sz="3200" i="1" dirty="0" smtClean="0">
                <a:solidFill>
                  <a:srgbClr val="003366"/>
                </a:solidFill>
              </a:rPr>
              <a:t>12 </a:t>
            </a:r>
            <a:r>
              <a:rPr lang="ru-RU" sz="3600" dirty="0" smtClean="0"/>
              <a:t>и </a:t>
            </a:r>
            <a:r>
              <a:rPr lang="ru-RU" sz="3600" i="1" dirty="0" smtClean="0">
                <a:solidFill>
                  <a:srgbClr val="003366"/>
                </a:solidFill>
              </a:rPr>
              <a:t>18</a:t>
            </a:r>
            <a:r>
              <a:rPr lang="ru-RU" sz="3600" dirty="0" smtClean="0"/>
              <a:t>: </a:t>
            </a:r>
            <a:r>
              <a:rPr lang="ru-RU" sz="3200" i="1" dirty="0">
                <a:solidFill>
                  <a:srgbClr val="003366"/>
                </a:solidFill>
              </a:rPr>
              <a:t>1</a:t>
            </a:r>
            <a:r>
              <a:rPr lang="ru-RU" sz="3600" dirty="0"/>
              <a:t>, </a:t>
            </a:r>
            <a:r>
              <a:rPr lang="ru-RU" sz="3200" i="1" dirty="0">
                <a:solidFill>
                  <a:srgbClr val="003366"/>
                </a:solidFill>
              </a:rPr>
              <a:t>2</a:t>
            </a:r>
            <a:r>
              <a:rPr lang="ru-RU" sz="3600" dirty="0"/>
              <a:t>, </a:t>
            </a:r>
            <a:r>
              <a:rPr lang="ru-RU" sz="3200" i="1" dirty="0">
                <a:solidFill>
                  <a:srgbClr val="003366"/>
                </a:solidFill>
              </a:rPr>
              <a:t>3</a:t>
            </a:r>
            <a:r>
              <a:rPr lang="ru-RU" sz="3600" dirty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6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895004" y="1573372"/>
            <a:ext cx="54900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Делители </a:t>
            </a:r>
            <a:r>
              <a:rPr lang="ru-RU" sz="3200" i="1" dirty="0" smtClean="0">
                <a:solidFill>
                  <a:srgbClr val="003366"/>
                </a:solidFill>
              </a:rPr>
              <a:t>18</a:t>
            </a:r>
            <a:r>
              <a:rPr lang="ru-RU" sz="3600" dirty="0" smtClean="0"/>
              <a:t>: </a:t>
            </a:r>
            <a:r>
              <a:rPr lang="ru-RU" sz="3200" i="1" dirty="0">
                <a:solidFill>
                  <a:srgbClr val="003366"/>
                </a:solidFill>
              </a:rPr>
              <a:t>1</a:t>
            </a:r>
            <a:r>
              <a:rPr lang="ru-RU" sz="3600" dirty="0"/>
              <a:t>, </a:t>
            </a:r>
            <a:r>
              <a:rPr lang="ru-RU" sz="3200" i="1" dirty="0">
                <a:solidFill>
                  <a:srgbClr val="003366"/>
                </a:solidFill>
              </a:rPr>
              <a:t>2</a:t>
            </a:r>
            <a:r>
              <a:rPr lang="ru-RU" sz="3600" dirty="0"/>
              <a:t>, </a:t>
            </a:r>
            <a:r>
              <a:rPr lang="ru-RU" sz="3200" i="1" dirty="0">
                <a:solidFill>
                  <a:srgbClr val="003366"/>
                </a:solidFill>
              </a:rPr>
              <a:t>3</a:t>
            </a:r>
            <a:r>
              <a:rPr lang="ru-RU" sz="3600" dirty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6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9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18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90283" y="843558"/>
            <a:ext cx="5490029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/>
              <a:t>Делители </a:t>
            </a:r>
            <a:r>
              <a:rPr lang="ru-RU" sz="3200" i="1" dirty="0" smtClean="0">
                <a:solidFill>
                  <a:srgbClr val="003366"/>
                </a:solidFill>
              </a:rPr>
              <a:t>12</a:t>
            </a:r>
            <a:r>
              <a:rPr lang="ru-RU" sz="3600" dirty="0" smtClean="0"/>
              <a:t>: </a:t>
            </a:r>
            <a:r>
              <a:rPr lang="ru-RU" sz="3200" i="1" dirty="0">
                <a:solidFill>
                  <a:srgbClr val="003366"/>
                </a:solidFill>
              </a:rPr>
              <a:t>1</a:t>
            </a:r>
            <a:r>
              <a:rPr lang="ru-RU" sz="3600" dirty="0"/>
              <a:t>, </a:t>
            </a:r>
            <a:r>
              <a:rPr lang="ru-RU" sz="3200" i="1" dirty="0">
                <a:solidFill>
                  <a:srgbClr val="003366"/>
                </a:solidFill>
              </a:rPr>
              <a:t>2</a:t>
            </a:r>
            <a:r>
              <a:rPr lang="ru-RU" sz="3600" dirty="0"/>
              <a:t>, </a:t>
            </a:r>
            <a:r>
              <a:rPr lang="ru-RU" sz="3200" i="1" dirty="0">
                <a:solidFill>
                  <a:srgbClr val="003366"/>
                </a:solidFill>
              </a:rPr>
              <a:t>3</a:t>
            </a:r>
            <a:r>
              <a:rPr lang="ru-RU" sz="3600" dirty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4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6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12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4461892" y="947316"/>
            <a:ext cx="2151732" cy="1192386"/>
            <a:chOff x="4461892" y="947316"/>
            <a:chExt cx="2151732" cy="1192386"/>
          </a:xfrm>
        </p:grpSpPr>
        <p:sp>
          <p:nvSpPr>
            <p:cNvPr id="7" name="Овал 6"/>
            <p:cNvSpPr/>
            <p:nvPr/>
          </p:nvSpPr>
          <p:spPr>
            <a:xfrm>
              <a:off x="4474592" y="1707654"/>
              <a:ext cx="432048" cy="43204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4906640" y="1692796"/>
              <a:ext cx="432048" cy="43204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5338688" y="1692796"/>
              <a:ext cx="432048" cy="43204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5770736" y="1692796"/>
              <a:ext cx="432048" cy="43204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4461892" y="962174"/>
              <a:ext cx="432048" cy="43204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4893940" y="947316"/>
              <a:ext cx="432048" cy="43204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5325988" y="947316"/>
              <a:ext cx="432048" cy="43204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6181576" y="947316"/>
              <a:ext cx="432048" cy="43204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" name="Овал 14"/>
          <p:cNvSpPr/>
          <p:nvPr/>
        </p:nvSpPr>
        <p:spPr>
          <a:xfrm>
            <a:off x="7380312" y="2453134"/>
            <a:ext cx="432048" cy="43204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475656" y="3363838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Наибольший общий делитель</a:t>
            </a:r>
            <a:endParaRPr lang="ru-RU" sz="3600" dirty="0">
              <a:solidFill>
                <a:srgbClr val="C00000"/>
              </a:solidFill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4860032" y="2931790"/>
            <a:ext cx="2520280" cy="57606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2" grpId="0"/>
      <p:bldP spid="4" grpId="0"/>
      <p:bldP spid="15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7442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/>
              <a:t>Наибольшее натуральное число, на которое делятся без остатка числа </a:t>
            </a:r>
            <a:r>
              <a:rPr lang="en-US" sz="3600" i="1" dirty="0">
                <a:solidFill>
                  <a:srgbClr val="003366"/>
                </a:solidFill>
              </a:rPr>
              <a:t>a</a:t>
            </a:r>
            <a:r>
              <a:rPr lang="en-US" sz="3600" dirty="0"/>
              <a:t> </a:t>
            </a:r>
            <a:r>
              <a:rPr lang="ru-RU" sz="3600" dirty="0"/>
              <a:t>и </a:t>
            </a:r>
            <a:r>
              <a:rPr lang="en-US" sz="3600" i="1" dirty="0">
                <a:solidFill>
                  <a:srgbClr val="003366"/>
                </a:solidFill>
              </a:rPr>
              <a:t>b</a:t>
            </a:r>
            <a:r>
              <a:rPr lang="ru-RU" sz="3600" dirty="0"/>
              <a:t>, называют </a:t>
            </a:r>
            <a:r>
              <a:rPr lang="ru-RU" sz="3600" dirty="0">
                <a:solidFill>
                  <a:srgbClr val="C00000"/>
                </a:solidFill>
              </a:rPr>
              <a:t>наибольшим общим делителем</a:t>
            </a:r>
            <a:r>
              <a:rPr lang="ru-RU" sz="3600" dirty="0"/>
              <a:t> этих чисел.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487472" y="2865591"/>
            <a:ext cx="22410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НОД (</a:t>
            </a:r>
            <a:r>
              <a:rPr lang="en-US" sz="3600" i="1" dirty="0">
                <a:solidFill>
                  <a:srgbClr val="003366"/>
                </a:solidFill>
              </a:rPr>
              <a:t>a</a:t>
            </a:r>
            <a:r>
              <a:rPr lang="ru-RU" sz="3600" dirty="0"/>
              <a:t>; </a:t>
            </a:r>
            <a:r>
              <a:rPr lang="en-US" sz="3600" i="1" dirty="0">
                <a:solidFill>
                  <a:srgbClr val="003366"/>
                </a:solidFill>
              </a:rPr>
              <a:t>b</a:t>
            </a:r>
            <a:r>
              <a:rPr lang="ru-RU" sz="3600" dirty="0"/>
              <a:t>)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3653611"/>
            <a:ext cx="28325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НОД(</a:t>
            </a:r>
            <a:r>
              <a:rPr lang="ru-RU" sz="3200" i="1" dirty="0">
                <a:solidFill>
                  <a:srgbClr val="003366"/>
                </a:solidFill>
              </a:rPr>
              <a:t>12</a:t>
            </a:r>
            <a:r>
              <a:rPr lang="ru-RU" sz="3600" dirty="0"/>
              <a:t>, </a:t>
            </a:r>
            <a:r>
              <a:rPr lang="ru-RU" sz="3200" i="1" dirty="0">
                <a:solidFill>
                  <a:srgbClr val="003366"/>
                </a:solidFill>
              </a:rPr>
              <a:t>18</a:t>
            </a:r>
            <a:r>
              <a:rPr lang="ru-RU" sz="3600" dirty="0"/>
              <a:t>)=</a:t>
            </a:r>
            <a:r>
              <a:rPr lang="ru-RU" sz="3200" i="1" dirty="0">
                <a:solidFill>
                  <a:srgbClr val="003366"/>
                </a:solidFill>
              </a:rPr>
              <a:t>6</a:t>
            </a:r>
            <a:endParaRPr lang="ru-RU" sz="3600" i="1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113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552252"/>
            <a:ext cx="55574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Найдём НОД чисел </a:t>
            </a:r>
            <a:r>
              <a:rPr lang="ru-RU" sz="3600" i="1" dirty="0">
                <a:solidFill>
                  <a:srgbClr val="003366"/>
                </a:solidFill>
              </a:rPr>
              <a:t>28</a:t>
            </a:r>
            <a:r>
              <a:rPr lang="ru-RU" sz="3600" dirty="0"/>
              <a:t> и </a:t>
            </a:r>
            <a:r>
              <a:rPr lang="ru-RU" sz="3600" i="1" dirty="0">
                <a:solidFill>
                  <a:srgbClr val="003366"/>
                </a:solidFill>
              </a:rPr>
              <a:t>42</a:t>
            </a:r>
            <a:r>
              <a:rPr lang="ru-RU" sz="3600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47878" y="1573072"/>
            <a:ext cx="58026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Делители </a:t>
            </a:r>
            <a:r>
              <a:rPr lang="ru-RU" sz="3200" i="1" dirty="0" smtClean="0">
                <a:solidFill>
                  <a:srgbClr val="003366"/>
                </a:solidFill>
              </a:rPr>
              <a:t>28</a:t>
            </a:r>
            <a:r>
              <a:rPr lang="ru-RU" sz="3600" dirty="0" smtClean="0"/>
              <a:t>:  </a:t>
            </a:r>
            <a:r>
              <a:rPr lang="ru-RU" sz="3200" i="1" dirty="0" smtClean="0">
                <a:solidFill>
                  <a:srgbClr val="003366"/>
                </a:solidFill>
              </a:rPr>
              <a:t>1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2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4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7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14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28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2357" y="2243652"/>
            <a:ext cx="68141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Делители </a:t>
            </a:r>
            <a:r>
              <a:rPr lang="ru-RU" sz="3200" i="1" dirty="0">
                <a:solidFill>
                  <a:srgbClr val="003366"/>
                </a:solidFill>
              </a:rPr>
              <a:t>42</a:t>
            </a:r>
            <a:r>
              <a:rPr lang="ru-RU" sz="3600" dirty="0"/>
              <a:t>: </a:t>
            </a:r>
            <a:r>
              <a:rPr lang="ru-RU" sz="3600" dirty="0" smtClean="0"/>
              <a:t> </a:t>
            </a:r>
            <a:r>
              <a:rPr lang="ru-RU" sz="3200" i="1" dirty="0" smtClean="0">
                <a:solidFill>
                  <a:srgbClr val="003366"/>
                </a:solidFill>
              </a:rPr>
              <a:t>1</a:t>
            </a:r>
            <a:r>
              <a:rPr lang="ru-RU" sz="3600" dirty="0"/>
              <a:t>, </a:t>
            </a:r>
            <a:r>
              <a:rPr lang="ru-RU" sz="3200" i="1" dirty="0">
                <a:solidFill>
                  <a:srgbClr val="003366"/>
                </a:solidFill>
              </a:rPr>
              <a:t>2</a:t>
            </a:r>
            <a:r>
              <a:rPr lang="ru-RU" sz="3600" dirty="0"/>
              <a:t>, </a:t>
            </a:r>
            <a:r>
              <a:rPr lang="ru-RU" sz="3200" i="1" dirty="0">
                <a:solidFill>
                  <a:srgbClr val="003366"/>
                </a:solidFill>
              </a:rPr>
              <a:t>3</a:t>
            </a:r>
            <a:r>
              <a:rPr lang="ru-RU" sz="3600" dirty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6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7</a:t>
            </a:r>
            <a:r>
              <a:rPr lang="ru-RU" sz="3600" dirty="0" smtClean="0"/>
              <a:t>, </a:t>
            </a:r>
            <a:r>
              <a:rPr lang="ru-RU" sz="3200" i="1" dirty="0">
                <a:solidFill>
                  <a:srgbClr val="003366"/>
                </a:solidFill>
              </a:rPr>
              <a:t>14</a:t>
            </a:r>
            <a:r>
              <a:rPr lang="ru-RU" sz="3600" dirty="0"/>
              <a:t>, </a:t>
            </a:r>
            <a:r>
              <a:rPr lang="ru-RU" sz="3200" i="1" dirty="0">
                <a:solidFill>
                  <a:srgbClr val="003366"/>
                </a:solidFill>
              </a:rPr>
              <a:t>21</a:t>
            </a:r>
            <a:r>
              <a:rPr lang="ru-RU" sz="3600" dirty="0"/>
              <a:t>, </a:t>
            </a:r>
            <a:r>
              <a:rPr lang="ru-RU" sz="3200" i="1" dirty="0">
                <a:solidFill>
                  <a:srgbClr val="003366"/>
                </a:solidFill>
              </a:rPr>
              <a:t>42</a:t>
            </a:r>
            <a:r>
              <a:rPr lang="ru-RU" sz="3600" dirty="0"/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3106826"/>
            <a:ext cx="56832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Общие делители: </a:t>
            </a:r>
            <a:r>
              <a:rPr lang="ru-RU" sz="3200" i="1" dirty="0">
                <a:solidFill>
                  <a:srgbClr val="003366"/>
                </a:solidFill>
              </a:rPr>
              <a:t>1</a:t>
            </a:r>
            <a:r>
              <a:rPr lang="ru-RU" sz="3600" dirty="0"/>
              <a:t>, </a:t>
            </a:r>
            <a:r>
              <a:rPr lang="ru-RU" sz="3200" i="1" dirty="0">
                <a:solidFill>
                  <a:srgbClr val="003366"/>
                </a:solidFill>
              </a:rPr>
              <a:t>2</a:t>
            </a:r>
            <a:r>
              <a:rPr lang="ru-RU" sz="3600" dirty="0"/>
              <a:t>, </a:t>
            </a:r>
            <a:r>
              <a:rPr lang="ru-RU" sz="3200" i="1" dirty="0">
                <a:solidFill>
                  <a:srgbClr val="003366"/>
                </a:solidFill>
              </a:rPr>
              <a:t>7</a:t>
            </a:r>
            <a:r>
              <a:rPr lang="ru-RU" sz="3600" dirty="0"/>
              <a:t>, </a:t>
            </a:r>
            <a:r>
              <a:rPr lang="ru-RU" sz="3200" i="1" dirty="0">
                <a:solidFill>
                  <a:srgbClr val="003366"/>
                </a:solidFill>
              </a:rPr>
              <a:t>14</a:t>
            </a:r>
            <a:r>
              <a:rPr lang="ru-RU" sz="3600" dirty="0"/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47374" y="4011910"/>
            <a:ext cx="32701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НОД (</a:t>
            </a:r>
            <a:r>
              <a:rPr lang="ru-RU" sz="3200" i="1" dirty="0">
                <a:solidFill>
                  <a:srgbClr val="003366"/>
                </a:solidFill>
              </a:rPr>
              <a:t>28</a:t>
            </a:r>
            <a:r>
              <a:rPr lang="ru-RU" sz="3600" dirty="0"/>
              <a:t>; </a:t>
            </a:r>
            <a:r>
              <a:rPr lang="ru-RU" sz="3200" i="1" dirty="0">
                <a:solidFill>
                  <a:srgbClr val="003366"/>
                </a:solidFill>
              </a:rPr>
              <a:t>42</a:t>
            </a:r>
            <a:r>
              <a:rPr lang="ru-RU" sz="3600" dirty="0"/>
              <a:t>)=</a:t>
            </a:r>
            <a:r>
              <a:rPr lang="ru-RU" sz="3200" i="1" dirty="0">
                <a:solidFill>
                  <a:srgbClr val="003366"/>
                </a:solidFill>
              </a:rPr>
              <a:t>14</a:t>
            </a:r>
            <a:r>
              <a:rPr lang="ru-RU" sz="3600" dirty="0"/>
              <a:t>.</a:t>
            </a:r>
          </a:p>
        </p:txBody>
      </p:sp>
      <p:sp>
        <p:nvSpPr>
          <p:cNvPr id="8" name="Овал 7"/>
          <p:cNvSpPr/>
          <p:nvPr/>
        </p:nvSpPr>
        <p:spPr>
          <a:xfrm>
            <a:off x="6130776" y="3194422"/>
            <a:ext cx="576064" cy="50405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4681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552252"/>
            <a:ext cx="55574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Найдём НОД чисел </a:t>
            </a:r>
            <a:r>
              <a:rPr lang="ru-RU" sz="3600" i="1" dirty="0" smtClean="0">
                <a:solidFill>
                  <a:srgbClr val="003366"/>
                </a:solidFill>
              </a:rPr>
              <a:t>26</a:t>
            </a:r>
            <a:r>
              <a:rPr lang="ru-RU" sz="3600" dirty="0" smtClean="0"/>
              <a:t> </a:t>
            </a:r>
            <a:r>
              <a:rPr lang="ru-RU" sz="3600" dirty="0"/>
              <a:t>и </a:t>
            </a:r>
            <a:r>
              <a:rPr lang="ru-RU" sz="3600" i="1" dirty="0" smtClean="0">
                <a:solidFill>
                  <a:srgbClr val="003366"/>
                </a:solidFill>
              </a:rPr>
              <a:t>45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19468" y="1573072"/>
            <a:ext cx="49466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Делители </a:t>
            </a:r>
            <a:r>
              <a:rPr lang="ru-RU" sz="3200" i="1" dirty="0" smtClean="0">
                <a:solidFill>
                  <a:srgbClr val="003366"/>
                </a:solidFill>
              </a:rPr>
              <a:t>26</a:t>
            </a:r>
            <a:r>
              <a:rPr lang="ru-RU" sz="3600" dirty="0" smtClean="0"/>
              <a:t>:  </a:t>
            </a:r>
            <a:r>
              <a:rPr lang="ru-RU" sz="3200" i="1" dirty="0" smtClean="0">
                <a:solidFill>
                  <a:srgbClr val="003366"/>
                </a:solidFill>
              </a:rPr>
              <a:t>1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2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13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26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29347" y="2243652"/>
            <a:ext cx="60110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Делители </a:t>
            </a:r>
            <a:r>
              <a:rPr lang="ru-RU" sz="3200" i="1" dirty="0" smtClean="0">
                <a:solidFill>
                  <a:srgbClr val="003366"/>
                </a:solidFill>
              </a:rPr>
              <a:t>45</a:t>
            </a:r>
            <a:r>
              <a:rPr lang="ru-RU" sz="3600" dirty="0" smtClean="0"/>
              <a:t>:  </a:t>
            </a:r>
            <a:r>
              <a:rPr lang="ru-RU" sz="3200" i="1" dirty="0" smtClean="0">
                <a:solidFill>
                  <a:srgbClr val="003366"/>
                </a:solidFill>
              </a:rPr>
              <a:t>1</a:t>
            </a:r>
            <a:r>
              <a:rPr lang="ru-RU" sz="3600" dirty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3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5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9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15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45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28630" y="3106826"/>
            <a:ext cx="40626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Общие делители: </a:t>
            </a:r>
            <a:r>
              <a:rPr lang="ru-RU" sz="3200" i="1" dirty="0" smtClean="0">
                <a:solidFill>
                  <a:srgbClr val="003366"/>
                </a:solidFill>
              </a:rPr>
              <a:t>1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47374" y="4011910"/>
            <a:ext cx="30618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НОД (</a:t>
            </a:r>
            <a:r>
              <a:rPr lang="ru-RU" sz="3200" i="1" dirty="0" smtClean="0">
                <a:solidFill>
                  <a:srgbClr val="003366"/>
                </a:solidFill>
              </a:rPr>
              <a:t>26</a:t>
            </a:r>
            <a:r>
              <a:rPr lang="ru-RU" sz="3600" dirty="0" smtClean="0"/>
              <a:t>; </a:t>
            </a:r>
            <a:r>
              <a:rPr lang="ru-RU" sz="3200" i="1" dirty="0" smtClean="0">
                <a:solidFill>
                  <a:srgbClr val="003366"/>
                </a:solidFill>
              </a:rPr>
              <a:t>45</a:t>
            </a:r>
            <a:r>
              <a:rPr lang="ru-RU" sz="3600" dirty="0" smtClean="0"/>
              <a:t>)=</a:t>
            </a:r>
            <a:r>
              <a:rPr lang="ru-RU" sz="3200" i="1" dirty="0" smtClean="0">
                <a:solidFill>
                  <a:srgbClr val="003366"/>
                </a:solidFill>
              </a:rPr>
              <a:t>1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929944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6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50" autoRev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5" grpId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843558"/>
            <a:ext cx="7992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Числа </a:t>
            </a:r>
            <a:r>
              <a:rPr lang="ru-RU" sz="3600" dirty="0"/>
              <a:t>называются </a:t>
            </a:r>
            <a:r>
              <a:rPr lang="ru-RU" sz="3600" dirty="0">
                <a:solidFill>
                  <a:srgbClr val="C00000"/>
                </a:solidFill>
              </a:rPr>
              <a:t>взаимно простыми</a:t>
            </a:r>
            <a:r>
              <a:rPr lang="ru-RU" sz="3600" dirty="0"/>
              <a:t>, если у них нет общих </a:t>
            </a:r>
            <a:r>
              <a:rPr lang="ru-RU" sz="3600" dirty="0" smtClean="0"/>
              <a:t>делителей, </a:t>
            </a:r>
            <a:r>
              <a:rPr lang="ru-RU" sz="3600" dirty="0"/>
              <a:t>кроме </a:t>
            </a:r>
            <a:r>
              <a:rPr lang="ru-RU" sz="3600" dirty="0" smtClean="0"/>
              <a:t>единицы.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47864" y="3219822"/>
            <a:ext cx="26514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НОД </a:t>
            </a:r>
            <a:r>
              <a:rPr lang="ru-RU" sz="3600" dirty="0" smtClean="0"/>
              <a:t>(</a:t>
            </a:r>
            <a:r>
              <a:rPr lang="en-US" sz="3200" i="1" dirty="0">
                <a:solidFill>
                  <a:srgbClr val="003366"/>
                </a:solidFill>
              </a:rPr>
              <a:t>a</a:t>
            </a:r>
            <a:r>
              <a:rPr lang="ru-RU" sz="3600" dirty="0" smtClean="0"/>
              <a:t>; </a:t>
            </a:r>
            <a:r>
              <a:rPr lang="en-US" sz="3200" i="1" dirty="0" smtClean="0">
                <a:solidFill>
                  <a:srgbClr val="003366"/>
                </a:solidFill>
              </a:rPr>
              <a:t>b</a:t>
            </a:r>
            <a:r>
              <a:rPr lang="ru-RU" sz="3600" dirty="0" smtClean="0"/>
              <a:t>)=</a:t>
            </a:r>
            <a:r>
              <a:rPr lang="ru-RU" sz="3200" i="1" dirty="0" smtClean="0">
                <a:solidFill>
                  <a:srgbClr val="003366"/>
                </a:solidFill>
              </a:rPr>
              <a:t>1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538418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5195540" y="4227934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</a:t>
            </a:r>
            <a:r>
              <a:rPr lang="en-US" sz="3200" i="1" dirty="0" smtClean="0">
                <a:solidFill>
                  <a:srgbClr val="003366"/>
                </a:solidFill>
              </a:rPr>
              <a:t> 18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37942" y="4270763"/>
            <a:ext cx="5292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3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721950" y="4271413"/>
            <a:ext cx="5292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2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24981" y="4271413"/>
            <a:ext cx="2045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∙</a:t>
            </a:r>
            <a:endParaRPr lang="ru-RU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4787470" y="4261253"/>
            <a:ext cx="7206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3366"/>
                </a:solidFill>
              </a:rPr>
              <a:t>3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74509" y="4261903"/>
            <a:ext cx="2045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∙</a:t>
            </a:r>
            <a:endParaRPr lang="ru-RU" sz="32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1691680" y="267494"/>
            <a:ext cx="57914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Найдём НОД чисел </a:t>
            </a:r>
            <a:r>
              <a:rPr lang="en-US" sz="3200" i="1" dirty="0" smtClean="0">
                <a:solidFill>
                  <a:srgbClr val="003366"/>
                </a:solidFill>
              </a:rPr>
              <a:t>3</a:t>
            </a:r>
            <a:r>
              <a:rPr lang="ru-RU" sz="3200" i="1" dirty="0" smtClean="0">
                <a:solidFill>
                  <a:srgbClr val="003366"/>
                </a:solidFill>
              </a:rPr>
              <a:t>6</a:t>
            </a:r>
            <a:r>
              <a:rPr lang="ru-RU" sz="3600" dirty="0" smtClean="0"/>
              <a:t> </a:t>
            </a:r>
            <a:r>
              <a:rPr lang="ru-RU" sz="3600" dirty="0"/>
              <a:t>и </a:t>
            </a:r>
            <a:r>
              <a:rPr lang="en-US" sz="3200" i="1" dirty="0" smtClean="0">
                <a:solidFill>
                  <a:srgbClr val="003366"/>
                </a:solidFill>
              </a:rPr>
              <a:t>126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grpSp>
        <p:nvGrpSpPr>
          <p:cNvPr id="54" name="Группа 53"/>
          <p:cNvGrpSpPr/>
          <p:nvPr/>
        </p:nvGrpSpPr>
        <p:grpSpPr>
          <a:xfrm>
            <a:off x="1619672" y="1059582"/>
            <a:ext cx="2016224" cy="2897539"/>
            <a:chOff x="1619672" y="1059582"/>
            <a:chExt cx="2016224" cy="2897539"/>
          </a:xfrm>
        </p:grpSpPr>
        <p:sp>
          <p:nvSpPr>
            <p:cNvPr id="3" name="TextBox 2"/>
            <p:cNvSpPr txBox="1"/>
            <p:nvPr/>
          </p:nvSpPr>
          <p:spPr>
            <a:xfrm>
              <a:off x="1619672" y="1059582"/>
              <a:ext cx="8640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 smtClean="0">
                  <a:solidFill>
                    <a:srgbClr val="003366"/>
                  </a:solidFill>
                </a:rPr>
                <a:t>36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>
              <a:off x="2555776" y="1203598"/>
              <a:ext cx="0" cy="27363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2771800" y="1059582"/>
              <a:ext cx="8640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2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91680" y="1658284"/>
              <a:ext cx="6480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 smtClean="0">
                  <a:solidFill>
                    <a:srgbClr val="003366"/>
                  </a:solidFill>
                </a:rPr>
                <a:t>18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771800" y="1681103"/>
              <a:ext cx="52921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 smtClean="0">
                  <a:solidFill>
                    <a:srgbClr val="003366"/>
                  </a:solidFill>
                </a:rPr>
                <a:t>2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03275" y="2237324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 smtClean="0">
                  <a:solidFill>
                    <a:srgbClr val="003366"/>
                  </a:solidFill>
                </a:rPr>
                <a:t>9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71800" y="2249606"/>
              <a:ext cx="8640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 smtClean="0">
                  <a:solidFill>
                    <a:srgbClr val="003366"/>
                  </a:solidFill>
                </a:rPr>
                <a:t>3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798707" y="3372346"/>
              <a:ext cx="52921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1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763688" y="2809817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 smtClean="0">
                  <a:solidFill>
                    <a:srgbClr val="003366"/>
                  </a:solidFill>
                </a:rPr>
                <a:t>3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743923" y="2822099"/>
              <a:ext cx="8640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 smtClean="0">
                  <a:solidFill>
                    <a:srgbClr val="003366"/>
                  </a:solidFill>
                </a:rPr>
                <a:t>3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5220072" y="1059582"/>
            <a:ext cx="2016224" cy="2901193"/>
            <a:chOff x="5220072" y="1059582"/>
            <a:chExt cx="2016224" cy="2901193"/>
          </a:xfrm>
        </p:grpSpPr>
        <p:sp>
          <p:nvSpPr>
            <p:cNvPr id="38" name="TextBox 37"/>
            <p:cNvSpPr txBox="1"/>
            <p:nvPr/>
          </p:nvSpPr>
          <p:spPr>
            <a:xfrm>
              <a:off x="5220072" y="1059582"/>
              <a:ext cx="8640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1</a:t>
              </a:r>
              <a:r>
                <a:rPr lang="en-US" sz="3200" i="1" dirty="0" smtClean="0">
                  <a:solidFill>
                    <a:srgbClr val="003366"/>
                  </a:solidFill>
                </a:rPr>
                <a:t>26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cxnSp>
          <p:nvCxnSpPr>
            <p:cNvPr id="39" name="Прямая соединительная линия 38"/>
            <p:cNvCxnSpPr/>
            <p:nvPr/>
          </p:nvCxnSpPr>
          <p:spPr>
            <a:xfrm>
              <a:off x="6156176" y="1103971"/>
              <a:ext cx="0" cy="28232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6372200" y="1059582"/>
              <a:ext cx="8640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2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292080" y="1658284"/>
              <a:ext cx="6480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 smtClean="0">
                  <a:solidFill>
                    <a:srgbClr val="003366"/>
                  </a:solidFill>
                </a:rPr>
                <a:t>63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372200" y="1681103"/>
              <a:ext cx="52921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3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280124" y="2237324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 smtClean="0">
                  <a:solidFill>
                    <a:srgbClr val="003366"/>
                  </a:solidFill>
                </a:rPr>
                <a:t>21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372200" y="2249606"/>
              <a:ext cx="8640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 smtClean="0">
                  <a:solidFill>
                    <a:srgbClr val="003366"/>
                  </a:solidFill>
                </a:rPr>
                <a:t>3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445341" y="3376000"/>
              <a:ext cx="52921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i="1" dirty="0" smtClean="0">
                  <a:solidFill>
                    <a:srgbClr val="003366"/>
                  </a:solidFill>
                </a:rPr>
                <a:t>1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391965" y="2800689"/>
              <a:ext cx="7200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 smtClean="0">
                  <a:solidFill>
                    <a:srgbClr val="003366"/>
                  </a:solidFill>
                </a:rPr>
                <a:t>7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372200" y="2812971"/>
              <a:ext cx="8640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i="1" dirty="0" smtClean="0">
                  <a:solidFill>
                    <a:srgbClr val="003366"/>
                  </a:solidFill>
                </a:rPr>
                <a:t>7</a:t>
              </a:r>
              <a:endParaRPr lang="ru-RU" sz="3200" i="1" dirty="0">
                <a:solidFill>
                  <a:srgbClr val="003366"/>
                </a:solidFill>
              </a:endParaRPr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899592" y="4231124"/>
            <a:ext cx="29207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prstClr val="black"/>
                </a:solidFill>
              </a:rPr>
              <a:t>НОД </a:t>
            </a:r>
            <a:r>
              <a:rPr lang="en-US" sz="3600" dirty="0" smtClean="0">
                <a:solidFill>
                  <a:prstClr val="black"/>
                </a:solidFill>
              </a:rPr>
              <a:t>(</a:t>
            </a:r>
            <a:r>
              <a:rPr lang="en-US" sz="3200" i="1" dirty="0" smtClean="0">
                <a:solidFill>
                  <a:srgbClr val="003366"/>
                </a:solidFill>
              </a:rPr>
              <a:t>3</a:t>
            </a:r>
            <a:r>
              <a:rPr lang="ru-RU" sz="3200" i="1" dirty="0" smtClean="0">
                <a:solidFill>
                  <a:srgbClr val="003366"/>
                </a:solidFill>
              </a:rPr>
              <a:t>6</a:t>
            </a:r>
            <a:r>
              <a:rPr lang="en-US" sz="3200" i="1" dirty="0" smtClean="0">
                <a:solidFill>
                  <a:srgbClr val="003366"/>
                </a:solidFill>
              </a:rPr>
              <a:t>; 126</a:t>
            </a:r>
            <a:r>
              <a:rPr lang="en-US" sz="3600" dirty="0" smtClean="0"/>
              <a:t>)=</a:t>
            </a:r>
            <a:endParaRPr lang="ru-RU" dirty="0"/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 flipH="1">
            <a:off x="2725192" y="1851670"/>
            <a:ext cx="432048" cy="28803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Овал 54"/>
          <p:cNvSpPr/>
          <p:nvPr/>
        </p:nvSpPr>
        <p:spPr>
          <a:xfrm>
            <a:off x="2759100" y="1144290"/>
            <a:ext cx="432048" cy="43204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2746400" y="2321818"/>
            <a:ext cx="432048" cy="43204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2712492" y="2897882"/>
            <a:ext cx="432048" cy="43204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9" name="Прямая со стрелкой 58"/>
          <p:cNvCxnSpPr>
            <a:stCxn id="55" idx="6"/>
            <a:endCxn id="40" idx="1"/>
          </p:cNvCxnSpPr>
          <p:nvPr/>
        </p:nvCxnSpPr>
        <p:spPr>
          <a:xfrm flipV="1">
            <a:off x="3191148" y="1351970"/>
            <a:ext cx="3181052" cy="834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stCxn id="56" idx="6"/>
            <a:endCxn id="42" idx="1"/>
          </p:cNvCxnSpPr>
          <p:nvPr/>
        </p:nvCxnSpPr>
        <p:spPr>
          <a:xfrm flipV="1">
            <a:off x="3178448" y="1973491"/>
            <a:ext cx="3193752" cy="564351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stCxn id="57" idx="6"/>
            <a:endCxn id="44" idx="1"/>
          </p:cNvCxnSpPr>
          <p:nvPr/>
        </p:nvCxnSpPr>
        <p:spPr>
          <a:xfrm flipV="1">
            <a:off x="3144540" y="2541994"/>
            <a:ext cx="3227660" cy="57191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stCxn id="8" idx="3"/>
          </p:cNvCxnSpPr>
          <p:nvPr/>
        </p:nvCxnSpPr>
        <p:spPr>
          <a:xfrm>
            <a:off x="3301015" y="1973491"/>
            <a:ext cx="1054961" cy="22195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283968" y="1690762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?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4627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34" grpId="0"/>
      <p:bldP spid="32" grpId="0"/>
      <p:bldP spid="36" grpId="0"/>
      <p:bldP spid="37" grpId="0"/>
      <p:bldP spid="35" grpId="0"/>
      <p:bldP spid="25" grpId="0"/>
      <p:bldP spid="55" grpId="0" animBg="1"/>
      <p:bldP spid="56" grpId="0" animBg="1"/>
      <p:bldP spid="57" grpId="0" animBg="1"/>
      <p:bldP spid="69" grpId="0"/>
      <p:bldP spid="69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453</Words>
  <Application>Microsoft Office PowerPoint</Application>
  <PresentationFormat>Экран (16:9)</PresentationFormat>
  <Paragraphs>103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cp-04</dc:creator>
  <cp:lastModifiedBy>user</cp:lastModifiedBy>
  <cp:revision>93</cp:revision>
  <dcterms:created xsi:type="dcterms:W3CDTF">2013-08-28T12:19:30Z</dcterms:created>
  <dcterms:modified xsi:type="dcterms:W3CDTF">2013-09-17T14:48:16Z</dcterms:modified>
</cp:coreProperties>
</file>