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66" r:id="rId12"/>
    <p:sldId id="267" r:id="rId13"/>
    <p:sldId id="268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822" y="18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18.09.2013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26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18.09.2013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03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18.09.2013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85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18.09.2013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881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18.09.2013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79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18.09.2013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2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18.09.2013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552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18.09.2013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153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18.09.2013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02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18.09.2013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084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18.09.2013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501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DC9F7-ED06-4B52-B889-13E9D035856F}" type="datetimeFigureOut">
              <a:rPr lang="ru-RU" smtClean="0"/>
              <a:pPr/>
              <a:t>18.09.2013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387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31640" y="1563638"/>
            <a:ext cx="6719404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000" dirty="0" smtClean="0">
                <a:solidFill>
                  <a:srgbClr val="003366"/>
                </a:solidFill>
              </a:rPr>
              <a:t>Разложение на простые</a:t>
            </a:r>
          </a:p>
          <a:p>
            <a:pPr algn="ctr"/>
            <a:r>
              <a:rPr lang="ru-RU" sz="5000" dirty="0" smtClean="0">
                <a:solidFill>
                  <a:srgbClr val="003366"/>
                </a:solidFill>
              </a:rPr>
              <a:t>множители</a:t>
            </a:r>
            <a:endParaRPr lang="ru-RU" sz="50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72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4488" y="2571750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600</a:t>
            </a:r>
            <a:r>
              <a:rPr lang="ru-RU" sz="3200" dirty="0" smtClean="0"/>
              <a:t> = </a:t>
            </a:r>
            <a:r>
              <a:rPr lang="ru-RU" sz="2800" i="1" dirty="0" smtClean="0">
                <a:solidFill>
                  <a:srgbClr val="003366"/>
                </a:solidFill>
              </a:rPr>
              <a:t>2</a:t>
            </a:r>
            <a:r>
              <a:rPr lang="ru-RU" sz="3200" dirty="0" smtClean="0"/>
              <a:t> ∙ </a:t>
            </a:r>
            <a:r>
              <a:rPr lang="ru-RU" sz="2800" i="1" dirty="0" smtClean="0">
                <a:solidFill>
                  <a:srgbClr val="003366"/>
                </a:solidFill>
              </a:rPr>
              <a:t>2</a:t>
            </a:r>
            <a:r>
              <a:rPr lang="ru-RU" sz="3200" dirty="0" smtClean="0"/>
              <a:t> ∙ </a:t>
            </a:r>
            <a:r>
              <a:rPr lang="ru-RU" sz="2800" i="1" dirty="0" smtClean="0">
                <a:solidFill>
                  <a:srgbClr val="003366"/>
                </a:solidFill>
              </a:rPr>
              <a:t>2</a:t>
            </a:r>
            <a:r>
              <a:rPr lang="ru-RU" sz="3200" dirty="0" smtClean="0"/>
              <a:t> ∙ </a:t>
            </a:r>
            <a:r>
              <a:rPr lang="ru-RU" sz="2800" i="1" dirty="0" smtClean="0">
                <a:solidFill>
                  <a:srgbClr val="003366"/>
                </a:solidFill>
              </a:rPr>
              <a:t>3</a:t>
            </a:r>
            <a:r>
              <a:rPr lang="ru-RU" sz="3200" dirty="0" smtClean="0"/>
              <a:t> ∙ </a:t>
            </a:r>
            <a:r>
              <a:rPr lang="ru-RU" sz="2800" i="1" dirty="0" smtClean="0">
                <a:solidFill>
                  <a:srgbClr val="003366"/>
                </a:solidFill>
              </a:rPr>
              <a:t>5</a:t>
            </a:r>
            <a:r>
              <a:rPr lang="ru-RU" sz="3200" dirty="0" smtClean="0"/>
              <a:t> ∙ </a:t>
            </a:r>
            <a:r>
              <a:rPr lang="ru-RU" sz="2800" i="1" dirty="0" smtClean="0">
                <a:solidFill>
                  <a:srgbClr val="003366"/>
                </a:solidFill>
              </a:rPr>
              <a:t>5</a:t>
            </a:r>
            <a:r>
              <a:rPr lang="ru-RU" sz="3200" dirty="0" smtClean="0"/>
              <a:t>  делится на  </a:t>
            </a:r>
            <a:r>
              <a:rPr lang="ru-RU" sz="2800" i="1" dirty="0" smtClean="0">
                <a:solidFill>
                  <a:srgbClr val="003366"/>
                </a:solidFill>
              </a:rPr>
              <a:t>40</a:t>
            </a:r>
            <a:r>
              <a:rPr lang="ru-RU" sz="3200" dirty="0" smtClean="0"/>
              <a:t> = </a:t>
            </a:r>
            <a:r>
              <a:rPr lang="ru-RU" sz="2800" i="1" dirty="0" smtClean="0">
                <a:solidFill>
                  <a:srgbClr val="003366"/>
                </a:solidFill>
              </a:rPr>
              <a:t>2</a:t>
            </a:r>
            <a:r>
              <a:rPr lang="ru-RU" sz="3200" dirty="0" smtClean="0"/>
              <a:t> ∙ </a:t>
            </a:r>
            <a:r>
              <a:rPr lang="ru-RU" sz="2800" i="1" dirty="0" smtClean="0">
                <a:solidFill>
                  <a:srgbClr val="003366"/>
                </a:solidFill>
              </a:rPr>
              <a:t>2</a:t>
            </a:r>
            <a:r>
              <a:rPr lang="ru-RU" sz="3200" dirty="0" smtClean="0"/>
              <a:t> ∙ </a:t>
            </a:r>
            <a:r>
              <a:rPr lang="ru-RU" sz="2800" i="1" dirty="0" smtClean="0">
                <a:solidFill>
                  <a:srgbClr val="003366"/>
                </a:solidFill>
              </a:rPr>
              <a:t>2</a:t>
            </a:r>
            <a:r>
              <a:rPr lang="ru-RU" sz="3200" dirty="0" smtClean="0"/>
              <a:t> ∙ </a:t>
            </a:r>
            <a:r>
              <a:rPr lang="ru-RU" sz="2800" i="1" dirty="0" smtClean="0">
                <a:solidFill>
                  <a:srgbClr val="003366"/>
                </a:solidFill>
              </a:rPr>
              <a:t>5</a:t>
            </a:r>
            <a:r>
              <a:rPr lang="ru-RU" sz="3200" dirty="0"/>
              <a:t>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864778" y="2386499"/>
            <a:ext cx="1745855" cy="876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2427734"/>
            <a:ext cx="1296144" cy="876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19264" y="362724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Число </a:t>
            </a:r>
            <a:r>
              <a:rPr lang="ru-RU" sz="3600" dirty="0" smtClean="0">
                <a:solidFill>
                  <a:srgbClr val="C00000"/>
                </a:solidFill>
              </a:rPr>
              <a:t>делится</a:t>
            </a:r>
            <a:r>
              <a:rPr lang="ru-RU" sz="3600" dirty="0" smtClean="0"/>
              <a:t> лишь на те </a:t>
            </a:r>
            <a:r>
              <a:rPr lang="ru-RU" sz="3600" u="sng" dirty="0" smtClean="0"/>
              <a:t>составные</a:t>
            </a:r>
            <a:r>
              <a:rPr lang="ru-RU" sz="3600" dirty="0" smtClean="0"/>
              <a:t> числа, разложения которых на простые множители полностью в нем содержится.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24568" y="2561252"/>
            <a:ext cx="17860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>
                <a:solidFill>
                  <a:srgbClr val="C00000"/>
                </a:solidFill>
              </a:rPr>
              <a:t>2</a:t>
            </a:r>
            <a:r>
              <a:rPr lang="ru-RU" sz="3200" dirty="0">
                <a:solidFill>
                  <a:srgbClr val="C00000"/>
                </a:solidFill>
              </a:rPr>
              <a:t> ∙ </a:t>
            </a:r>
            <a:r>
              <a:rPr lang="ru-RU" sz="2800" i="1" dirty="0">
                <a:solidFill>
                  <a:srgbClr val="C00000"/>
                </a:solidFill>
              </a:rPr>
              <a:t>2</a:t>
            </a:r>
            <a:r>
              <a:rPr lang="ru-RU" sz="3200" dirty="0">
                <a:solidFill>
                  <a:srgbClr val="C00000"/>
                </a:solidFill>
              </a:rPr>
              <a:t> ∙ </a:t>
            </a:r>
            <a:r>
              <a:rPr lang="ru-RU" sz="2800" i="1" dirty="0">
                <a:solidFill>
                  <a:srgbClr val="C00000"/>
                </a:solidFill>
              </a:rPr>
              <a:t>2</a:t>
            </a:r>
            <a:r>
              <a:rPr lang="ru-RU" sz="3200" dirty="0">
                <a:solidFill>
                  <a:srgbClr val="C00000"/>
                </a:solidFill>
              </a:rPr>
              <a:t> ∙ </a:t>
            </a:r>
            <a:r>
              <a:rPr lang="ru-RU" sz="2800" i="1" dirty="0">
                <a:solidFill>
                  <a:srgbClr val="C00000"/>
                </a:solidFill>
              </a:rPr>
              <a:t>5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4488" y="3262799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600</a:t>
            </a:r>
            <a:r>
              <a:rPr lang="ru-RU" sz="3200" dirty="0" smtClean="0"/>
              <a:t> = </a:t>
            </a:r>
            <a:r>
              <a:rPr lang="ru-RU" sz="2800" i="1" dirty="0" smtClean="0">
                <a:solidFill>
                  <a:srgbClr val="003366"/>
                </a:solidFill>
              </a:rPr>
              <a:t>2</a:t>
            </a:r>
            <a:r>
              <a:rPr lang="ru-RU" sz="3200" dirty="0" smtClean="0"/>
              <a:t> ∙ </a:t>
            </a:r>
            <a:r>
              <a:rPr lang="ru-RU" sz="2800" i="1" dirty="0" smtClean="0">
                <a:solidFill>
                  <a:srgbClr val="003366"/>
                </a:solidFill>
              </a:rPr>
              <a:t>2</a:t>
            </a:r>
            <a:r>
              <a:rPr lang="ru-RU" sz="3200" dirty="0" smtClean="0"/>
              <a:t> ∙ </a:t>
            </a:r>
            <a:r>
              <a:rPr lang="ru-RU" sz="2800" i="1" dirty="0" smtClean="0">
                <a:solidFill>
                  <a:srgbClr val="003366"/>
                </a:solidFill>
              </a:rPr>
              <a:t>2</a:t>
            </a:r>
            <a:r>
              <a:rPr lang="ru-RU" sz="3200" dirty="0" smtClean="0"/>
              <a:t> ∙ </a:t>
            </a:r>
            <a:r>
              <a:rPr lang="ru-RU" sz="2800" i="1" dirty="0" smtClean="0">
                <a:solidFill>
                  <a:srgbClr val="003366"/>
                </a:solidFill>
              </a:rPr>
              <a:t>3</a:t>
            </a:r>
            <a:r>
              <a:rPr lang="ru-RU" sz="3200" dirty="0" smtClean="0"/>
              <a:t> ∙ </a:t>
            </a:r>
            <a:r>
              <a:rPr lang="ru-RU" sz="2800" i="1" dirty="0" smtClean="0">
                <a:solidFill>
                  <a:srgbClr val="003366"/>
                </a:solidFill>
              </a:rPr>
              <a:t>5</a:t>
            </a:r>
            <a:r>
              <a:rPr lang="ru-RU" sz="3200" dirty="0" smtClean="0"/>
              <a:t> ∙ </a:t>
            </a:r>
            <a:r>
              <a:rPr lang="ru-RU" sz="2800" i="1" dirty="0" smtClean="0">
                <a:solidFill>
                  <a:srgbClr val="003366"/>
                </a:solidFill>
              </a:rPr>
              <a:t>5</a:t>
            </a:r>
            <a:r>
              <a:rPr lang="ru-RU" sz="3200" dirty="0" smtClean="0"/>
              <a:t>  не делится на  </a:t>
            </a:r>
            <a:r>
              <a:rPr lang="ru-RU" sz="2800" i="1" dirty="0" smtClean="0">
                <a:solidFill>
                  <a:srgbClr val="003366"/>
                </a:solidFill>
              </a:rPr>
              <a:t>63</a:t>
            </a:r>
            <a:r>
              <a:rPr lang="ru-RU" sz="3200" dirty="0" smtClean="0"/>
              <a:t> = </a:t>
            </a:r>
            <a:r>
              <a:rPr lang="ru-RU" sz="2800" i="1" dirty="0" smtClean="0">
                <a:solidFill>
                  <a:srgbClr val="003366"/>
                </a:solidFill>
              </a:rPr>
              <a:t>3</a:t>
            </a:r>
            <a:r>
              <a:rPr lang="ru-RU" sz="3200" dirty="0" smtClean="0"/>
              <a:t> ∙ </a:t>
            </a:r>
            <a:r>
              <a:rPr lang="ru-RU" sz="2800" i="1" dirty="0" smtClean="0">
                <a:solidFill>
                  <a:srgbClr val="003366"/>
                </a:solidFill>
              </a:rPr>
              <a:t>3</a:t>
            </a:r>
            <a:r>
              <a:rPr lang="ru-RU" sz="3200" dirty="0" smtClean="0"/>
              <a:t> ∙ </a:t>
            </a:r>
            <a:r>
              <a:rPr lang="ru-RU" sz="2800" i="1" dirty="0" smtClean="0">
                <a:solidFill>
                  <a:srgbClr val="003366"/>
                </a:solidFill>
              </a:rPr>
              <a:t>7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329147" y="330403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3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22904" y="330382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3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90312" y="2427734"/>
            <a:ext cx="442352" cy="876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99708" y="2521514"/>
            <a:ext cx="23361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>
                <a:solidFill>
                  <a:srgbClr val="C00000"/>
                </a:solidFill>
              </a:rPr>
              <a:t>2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  <a:r>
              <a:rPr lang="ru-RU" sz="3600" dirty="0">
                <a:solidFill>
                  <a:srgbClr val="C00000"/>
                </a:solidFill>
              </a:rPr>
              <a:t>∙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  <a:r>
              <a:rPr lang="ru-RU" sz="2800" i="1" dirty="0">
                <a:solidFill>
                  <a:srgbClr val="C00000"/>
                </a:solidFill>
              </a:rPr>
              <a:t>2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  <a:r>
              <a:rPr lang="ru-RU" sz="3600" dirty="0">
                <a:solidFill>
                  <a:srgbClr val="C00000"/>
                </a:solidFill>
              </a:rPr>
              <a:t>∙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  <a:r>
              <a:rPr lang="ru-RU" sz="2800" i="1" dirty="0">
                <a:solidFill>
                  <a:srgbClr val="C00000"/>
                </a:solidFill>
              </a:rPr>
              <a:t>2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  <a:r>
              <a:rPr lang="ru-RU" sz="3200" dirty="0" smtClean="0">
                <a:solidFill>
                  <a:srgbClr val="C00000"/>
                </a:solidFill>
              </a:rPr>
              <a:t>     </a:t>
            </a:r>
            <a:r>
              <a:rPr lang="ru-RU" sz="3600" dirty="0" smtClean="0">
                <a:solidFill>
                  <a:srgbClr val="C00000"/>
                </a:solidFill>
              </a:rPr>
              <a:t>∙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2800" i="1" dirty="0">
                <a:solidFill>
                  <a:srgbClr val="C00000"/>
                </a:solidFill>
              </a:rPr>
              <a:t>5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9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 animBg="1"/>
      <p:bldP spid="4" grpId="0" animBg="1"/>
      <p:bldP spid="2" grpId="0"/>
      <p:bldP spid="5" grpId="0"/>
      <p:bldP spid="8" grpId="0"/>
      <p:bldP spid="9" grpId="0"/>
      <p:bldP spid="10" grpId="0"/>
      <p:bldP spid="12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20272" y="2580288"/>
            <a:ext cx="1296403" cy="172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755576" y="339502"/>
            <a:ext cx="8064896" cy="1944217"/>
          </a:xfrm>
          <a:prstGeom prst="roundRect">
            <a:avLst/>
          </a:prstGeom>
          <a:noFill/>
          <a:ln w="38100"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Все эти чиста – простые делители числа 1950.</a:t>
            </a:r>
            <a:endParaRPr lang="ru-RU" dirty="0">
              <a:solidFill>
                <a:srgbClr val="0033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96" y="627535"/>
            <a:ext cx="648072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3366"/>
                </a:solidFill>
              </a:rPr>
              <a:t>?</a:t>
            </a:r>
            <a:endParaRPr lang="ru-RU" sz="8800" dirty="0">
              <a:solidFill>
                <a:srgbClr val="003366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449844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Чтобы открыть сейф, нужно ввести код — число, состоящее из пяти простых чисел, записанных в порядке убывания.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1707655"/>
            <a:ext cx="7488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Все эти чиста – простые </a:t>
            </a:r>
            <a:r>
              <a:rPr lang="ru-RU" sz="2800" dirty="0" smtClean="0"/>
              <a:t>множители числа </a:t>
            </a:r>
            <a:r>
              <a:rPr lang="ru-RU" sz="2400" i="1" dirty="0" smtClean="0">
                <a:solidFill>
                  <a:srgbClr val="003366"/>
                </a:solidFill>
              </a:rPr>
              <a:t>1950</a:t>
            </a:r>
            <a:r>
              <a:rPr lang="ru-RU" sz="28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85136" y="260299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1950</a:t>
            </a:r>
            <a:endParaRPr lang="ru-RU" sz="2800" i="1" dirty="0">
              <a:solidFill>
                <a:srgbClr val="003366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051720" y="2715766"/>
            <a:ext cx="0" cy="18722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55096" y="2605435"/>
            <a:ext cx="432048" cy="82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2</a:t>
            </a:r>
          </a:p>
          <a:p>
            <a:pPr>
              <a:lnSpc>
                <a:spcPct val="70000"/>
              </a:lnSpc>
            </a:pPr>
            <a:r>
              <a:rPr lang="ru-RU" sz="2800" i="1" dirty="0">
                <a:solidFill>
                  <a:srgbClr val="003366"/>
                </a:solidFill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63152" y="322388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195</a:t>
            </a:r>
            <a:endParaRPr lang="ru-RU" sz="2800" i="1" dirty="0">
              <a:solidFill>
                <a:srgbClr val="0033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50056" y="3219822"/>
            <a:ext cx="415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5</a:t>
            </a:r>
            <a:endParaRPr lang="ru-RU" sz="2800" i="1" dirty="0">
              <a:solidFill>
                <a:srgbClr val="00336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90296" y="3534276"/>
            <a:ext cx="681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39</a:t>
            </a:r>
            <a:endParaRPr lang="ru-RU" sz="2800" i="1" dirty="0">
              <a:solidFill>
                <a:srgbClr val="0033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64368" y="3528174"/>
            <a:ext cx="44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3</a:t>
            </a:r>
            <a:endParaRPr lang="ru-RU" sz="2800" i="1" dirty="0">
              <a:solidFill>
                <a:srgbClr val="00336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90112" y="386789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13</a:t>
            </a:r>
            <a:endParaRPr lang="ru-RU" sz="2800" i="1" dirty="0">
              <a:solidFill>
                <a:srgbClr val="00336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23728" y="386789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13</a:t>
            </a:r>
            <a:endParaRPr lang="ru-RU" sz="2800" i="1" dirty="0">
              <a:solidFill>
                <a:srgbClr val="00336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44288" y="420761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1</a:t>
            </a:r>
            <a:endParaRPr lang="ru-RU" sz="2800" i="1" dirty="0">
              <a:solidFill>
                <a:srgbClr val="00336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47864" y="2859782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1950 </a:t>
            </a:r>
            <a:r>
              <a:rPr lang="ru-RU" sz="3200" dirty="0" smtClean="0"/>
              <a:t>=</a:t>
            </a:r>
            <a:r>
              <a:rPr lang="ru-RU" sz="2800" i="1" dirty="0" smtClean="0">
                <a:solidFill>
                  <a:srgbClr val="003366"/>
                </a:solidFill>
              </a:rPr>
              <a:t> 2 </a:t>
            </a:r>
            <a:r>
              <a:rPr lang="ru-RU" sz="3200" dirty="0" smtClean="0"/>
              <a:t>∙</a:t>
            </a:r>
            <a:r>
              <a:rPr lang="ru-RU" sz="2800" i="1" dirty="0" smtClean="0">
                <a:solidFill>
                  <a:srgbClr val="003366"/>
                </a:solidFill>
              </a:rPr>
              <a:t> 5 </a:t>
            </a:r>
            <a:r>
              <a:rPr lang="ru-RU" sz="3200" dirty="0" smtClean="0"/>
              <a:t>∙ </a:t>
            </a:r>
            <a:r>
              <a:rPr lang="ru-RU" sz="2800" i="1" dirty="0" smtClean="0">
                <a:solidFill>
                  <a:srgbClr val="003366"/>
                </a:solidFill>
              </a:rPr>
              <a:t>5 </a:t>
            </a:r>
            <a:r>
              <a:rPr lang="ru-RU" sz="3200" dirty="0" smtClean="0"/>
              <a:t>∙</a:t>
            </a:r>
            <a:r>
              <a:rPr lang="ru-RU" sz="2800" i="1" dirty="0" smtClean="0">
                <a:solidFill>
                  <a:srgbClr val="003366"/>
                </a:solidFill>
              </a:rPr>
              <a:t> 13</a:t>
            </a:r>
            <a:endParaRPr lang="ru-RU" sz="2800" i="1" dirty="0">
              <a:solidFill>
                <a:srgbClr val="003366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03848" y="3458790"/>
            <a:ext cx="1608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13 5 5 3 2</a:t>
            </a:r>
            <a:endParaRPr lang="ru-RU" sz="28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688306" y="3455010"/>
            <a:ext cx="13147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prstClr val="black"/>
                </a:solidFill>
              </a:rPr>
              <a:t>– шифр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47864" y="415477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Ответ: </a:t>
            </a:r>
            <a:endParaRPr lang="ru-RU" sz="28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438144" y="4175090"/>
            <a:ext cx="13724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135532.</a:t>
            </a:r>
            <a:endParaRPr lang="ru-RU" sz="2800" dirty="0"/>
          </a:p>
        </p:txBody>
      </p:sp>
      <p:sp>
        <p:nvSpPr>
          <p:cNvPr id="26" name="Правая фигурная скобка 25"/>
          <p:cNvSpPr/>
          <p:nvPr/>
        </p:nvSpPr>
        <p:spPr>
          <a:xfrm>
            <a:off x="2483768" y="2715766"/>
            <a:ext cx="144016" cy="648072"/>
          </a:xfrm>
          <a:prstGeom prst="rightBrace">
            <a:avLst>
              <a:gd name="adj1" fmla="val 44710"/>
              <a:gd name="adj2" fmla="val 50000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2555776" y="283120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10</a:t>
            </a:r>
            <a:endParaRPr lang="ru-RU" sz="20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50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/>
      <p:bldP spid="8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 animBg="1"/>
      <p:bldP spid="26" grpId="1" animBg="1"/>
      <p:bldP spid="28" grpId="0"/>
      <p:bldP spid="2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26026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Удобный способ </a:t>
            </a:r>
            <a:r>
              <a:rPr lang="ru-RU" sz="3200" dirty="0" smtClean="0"/>
              <a:t>нахождения </a:t>
            </a:r>
            <a:r>
              <a:rPr lang="ru-RU" sz="3200" dirty="0" smtClean="0">
                <a:solidFill>
                  <a:srgbClr val="C00000"/>
                </a:solidFill>
              </a:rPr>
              <a:t>произведения</a:t>
            </a:r>
            <a:r>
              <a:rPr lang="ru-RU" sz="3200" dirty="0" smtClean="0"/>
              <a:t> </a:t>
            </a:r>
            <a:r>
              <a:rPr lang="ru-RU" sz="3200" dirty="0"/>
              <a:t>чисел с помощью разложения их на простые множители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211710"/>
            <a:ext cx="13324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28 </a:t>
            </a:r>
            <a:r>
              <a:rPr lang="ru-RU" sz="3600" dirty="0" smtClean="0"/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75</a:t>
            </a:r>
            <a:endParaRPr lang="ru-RU" sz="3600" i="1" dirty="0">
              <a:solidFill>
                <a:srgbClr val="003366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1669" y="3936420"/>
            <a:ext cx="22813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i="1" dirty="0" smtClean="0">
                <a:solidFill>
                  <a:srgbClr val="003366"/>
                </a:solidFill>
              </a:rPr>
              <a:t>75 </a:t>
            </a:r>
            <a:r>
              <a:rPr lang="ru-RU" sz="3600" dirty="0" smtClean="0">
                <a:solidFill>
                  <a:prstClr val="black"/>
                </a:solidFill>
              </a:rPr>
              <a:t>= </a:t>
            </a:r>
            <a:r>
              <a:rPr lang="ru-RU" sz="3200" i="1" dirty="0">
                <a:solidFill>
                  <a:srgbClr val="003366"/>
                </a:solidFill>
              </a:rPr>
              <a:t>3 </a:t>
            </a:r>
            <a:r>
              <a:rPr lang="ru-RU" sz="3600" dirty="0">
                <a:solidFill>
                  <a:prstClr val="black"/>
                </a:solidFill>
              </a:rPr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5 </a:t>
            </a:r>
            <a:r>
              <a:rPr lang="ru-RU" sz="3600" dirty="0">
                <a:solidFill>
                  <a:prstClr val="black"/>
                </a:solidFill>
              </a:rPr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5</a:t>
            </a:r>
            <a:endParaRPr lang="ru-RU" sz="3600" i="1" dirty="0">
              <a:solidFill>
                <a:srgbClr val="003366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0448" y="3290089"/>
            <a:ext cx="22926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i="1" dirty="0" smtClean="0">
                <a:solidFill>
                  <a:srgbClr val="003366"/>
                </a:solidFill>
              </a:rPr>
              <a:t>28</a:t>
            </a:r>
            <a:r>
              <a:rPr lang="ru-RU" sz="3600" dirty="0" smtClean="0">
                <a:solidFill>
                  <a:prstClr val="black"/>
                </a:solidFill>
              </a:rPr>
              <a:t> = </a:t>
            </a:r>
            <a:r>
              <a:rPr lang="ru-RU" sz="3200" i="1" dirty="0" smtClean="0">
                <a:solidFill>
                  <a:srgbClr val="003366"/>
                </a:solidFill>
              </a:rPr>
              <a:t>2 </a:t>
            </a:r>
            <a:r>
              <a:rPr lang="ru-RU" sz="3600" dirty="0" smtClean="0">
                <a:solidFill>
                  <a:prstClr val="black"/>
                </a:solidFill>
              </a:rPr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2 </a:t>
            </a:r>
            <a:r>
              <a:rPr lang="ru-RU" sz="3600" dirty="0" smtClean="0">
                <a:solidFill>
                  <a:prstClr val="black"/>
                </a:solidFill>
              </a:rPr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7</a:t>
            </a:r>
            <a:endParaRPr lang="ru-RU" sz="3600" i="1" dirty="0">
              <a:solidFill>
                <a:srgbClr val="003366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70408" y="2211710"/>
            <a:ext cx="36840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dirty="0">
                <a:solidFill>
                  <a:prstClr val="black"/>
                </a:solidFill>
              </a:rPr>
              <a:t>= </a:t>
            </a:r>
            <a:r>
              <a:rPr lang="ru-RU" sz="3200" i="1" dirty="0" smtClean="0">
                <a:solidFill>
                  <a:srgbClr val="003366"/>
                </a:solidFill>
              </a:rPr>
              <a:t>2 </a:t>
            </a:r>
            <a:r>
              <a:rPr lang="ru-RU" sz="3600" dirty="0">
                <a:solidFill>
                  <a:prstClr val="black"/>
                </a:solidFill>
              </a:rPr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2 </a:t>
            </a:r>
            <a:r>
              <a:rPr lang="ru-RU" sz="3600" dirty="0">
                <a:solidFill>
                  <a:prstClr val="black"/>
                </a:solidFill>
              </a:rPr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7</a:t>
            </a:r>
            <a:r>
              <a:rPr lang="ru-RU" sz="3600" dirty="0" smtClean="0">
                <a:solidFill>
                  <a:prstClr val="black"/>
                </a:solidFill>
              </a:rPr>
              <a:t> </a:t>
            </a:r>
            <a:r>
              <a:rPr lang="ru-RU" sz="3600" dirty="0">
                <a:solidFill>
                  <a:prstClr val="black"/>
                </a:solidFill>
              </a:rPr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3 </a:t>
            </a:r>
            <a:r>
              <a:rPr lang="ru-RU" sz="3600" dirty="0">
                <a:solidFill>
                  <a:prstClr val="black"/>
                </a:solidFill>
              </a:rPr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5</a:t>
            </a:r>
            <a:r>
              <a:rPr lang="ru-RU" sz="3600" dirty="0">
                <a:solidFill>
                  <a:prstClr val="black"/>
                </a:solidFill>
              </a:rPr>
              <a:t> ∙ </a:t>
            </a:r>
            <a:r>
              <a:rPr lang="ru-RU" sz="3200" i="1" dirty="0" smtClean="0">
                <a:solidFill>
                  <a:srgbClr val="003366"/>
                </a:solidFill>
              </a:rPr>
              <a:t>5 </a:t>
            </a:r>
            <a:r>
              <a:rPr lang="ru-RU" sz="3600" dirty="0">
                <a:solidFill>
                  <a:prstClr val="black"/>
                </a:solidFill>
              </a:rPr>
              <a:t>=</a:t>
            </a:r>
            <a:endParaRPr lang="ru-RU" sz="3600" i="1" dirty="0">
              <a:solidFill>
                <a:srgbClr val="003366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71859" y="2211710"/>
            <a:ext cx="34307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dirty="0" smtClean="0">
                <a:solidFill>
                  <a:prstClr val="black"/>
                </a:solidFill>
              </a:rPr>
              <a:t> </a:t>
            </a:r>
            <a:r>
              <a:rPr lang="ru-RU" sz="3200" i="1" dirty="0" smtClean="0">
                <a:solidFill>
                  <a:srgbClr val="003366"/>
                </a:solidFill>
              </a:rPr>
              <a:t>2 </a:t>
            </a:r>
            <a:r>
              <a:rPr lang="ru-RU" sz="3600" dirty="0">
                <a:solidFill>
                  <a:prstClr val="black"/>
                </a:solidFill>
              </a:rPr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5 </a:t>
            </a:r>
            <a:r>
              <a:rPr lang="ru-RU" sz="3600" dirty="0">
                <a:solidFill>
                  <a:prstClr val="black"/>
                </a:solidFill>
              </a:rPr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2</a:t>
            </a:r>
            <a:r>
              <a:rPr lang="ru-RU" sz="3600" dirty="0" smtClean="0">
                <a:solidFill>
                  <a:prstClr val="black"/>
                </a:solidFill>
              </a:rPr>
              <a:t> </a:t>
            </a:r>
            <a:r>
              <a:rPr lang="ru-RU" sz="3600" dirty="0">
                <a:solidFill>
                  <a:prstClr val="black"/>
                </a:solidFill>
              </a:rPr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5 </a:t>
            </a:r>
            <a:r>
              <a:rPr lang="ru-RU" sz="3600" dirty="0">
                <a:solidFill>
                  <a:prstClr val="black"/>
                </a:solidFill>
              </a:rPr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3</a:t>
            </a:r>
            <a:r>
              <a:rPr lang="ru-RU" sz="3600" dirty="0" smtClean="0">
                <a:solidFill>
                  <a:prstClr val="black"/>
                </a:solidFill>
              </a:rPr>
              <a:t> </a:t>
            </a:r>
            <a:r>
              <a:rPr lang="ru-RU" sz="3600" dirty="0">
                <a:solidFill>
                  <a:prstClr val="black"/>
                </a:solidFill>
              </a:rPr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7 </a:t>
            </a:r>
            <a:r>
              <a:rPr lang="ru-RU" sz="3600" dirty="0" smtClean="0"/>
              <a:t>=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195736" y="2858041"/>
            <a:ext cx="36679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= </a:t>
            </a:r>
            <a:r>
              <a:rPr lang="ru-RU" sz="3200" i="1" dirty="0" smtClean="0">
                <a:solidFill>
                  <a:srgbClr val="003366"/>
                </a:solidFill>
              </a:rPr>
              <a:t>10 </a:t>
            </a:r>
            <a:r>
              <a:rPr lang="ru-RU" sz="3600" dirty="0" smtClean="0">
                <a:solidFill>
                  <a:prstClr val="black"/>
                </a:solidFill>
              </a:rPr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10</a:t>
            </a:r>
            <a:r>
              <a:rPr lang="ru-RU" sz="3600" dirty="0" smtClean="0">
                <a:solidFill>
                  <a:prstClr val="black"/>
                </a:solidFill>
              </a:rPr>
              <a:t> ∙ </a:t>
            </a:r>
            <a:r>
              <a:rPr lang="ru-RU" sz="3200" i="1" dirty="0" smtClean="0">
                <a:solidFill>
                  <a:srgbClr val="003366"/>
                </a:solidFill>
              </a:rPr>
              <a:t>21 </a:t>
            </a:r>
            <a:r>
              <a:rPr lang="ru-RU" sz="3600" dirty="0" smtClean="0"/>
              <a:t>= </a:t>
            </a:r>
            <a:r>
              <a:rPr lang="ru-RU" sz="3200" i="1" dirty="0" smtClean="0">
                <a:solidFill>
                  <a:srgbClr val="003366"/>
                </a:solidFill>
              </a:rPr>
              <a:t>2100</a:t>
            </a:r>
            <a:endParaRPr lang="ru-RU" sz="3600" i="1" dirty="0">
              <a:solidFill>
                <a:srgbClr val="003366"/>
              </a:solidFill>
            </a:endParaRPr>
          </a:p>
        </p:txBody>
      </p:sp>
      <p:sp>
        <p:nvSpPr>
          <p:cNvPr id="13" name="Левая фигурная скобка 12"/>
          <p:cNvSpPr/>
          <p:nvPr/>
        </p:nvSpPr>
        <p:spPr>
          <a:xfrm rot="16200000">
            <a:off x="2825575" y="2119723"/>
            <a:ext cx="318512" cy="1302141"/>
          </a:xfrm>
          <a:prstGeom prst="leftBrace">
            <a:avLst>
              <a:gd name="adj1" fmla="val 29497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Левая фигурная скобка 13"/>
          <p:cNvSpPr/>
          <p:nvPr/>
        </p:nvSpPr>
        <p:spPr>
          <a:xfrm rot="16200000">
            <a:off x="4402584" y="2134707"/>
            <a:ext cx="318512" cy="1302141"/>
          </a:xfrm>
          <a:prstGeom prst="leftBrace">
            <a:avLst>
              <a:gd name="adj1" fmla="val 29497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684107" y="2849330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dirty="0">
                <a:solidFill>
                  <a:srgbClr val="C00000"/>
                </a:solidFill>
              </a:rPr>
              <a:t>28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11960" y="2849330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i="1" dirty="0">
                <a:solidFill>
                  <a:srgbClr val="C00000"/>
                </a:solidFill>
              </a:rPr>
              <a:t>75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19" name="Левая фигурная скобка 18"/>
          <p:cNvSpPr/>
          <p:nvPr/>
        </p:nvSpPr>
        <p:spPr>
          <a:xfrm rot="16200000">
            <a:off x="5849425" y="2414511"/>
            <a:ext cx="318512" cy="789779"/>
          </a:xfrm>
          <a:prstGeom prst="leftBrace">
            <a:avLst>
              <a:gd name="adj1" fmla="val 29497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Левая фигурная скобка 19"/>
          <p:cNvSpPr/>
          <p:nvPr/>
        </p:nvSpPr>
        <p:spPr>
          <a:xfrm rot="16200000">
            <a:off x="6885706" y="2437620"/>
            <a:ext cx="318512" cy="789779"/>
          </a:xfrm>
          <a:prstGeom prst="leftBrace">
            <a:avLst>
              <a:gd name="adj1" fmla="val 29497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Левая фигурная скобка 20"/>
          <p:cNvSpPr/>
          <p:nvPr/>
        </p:nvSpPr>
        <p:spPr>
          <a:xfrm rot="16200000">
            <a:off x="7914138" y="2407479"/>
            <a:ext cx="318512" cy="789779"/>
          </a:xfrm>
          <a:prstGeom prst="leftBrace">
            <a:avLst>
              <a:gd name="adj1" fmla="val 29497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724128" y="2858041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i="1" dirty="0" smtClean="0">
                <a:solidFill>
                  <a:srgbClr val="C00000"/>
                </a:solidFill>
              </a:rPr>
              <a:t>10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744238" y="2888818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i="1" dirty="0" smtClean="0">
                <a:solidFill>
                  <a:srgbClr val="C00000"/>
                </a:solidFill>
              </a:rPr>
              <a:t>10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772670" y="2858041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i="1" dirty="0" smtClean="0">
                <a:solidFill>
                  <a:srgbClr val="C00000"/>
                </a:solidFill>
              </a:rPr>
              <a:t>21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059832" y="2715766"/>
            <a:ext cx="14702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i="1" dirty="0" smtClean="0">
                <a:solidFill>
                  <a:srgbClr val="003366"/>
                </a:solidFill>
              </a:rPr>
              <a:t>28 </a:t>
            </a:r>
            <a:r>
              <a:rPr lang="ru-RU" sz="4000" dirty="0" smtClean="0"/>
              <a:t>∙ </a:t>
            </a:r>
            <a:r>
              <a:rPr lang="ru-RU" sz="3600" i="1" dirty="0" smtClean="0">
                <a:solidFill>
                  <a:srgbClr val="003366"/>
                </a:solidFill>
              </a:rPr>
              <a:t>75</a:t>
            </a:r>
            <a:endParaRPr lang="ru-RU" sz="4000" i="1" dirty="0">
              <a:solidFill>
                <a:srgbClr val="003366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530100" y="2728794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dirty="0">
                <a:solidFill>
                  <a:prstClr val="black"/>
                </a:solidFill>
              </a:rPr>
              <a:t>= </a:t>
            </a:r>
            <a:r>
              <a:rPr lang="ru-RU" sz="3600" i="1" dirty="0">
                <a:solidFill>
                  <a:srgbClr val="003366"/>
                </a:solidFill>
              </a:rPr>
              <a:t>2100</a:t>
            </a:r>
            <a:endParaRPr lang="ru-RU" sz="4000" i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78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6" grpId="0"/>
      <p:bldP spid="6" grpId="1"/>
      <p:bldP spid="8" grpId="0"/>
      <p:bldP spid="8" grpId="1"/>
      <p:bldP spid="10" grpId="0"/>
      <p:bldP spid="10" grpId="1"/>
      <p:bldP spid="11" grpId="0"/>
      <p:bldP spid="11" grpId="1"/>
      <p:bldP spid="12" grpId="0"/>
      <p:bldP spid="12" grpId="1"/>
      <p:bldP spid="13" grpId="0" animBg="1"/>
      <p:bldP spid="13" grpId="1" animBg="1"/>
      <p:bldP spid="14" grpId="0" animBg="1"/>
      <p:bldP spid="14" grpId="1" animBg="1"/>
      <p:bldP spid="16" grpId="0"/>
      <p:bldP spid="16" grpId="1"/>
      <p:bldP spid="18" grpId="0"/>
      <p:bldP spid="18" grpId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/>
      <p:bldP spid="22" grpId="1"/>
      <p:bldP spid="23" grpId="0"/>
      <p:bldP spid="23" grpId="1"/>
      <p:bldP spid="24" grpId="0"/>
      <p:bldP spid="24" grpId="1"/>
      <p:bldP spid="26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9502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Разложить число на простые множители — значит записать число в виде произведения простых чисел.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08271" y="2067694"/>
            <a:ext cx="21884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2800" i="1" dirty="0" smtClean="0">
                <a:solidFill>
                  <a:srgbClr val="003366"/>
                </a:solidFill>
              </a:rPr>
              <a:t>30</a:t>
            </a:r>
            <a:r>
              <a:rPr lang="ru-RU" sz="3200" dirty="0" smtClean="0">
                <a:solidFill>
                  <a:prstClr val="black"/>
                </a:solidFill>
              </a:rPr>
              <a:t> = </a:t>
            </a:r>
            <a:r>
              <a:rPr lang="ru-RU" sz="2800" i="1" dirty="0" smtClean="0">
                <a:solidFill>
                  <a:srgbClr val="003366"/>
                </a:solidFill>
              </a:rPr>
              <a:t>2</a:t>
            </a:r>
            <a:r>
              <a:rPr lang="ru-RU" sz="3200" dirty="0" smtClean="0">
                <a:solidFill>
                  <a:prstClr val="black"/>
                </a:solidFill>
              </a:rPr>
              <a:t> ∙ </a:t>
            </a:r>
            <a:r>
              <a:rPr lang="ru-RU" sz="2800" i="1" dirty="0" smtClean="0">
                <a:solidFill>
                  <a:srgbClr val="003366"/>
                </a:solidFill>
              </a:rPr>
              <a:t>3</a:t>
            </a:r>
            <a:r>
              <a:rPr lang="ru-RU" sz="3200" dirty="0" smtClean="0">
                <a:solidFill>
                  <a:prstClr val="black"/>
                </a:solidFill>
              </a:rPr>
              <a:t> ∙ </a:t>
            </a:r>
            <a:r>
              <a:rPr lang="ru-RU" sz="2800" i="1" dirty="0" smtClean="0">
                <a:solidFill>
                  <a:srgbClr val="003366"/>
                </a:solidFill>
              </a:rPr>
              <a:t>5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787774"/>
            <a:ext cx="83529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Любое составное натуральное число можно представить </a:t>
            </a:r>
            <a:r>
              <a:rPr lang="ru-RU" sz="3200" dirty="0">
                <a:solidFill>
                  <a:srgbClr val="C00000"/>
                </a:solidFill>
              </a:rPr>
              <a:t>единственным образом </a:t>
            </a:r>
            <a:r>
              <a:rPr lang="ru-RU" sz="3200" dirty="0"/>
              <a:t>в виде произведения простых чисел, если не учитывать порядка записи множителей.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80941" y="2066712"/>
            <a:ext cx="16113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dirty="0">
                <a:solidFill>
                  <a:prstClr val="black"/>
                </a:solidFill>
              </a:rPr>
              <a:t>= </a:t>
            </a:r>
            <a:r>
              <a:rPr lang="ru-RU" sz="2800" i="1" dirty="0" smtClean="0">
                <a:solidFill>
                  <a:srgbClr val="003366"/>
                </a:solidFill>
              </a:rPr>
              <a:t>3</a:t>
            </a:r>
            <a:r>
              <a:rPr lang="ru-RU" sz="3200" dirty="0" smtClean="0">
                <a:solidFill>
                  <a:prstClr val="black"/>
                </a:solidFill>
              </a:rPr>
              <a:t> </a:t>
            </a:r>
            <a:r>
              <a:rPr lang="ru-RU" sz="3200" dirty="0">
                <a:solidFill>
                  <a:prstClr val="black"/>
                </a:solidFill>
              </a:rPr>
              <a:t>∙ </a:t>
            </a:r>
            <a:r>
              <a:rPr lang="ru-RU" sz="2800" i="1" dirty="0" smtClean="0">
                <a:solidFill>
                  <a:srgbClr val="003366"/>
                </a:solidFill>
              </a:rPr>
              <a:t>5</a:t>
            </a:r>
            <a:r>
              <a:rPr lang="ru-RU" sz="3200" dirty="0" smtClean="0">
                <a:solidFill>
                  <a:prstClr val="black"/>
                </a:solidFill>
              </a:rPr>
              <a:t> </a:t>
            </a:r>
            <a:r>
              <a:rPr lang="ru-RU" sz="3200" dirty="0">
                <a:solidFill>
                  <a:prstClr val="black"/>
                </a:solidFill>
              </a:rPr>
              <a:t>∙ </a:t>
            </a:r>
            <a:r>
              <a:rPr lang="ru-RU" sz="2800" i="1" dirty="0" smtClean="0">
                <a:solidFill>
                  <a:srgbClr val="003366"/>
                </a:solidFill>
              </a:rPr>
              <a:t>2</a:t>
            </a:r>
            <a:endParaRPr lang="ru-RU" sz="3200" i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62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491880" y="394164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Число 1</a:t>
            </a:r>
            <a:endParaRPr lang="ru-RU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5796136" y="2245398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Составные числа</a:t>
            </a:r>
            <a:endParaRPr lang="ru-RU" sz="36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987824" y="267494"/>
            <a:ext cx="3168352" cy="1296144"/>
          </a:xfrm>
          <a:prstGeom prst="roundRect">
            <a:avLst>
              <a:gd name="adj" fmla="val 2582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99592" y="2259912"/>
            <a:ext cx="2088232" cy="1224136"/>
          </a:xfrm>
          <a:prstGeom prst="roundRect">
            <a:avLst>
              <a:gd name="adj" fmla="val 2582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91880" y="3867894"/>
            <a:ext cx="2088232" cy="792088"/>
          </a:xfrm>
          <a:prstGeom prst="roundRect">
            <a:avLst>
              <a:gd name="adj" fmla="val 2582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12160" y="2245398"/>
            <a:ext cx="2376264" cy="1152128"/>
          </a:xfrm>
          <a:prstGeom prst="roundRect">
            <a:avLst>
              <a:gd name="adj" fmla="val 2582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" name="Прямая со стрелкой 7"/>
          <p:cNvCxnSpPr>
            <a:stCxn id="2" idx="2"/>
          </p:cNvCxnSpPr>
          <p:nvPr/>
        </p:nvCxnSpPr>
        <p:spPr>
          <a:xfrm>
            <a:off x="4572000" y="1563638"/>
            <a:ext cx="0" cy="2160240"/>
          </a:xfrm>
          <a:prstGeom prst="straightConnector1">
            <a:avLst/>
          </a:prstGeom>
          <a:ln w="285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2267744" y="1563639"/>
            <a:ext cx="1584176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292080" y="1563638"/>
            <a:ext cx="1584176" cy="576065"/>
          </a:xfrm>
          <a:prstGeom prst="straightConnector1">
            <a:avLst/>
          </a:prstGeom>
          <a:ln w="285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31840" y="363310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Натуральные числа</a:t>
            </a:r>
            <a:endParaRPr lang="ru-RU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539552" y="2283719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Простые числа</a:t>
            </a:r>
            <a:endParaRPr lang="ru-RU" sz="3600" dirty="0"/>
          </a:p>
        </p:txBody>
      </p:sp>
      <p:sp>
        <p:nvSpPr>
          <p:cNvPr id="51" name="TextBox 50"/>
          <p:cNvSpPr txBox="1"/>
          <p:nvPr/>
        </p:nvSpPr>
        <p:spPr>
          <a:xfrm>
            <a:off x="437954" y="3651871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3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5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7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11</a:t>
            </a:r>
            <a:r>
              <a:rPr lang="ru-RU" sz="3600" dirty="0" smtClean="0"/>
              <a:t>…</a:t>
            </a:r>
            <a:endParaRPr lang="ru-RU" sz="3600" dirty="0"/>
          </a:p>
        </p:txBody>
      </p:sp>
      <p:sp>
        <p:nvSpPr>
          <p:cNvPr id="52" name="TextBox 51"/>
          <p:cNvSpPr txBox="1"/>
          <p:nvPr/>
        </p:nvSpPr>
        <p:spPr>
          <a:xfrm>
            <a:off x="6012160" y="3507855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4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6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8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9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10</a:t>
            </a:r>
            <a:r>
              <a:rPr lang="ru-RU" sz="3600" dirty="0" smtClean="0"/>
              <a:t>…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3028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2" grpId="0"/>
      <p:bldP spid="2" grpId="0" animBg="1"/>
      <p:bldP spid="4" grpId="0" animBg="1"/>
      <p:bldP spid="5" grpId="0" animBg="1"/>
      <p:bldP spid="6" grpId="0" animBg="1"/>
      <p:bldP spid="15" grpId="0"/>
      <p:bldP spid="19" grpId="0" build="allAtOnce"/>
      <p:bldP spid="51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5796136" y="3234337"/>
            <a:ext cx="950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smtClean="0">
                <a:solidFill>
                  <a:srgbClr val="003366"/>
                </a:solidFill>
              </a:rPr>
              <a:t>5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44008" y="3219823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35896" y="3234337"/>
            <a:ext cx="950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3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83768" y="3219823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23928" y="267495"/>
            <a:ext cx="864096" cy="7920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699792" y="41325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Составное число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038916" y="373772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60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4" name="Прямая со стрелкой 3"/>
          <p:cNvCxnSpPr>
            <a:stCxn id="6" idx="2"/>
            <a:endCxn id="12" idx="0"/>
          </p:cNvCxnSpPr>
          <p:nvPr/>
        </p:nvCxnSpPr>
        <p:spPr>
          <a:xfrm flipH="1">
            <a:off x="3275856" y="1059582"/>
            <a:ext cx="1080120" cy="64807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4343276" y="1059582"/>
            <a:ext cx="1080120" cy="64807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2843808" y="1707654"/>
            <a:ext cx="864096" cy="7920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4048" y="1707654"/>
            <a:ext cx="864096" cy="7920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059832" y="1779663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6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90570" y="1794177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10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21" name="Прямая со стрелкой 20"/>
          <p:cNvCxnSpPr>
            <a:stCxn id="12" idx="2"/>
            <a:endCxn id="23" idx="0"/>
          </p:cNvCxnSpPr>
          <p:nvPr/>
        </p:nvCxnSpPr>
        <p:spPr>
          <a:xfrm flipH="1">
            <a:off x="2699792" y="2499742"/>
            <a:ext cx="576064" cy="64807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2" idx="2"/>
            <a:endCxn id="24" idx="0"/>
          </p:cNvCxnSpPr>
          <p:nvPr/>
        </p:nvCxnSpPr>
        <p:spPr>
          <a:xfrm>
            <a:off x="3275856" y="2499742"/>
            <a:ext cx="576064" cy="64807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2267744" y="3147815"/>
            <a:ext cx="864096" cy="7920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419872" y="3147815"/>
            <a:ext cx="864096" cy="7920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5" name="Прямая со стрелкой 34"/>
          <p:cNvCxnSpPr>
            <a:stCxn id="13" idx="2"/>
            <a:endCxn id="37" idx="0"/>
          </p:cNvCxnSpPr>
          <p:nvPr/>
        </p:nvCxnSpPr>
        <p:spPr>
          <a:xfrm flipH="1">
            <a:off x="4860032" y="2499742"/>
            <a:ext cx="576064" cy="64807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3" idx="2"/>
            <a:endCxn id="38" idx="0"/>
          </p:cNvCxnSpPr>
          <p:nvPr/>
        </p:nvCxnSpPr>
        <p:spPr>
          <a:xfrm>
            <a:off x="5436096" y="2499742"/>
            <a:ext cx="576064" cy="64807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Скругленный прямоугольник 36"/>
          <p:cNvSpPr/>
          <p:nvPr/>
        </p:nvSpPr>
        <p:spPr>
          <a:xfrm>
            <a:off x="4427984" y="3147815"/>
            <a:ext cx="864096" cy="7920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580112" y="3147815"/>
            <a:ext cx="864096" cy="7920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0" y="1491631"/>
            <a:ext cx="2555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Составное</a:t>
            </a:r>
          </a:p>
          <a:p>
            <a:pPr algn="ctr"/>
            <a:r>
              <a:rPr lang="ru-RU" sz="3600" dirty="0" smtClean="0"/>
              <a:t>число</a:t>
            </a:r>
            <a:endParaRPr lang="ru-RU" sz="3600" dirty="0"/>
          </a:p>
        </p:txBody>
      </p:sp>
      <p:sp>
        <p:nvSpPr>
          <p:cNvPr id="44" name="TextBox 43"/>
          <p:cNvSpPr txBox="1"/>
          <p:nvPr/>
        </p:nvSpPr>
        <p:spPr>
          <a:xfrm>
            <a:off x="6372200" y="1515438"/>
            <a:ext cx="2555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Составное</a:t>
            </a:r>
          </a:p>
          <a:p>
            <a:pPr algn="ctr"/>
            <a:r>
              <a:rPr lang="ru-RU" sz="3600" dirty="0" smtClean="0"/>
              <a:t>число</a:t>
            </a:r>
            <a:endParaRPr lang="ru-RU" sz="3600" dirty="0"/>
          </a:p>
        </p:txBody>
      </p:sp>
      <p:sp>
        <p:nvSpPr>
          <p:cNvPr id="45" name="TextBox 44"/>
          <p:cNvSpPr txBox="1"/>
          <p:nvPr/>
        </p:nvSpPr>
        <p:spPr>
          <a:xfrm>
            <a:off x="2771800" y="4301684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Простые числа</a:t>
            </a:r>
            <a:endParaRPr lang="ru-RU" sz="3600" dirty="0"/>
          </a:p>
        </p:txBody>
      </p:sp>
      <p:cxnSp>
        <p:nvCxnSpPr>
          <p:cNvPr id="46" name="Прямая со стрелкой 45"/>
          <p:cNvCxnSpPr>
            <a:endCxn id="19" idx="1"/>
          </p:cNvCxnSpPr>
          <p:nvPr/>
        </p:nvCxnSpPr>
        <p:spPr>
          <a:xfrm flipV="1">
            <a:off x="1979712" y="2072051"/>
            <a:ext cx="1080120" cy="139661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H="1" flipV="1">
            <a:off x="5652120" y="2067695"/>
            <a:ext cx="1080120" cy="139660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endCxn id="38" idx="2"/>
          </p:cNvCxnSpPr>
          <p:nvPr/>
        </p:nvCxnSpPr>
        <p:spPr>
          <a:xfrm flipV="1">
            <a:off x="4932040" y="3939902"/>
            <a:ext cx="1080120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endCxn id="23" idx="2"/>
          </p:cNvCxnSpPr>
          <p:nvPr/>
        </p:nvCxnSpPr>
        <p:spPr>
          <a:xfrm flipH="1" flipV="1">
            <a:off x="2699792" y="3939902"/>
            <a:ext cx="1152128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endCxn id="37" idx="2"/>
          </p:cNvCxnSpPr>
          <p:nvPr/>
        </p:nvCxnSpPr>
        <p:spPr>
          <a:xfrm flipV="1">
            <a:off x="4427984" y="3939902"/>
            <a:ext cx="432048" cy="427692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endCxn id="24" idx="2"/>
          </p:cNvCxnSpPr>
          <p:nvPr/>
        </p:nvCxnSpPr>
        <p:spPr>
          <a:xfrm flipH="1" flipV="1">
            <a:off x="3851920" y="3939902"/>
            <a:ext cx="576064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1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250" autoRev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5" dur="250" autoRev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6" dur="250" autoRev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250" autoRev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250" autoRev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2" dur="250" autoRev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3" dur="250" autoRev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250" autoRev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25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9" dur="25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0" dur="25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25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25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6" dur="25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7" dur="25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25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0" grpId="1"/>
      <p:bldP spid="39" grpId="0"/>
      <p:bldP spid="39" grpId="1"/>
      <p:bldP spid="26" grpId="0"/>
      <p:bldP spid="26" grpId="1"/>
      <p:bldP spid="25" grpId="0"/>
      <p:bldP spid="25" grpId="1"/>
      <p:bldP spid="6" grpId="0" animBg="1"/>
      <p:bldP spid="2" grpId="0"/>
      <p:bldP spid="2" grpId="1"/>
      <p:bldP spid="3" grpId="0"/>
      <p:bldP spid="12" grpId="0" animBg="1"/>
      <p:bldP spid="13" grpId="0" animBg="1"/>
      <p:bldP spid="19" grpId="0"/>
      <p:bldP spid="20" grpId="0"/>
      <p:bldP spid="23" grpId="0" animBg="1"/>
      <p:bldP spid="24" grpId="0" animBg="1"/>
      <p:bldP spid="37" grpId="0" animBg="1"/>
      <p:bldP spid="38" grpId="0" animBg="1"/>
      <p:bldP spid="43" grpId="0"/>
      <p:bldP spid="4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7866" y="987575"/>
            <a:ext cx="28039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60 </a:t>
            </a:r>
            <a:r>
              <a:rPr lang="ru-RU" sz="3600" dirty="0" smtClean="0"/>
              <a:t>= </a:t>
            </a:r>
            <a:r>
              <a:rPr lang="ru-RU" sz="3200" i="1" dirty="0" smtClean="0">
                <a:solidFill>
                  <a:srgbClr val="003366"/>
                </a:solidFill>
              </a:rPr>
              <a:t>2 </a:t>
            </a:r>
            <a:r>
              <a:rPr lang="ru-RU" sz="3600" dirty="0" smtClean="0"/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3 </a:t>
            </a:r>
            <a:r>
              <a:rPr lang="ru-RU" sz="3600" dirty="0" smtClean="0"/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2 </a:t>
            </a:r>
            <a:r>
              <a:rPr lang="ru-RU" sz="3600" dirty="0" smtClean="0"/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5</a:t>
            </a:r>
            <a:endParaRPr lang="ru-RU" sz="3600" i="1" dirty="0">
              <a:solidFill>
                <a:srgbClr val="003366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779662"/>
            <a:ext cx="72436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Разложение на простые множители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82113" y="2643759"/>
            <a:ext cx="28039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60 </a:t>
            </a:r>
            <a:r>
              <a:rPr lang="ru-RU" sz="3600" dirty="0" smtClean="0"/>
              <a:t>= </a:t>
            </a:r>
            <a:r>
              <a:rPr lang="ru-RU" sz="3200" i="1" dirty="0" smtClean="0">
                <a:solidFill>
                  <a:srgbClr val="003366"/>
                </a:solidFill>
              </a:rPr>
              <a:t>2 </a:t>
            </a:r>
            <a:r>
              <a:rPr lang="ru-RU" sz="3600" dirty="0" smtClean="0"/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3 </a:t>
            </a:r>
            <a:r>
              <a:rPr lang="ru-RU" sz="3600" dirty="0" smtClean="0"/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2 </a:t>
            </a:r>
            <a:r>
              <a:rPr lang="ru-RU" sz="3600" dirty="0" smtClean="0"/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5</a:t>
            </a:r>
            <a:endParaRPr lang="ru-RU" sz="3600" i="1" dirty="0">
              <a:solidFill>
                <a:srgbClr val="003366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031693" y="2730280"/>
            <a:ext cx="360040" cy="50405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054319" y="2744794"/>
            <a:ext cx="360040" cy="50405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18417" y="2643759"/>
            <a:ext cx="21018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=  </a:t>
            </a:r>
            <a:r>
              <a:rPr lang="ru-RU" sz="3200" i="1" dirty="0" smtClean="0">
                <a:solidFill>
                  <a:srgbClr val="003366"/>
                </a:solidFill>
              </a:rPr>
              <a:t>2</a:t>
            </a:r>
            <a:r>
              <a:rPr lang="ru-RU" sz="3200" i="1" baseline="30000" dirty="0" smtClean="0">
                <a:solidFill>
                  <a:srgbClr val="003366"/>
                </a:solidFill>
              </a:rPr>
              <a:t>2 </a:t>
            </a:r>
            <a:r>
              <a:rPr lang="ru-RU" sz="3600" dirty="0" smtClean="0"/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3 </a:t>
            </a:r>
            <a:r>
              <a:rPr lang="ru-RU" sz="3600" dirty="0" smtClean="0"/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5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23" name="Выгнутая вниз стрелка 22"/>
          <p:cNvSpPr/>
          <p:nvPr/>
        </p:nvSpPr>
        <p:spPr>
          <a:xfrm>
            <a:off x="3146681" y="3248851"/>
            <a:ext cx="2491814" cy="504056"/>
          </a:xfrm>
          <a:prstGeom prst="curvedUpArrow">
            <a:avLst>
              <a:gd name="adj1" fmla="val 25000"/>
              <a:gd name="adj2" fmla="val 73441"/>
              <a:gd name="adj3" fmla="val 307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Выгнутая вниз стрелка 23"/>
          <p:cNvSpPr/>
          <p:nvPr/>
        </p:nvSpPr>
        <p:spPr>
          <a:xfrm>
            <a:off x="4183821" y="3248850"/>
            <a:ext cx="1368152" cy="432048"/>
          </a:xfrm>
          <a:prstGeom prst="curved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00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5954666" y="2658273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10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9832" y="1491631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3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83968" y="2643759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8916" y="445780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60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4" name="Прямая со стрелкой 3"/>
          <p:cNvCxnSpPr>
            <a:stCxn id="6" idx="2"/>
            <a:endCxn id="12" idx="0"/>
          </p:cNvCxnSpPr>
          <p:nvPr/>
        </p:nvCxnSpPr>
        <p:spPr>
          <a:xfrm flipH="1">
            <a:off x="3275856" y="1131591"/>
            <a:ext cx="108012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>
            <a:stCxn id="6" idx="2"/>
            <a:endCxn id="13" idx="0"/>
          </p:cNvCxnSpPr>
          <p:nvPr/>
        </p:nvCxnSpPr>
        <p:spPr>
          <a:xfrm>
            <a:off x="4355976" y="1131591"/>
            <a:ext cx="1008112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3923928" y="339503"/>
            <a:ext cx="864096" cy="7920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43808" y="1419623"/>
            <a:ext cx="864096" cy="7920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932040" y="1419623"/>
            <a:ext cx="864096" cy="7920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018562" y="1506145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20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22" name="Прямая со стрелкой 21"/>
          <p:cNvCxnSpPr>
            <a:stCxn id="13" idx="2"/>
            <a:endCxn id="24" idx="0"/>
          </p:cNvCxnSpPr>
          <p:nvPr/>
        </p:nvCxnSpPr>
        <p:spPr>
          <a:xfrm>
            <a:off x="5364088" y="2211711"/>
            <a:ext cx="936104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4067944" y="2571750"/>
            <a:ext cx="864096" cy="7920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868144" y="2571750"/>
            <a:ext cx="864096" cy="7920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5" name="Прямая со стрелкой 34"/>
          <p:cNvCxnSpPr>
            <a:stCxn id="24" idx="2"/>
            <a:endCxn id="37" idx="0"/>
          </p:cNvCxnSpPr>
          <p:nvPr/>
        </p:nvCxnSpPr>
        <p:spPr>
          <a:xfrm flipH="1">
            <a:off x="5738642" y="3363838"/>
            <a:ext cx="56155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24" idx="2"/>
            <a:endCxn id="38" idx="0"/>
          </p:cNvCxnSpPr>
          <p:nvPr/>
        </p:nvCxnSpPr>
        <p:spPr>
          <a:xfrm>
            <a:off x="6300192" y="3363838"/>
            <a:ext cx="590578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Скругленный прямоугольник 36"/>
          <p:cNvSpPr/>
          <p:nvPr/>
        </p:nvSpPr>
        <p:spPr>
          <a:xfrm>
            <a:off x="5306594" y="3795887"/>
            <a:ext cx="864096" cy="7920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458722" y="3795887"/>
            <a:ext cx="864096" cy="7920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5522618" y="3867895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89260" y="3882409"/>
            <a:ext cx="691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5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67544" y="3363839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Простые</a:t>
            </a:r>
          </a:p>
          <a:p>
            <a:pPr algn="ctr"/>
            <a:r>
              <a:rPr lang="ru-RU" sz="3600" dirty="0" smtClean="0"/>
              <a:t>числа</a:t>
            </a:r>
            <a:endParaRPr lang="ru-RU" sz="3600" dirty="0"/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2555776" y="4040939"/>
            <a:ext cx="4032448" cy="360040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V="1">
            <a:off x="2627784" y="3147814"/>
            <a:ext cx="1728192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2627784" y="3795886"/>
            <a:ext cx="2966842" cy="288032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V="1">
            <a:off x="2555776" y="1995687"/>
            <a:ext cx="576064" cy="1440160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3" idx="2"/>
            <a:endCxn id="23" idx="0"/>
          </p:cNvCxnSpPr>
          <p:nvPr/>
        </p:nvCxnSpPr>
        <p:spPr>
          <a:xfrm flipH="1">
            <a:off x="4499992" y="2211711"/>
            <a:ext cx="864096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33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50" autoRev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" dur="250" autoRev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250" autoRev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50" autoRev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250" autoRev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5" dur="250" autoRev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6" dur="250" autoRev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50" autoRev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19" grpId="0"/>
      <p:bldP spid="19" grpId="1"/>
      <p:bldP spid="25" grpId="0"/>
      <p:bldP spid="25" grpId="1"/>
      <p:bldP spid="3" grpId="0"/>
      <p:bldP spid="6" grpId="0" animBg="1"/>
      <p:bldP spid="12" grpId="0" animBg="1"/>
      <p:bldP spid="13" grpId="0" animBg="1"/>
      <p:bldP spid="20" grpId="0"/>
      <p:bldP spid="23" grpId="0" animBg="1"/>
      <p:bldP spid="24" grpId="0" animBg="1"/>
      <p:bldP spid="37" grpId="0" animBg="1"/>
      <p:bldP spid="38" grpId="0" animBg="1"/>
      <p:bldP spid="39" grpId="0"/>
      <p:bldP spid="40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627534"/>
            <a:ext cx="41809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60 </a:t>
            </a:r>
            <a:r>
              <a:rPr lang="ru-RU" sz="3600" dirty="0" smtClean="0"/>
              <a:t>= </a:t>
            </a:r>
            <a:r>
              <a:rPr lang="ru-RU" sz="3200" i="1" dirty="0" smtClean="0">
                <a:solidFill>
                  <a:srgbClr val="003366"/>
                </a:solidFill>
              </a:rPr>
              <a:t>6 </a:t>
            </a:r>
            <a:r>
              <a:rPr lang="ru-RU" sz="3600" dirty="0" smtClean="0"/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10</a:t>
            </a:r>
            <a:r>
              <a:rPr lang="ru-RU" sz="3600" dirty="0" smtClean="0"/>
              <a:t> = </a:t>
            </a:r>
            <a:r>
              <a:rPr lang="ru-RU" sz="3200" i="1" dirty="0" smtClean="0">
                <a:solidFill>
                  <a:srgbClr val="003366"/>
                </a:solidFill>
              </a:rPr>
              <a:t>2 </a:t>
            </a:r>
            <a:r>
              <a:rPr lang="ru-RU" sz="3600" dirty="0" smtClean="0"/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3 </a:t>
            </a:r>
            <a:r>
              <a:rPr lang="ru-RU" sz="3600" dirty="0" smtClean="0"/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2 </a:t>
            </a:r>
            <a:r>
              <a:rPr lang="ru-RU" sz="3600" dirty="0" smtClean="0"/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5</a:t>
            </a:r>
            <a:endParaRPr lang="ru-RU" sz="3600" i="1" dirty="0">
              <a:solidFill>
                <a:srgbClr val="003366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1419622"/>
            <a:ext cx="60805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60 </a:t>
            </a:r>
            <a:r>
              <a:rPr lang="ru-RU" sz="3600" dirty="0" smtClean="0"/>
              <a:t>= </a:t>
            </a:r>
            <a:r>
              <a:rPr lang="ru-RU" sz="3200" i="1" dirty="0" smtClean="0">
                <a:solidFill>
                  <a:srgbClr val="003366"/>
                </a:solidFill>
              </a:rPr>
              <a:t>3 </a:t>
            </a:r>
            <a:r>
              <a:rPr lang="ru-RU" sz="3600" dirty="0" smtClean="0"/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20</a:t>
            </a:r>
            <a:r>
              <a:rPr lang="ru-RU" sz="3600" dirty="0" smtClean="0"/>
              <a:t> = </a:t>
            </a:r>
            <a:r>
              <a:rPr lang="ru-RU" sz="3200" i="1" dirty="0" smtClean="0">
                <a:solidFill>
                  <a:srgbClr val="003366"/>
                </a:solidFill>
              </a:rPr>
              <a:t>3 </a:t>
            </a:r>
            <a:r>
              <a:rPr lang="ru-RU" sz="3600" dirty="0" smtClean="0"/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10 </a:t>
            </a:r>
            <a:r>
              <a:rPr lang="ru-RU" sz="3600" dirty="0" smtClean="0"/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2</a:t>
            </a:r>
            <a:r>
              <a:rPr lang="ru-RU" sz="3600" dirty="0" smtClean="0"/>
              <a:t> = </a:t>
            </a:r>
            <a:r>
              <a:rPr lang="ru-RU" sz="3200" i="1" dirty="0" smtClean="0">
                <a:solidFill>
                  <a:srgbClr val="003366"/>
                </a:solidFill>
              </a:rPr>
              <a:t>3 </a:t>
            </a:r>
            <a:r>
              <a:rPr lang="ru-RU" sz="3600" dirty="0" smtClean="0"/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2 </a:t>
            </a:r>
            <a:r>
              <a:rPr lang="ru-RU" sz="3600" dirty="0" smtClean="0"/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5 </a:t>
            </a:r>
            <a:r>
              <a:rPr lang="ru-RU" sz="3600" dirty="0" smtClean="0"/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2</a:t>
            </a:r>
            <a:endParaRPr lang="ru-RU" sz="3600" i="1" dirty="0">
              <a:solidFill>
                <a:srgbClr val="003366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499990" y="599067"/>
            <a:ext cx="1944216" cy="72008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551082" y="1405670"/>
            <a:ext cx="1944216" cy="72008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427734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Любое составное число можно </a:t>
            </a:r>
            <a:r>
              <a:rPr lang="ru-RU" sz="3600" dirty="0" smtClean="0">
                <a:solidFill>
                  <a:srgbClr val="C00000"/>
                </a:solidFill>
              </a:rPr>
              <a:t>единственным образом </a:t>
            </a:r>
            <a:r>
              <a:rPr lang="ru-RU" sz="3600" dirty="0" smtClean="0"/>
              <a:t>представить в виде произведения простых множителей.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8750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6" grpId="0" animBg="1"/>
      <p:bldP spid="7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2394" y="37377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390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4" name="Прямая со стрелкой 3"/>
          <p:cNvCxnSpPr>
            <a:stCxn id="6" idx="2"/>
            <a:endCxn id="12" idx="0"/>
          </p:cNvCxnSpPr>
          <p:nvPr/>
        </p:nvCxnSpPr>
        <p:spPr>
          <a:xfrm flipH="1">
            <a:off x="3275856" y="1059583"/>
            <a:ext cx="108012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>
            <a:stCxn id="6" idx="2"/>
            <a:endCxn id="13" idx="0"/>
          </p:cNvCxnSpPr>
          <p:nvPr/>
        </p:nvCxnSpPr>
        <p:spPr>
          <a:xfrm>
            <a:off x="4355976" y="1059583"/>
            <a:ext cx="108012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3923928" y="267495"/>
            <a:ext cx="864096" cy="7920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43808" y="1563639"/>
            <a:ext cx="864096" cy="7920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4048" y="1563639"/>
            <a:ext cx="864096" cy="7920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944282" y="1664675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39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19598" y="1679189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10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21" name="Прямая со стрелкой 20"/>
          <p:cNvCxnSpPr>
            <a:stCxn id="12" idx="2"/>
            <a:endCxn id="23" idx="0"/>
          </p:cNvCxnSpPr>
          <p:nvPr/>
        </p:nvCxnSpPr>
        <p:spPr>
          <a:xfrm flipH="1">
            <a:off x="2699792" y="2355726"/>
            <a:ext cx="576064" cy="64807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2" idx="2"/>
            <a:endCxn id="24" idx="0"/>
          </p:cNvCxnSpPr>
          <p:nvPr/>
        </p:nvCxnSpPr>
        <p:spPr>
          <a:xfrm>
            <a:off x="3275856" y="2355726"/>
            <a:ext cx="576064" cy="64807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2267744" y="3003798"/>
            <a:ext cx="864096" cy="7920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419872" y="3003798"/>
            <a:ext cx="864096" cy="7920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2411760" y="3075807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13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35896" y="3090321"/>
            <a:ext cx="950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3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35" name="Прямая со стрелкой 34"/>
          <p:cNvCxnSpPr>
            <a:stCxn id="13" idx="2"/>
            <a:endCxn id="37" idx="0"/>
          </p:cNvCxnSpPr>
          <p:nvPr/>
        </p:nvCxnSpPr>
        <p:spPr>
          <a:xfrm flipH="1">
            <a:off x="4860032" y="2355726"/>
            <a:ext cx="576064" cy="64807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3" idx="2"/>
            <a:endCxn id="38" idx="0"/>
          </p:cNvCxnSpPr>
          <p:nvPr/>
        </p:nvCxnSpPr>
        <p:spPr>
          <a:xfrm>
            <a:off x="5436096" y="2355726"/>
            <a:ext cx="576064" cy="64807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Скругленный прямоугольник 36"/>
          <p:cNvSpPr/>
          <p:nvPr/>
        </p:nvSpPr>
        <p:spPr>
          <a:xfrm>
            <a:off x="4427984" y="3003798"/>
            <a:ext cx="864096" cy="7920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580112" y="3003798"/>
            <a:ext cx="864096" cy="7920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4644008" y="3075807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96136" y="3090321"/>
            <a:ext cx="950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5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2411760" y="4155926"/>
            <a:ext cx="37208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390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∙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∙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∙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13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rgbClr val="003366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748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12" grpId="0" animBg="1"/>
      <p:bldP spid="13" grpId="0" animBg="1"/>
      <p:bldP spid="19" grpId="0"/>
      <p:bldP spid="20" grpId="0"/>
      <p:bldP spid="23" grpId="0" animBg="1"/>
      <p:bldP spid="24" grpId="0" animBg="1"/>
      <p:bldP spid="25" grpId="0"/>
      <p:bldP spid="26" grpId="0"/>
      <p:bldP spid="37" grpId="0" animBg="1"/>
      <p:bldP spid="38" grpId="0" animBg="1"/>
      <p:bldP spid="39" grpId="0"/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55776" y="1423061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114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491880" y="1467450"/>
            <a:ext cx="0" cy="22322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707904" y="1423061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2047163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57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1419622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114 : 2 = 57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7904" y="2069982"/>
            <a:ext cx="5292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3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39379" y="2626203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19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19614" y="2638485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19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32040" y="2081904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57 : 3 = 19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32040" y="2639002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19 : 19 = 1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17531" y="3205504"/>
            <a:ext cx="5292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59632" y="195486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Разложить на простые множители 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678044" y="627534"/>
            <a:ext cx="13260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число 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3009579" y="1529298"/>
            <a:ext cx="276437" cy="38422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491880" y="1419622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sz="3200" dirty="0" smtClean="0"/>
              <a:t>-</a:t>
            </a:r>
            <a:r>
              <a:rPr lang="ru-RU" dirty="0" smtClean="0"/>
              <a:t>   </a:t>
            </a:r>
            <a:r>
              <a:rPr lang="ru-RU" sz="3200" dirty="0" smtClean="0"/>
              <a:t>простое?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419872" y="1419622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sz="3200" dirty="0" smtClean="0"/>
              <a:t>-</a:t>
            </a:r>
            <a:r>
              <a:rPr lang="ru-RU" dirty="0" smtClean="0"/>
              <a:t>   </a:t>
            </a:r>
            <a:r>
              <a:rPr lang="ru-RU" sz="3200" dirty="0" smtClean="0"/>
              <a:t>составное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53734" y="2291186"/>
            <a:ext cx="1811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5 + 7 = 12</a:t>
            </a:r>
            <a:endParaRPr lang="ru-RU" sz="32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209992" y="191351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Сумма цифр</a:t>
            </a:r>
            <a:endParaRPr lang="ru-RU" sz="28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79512" y="1954158"/>
            <a:ext cx="2160240" cy="87156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 стрелкой 28"/>
          <p:cNvCxnSpPr>
            <a:stCxn id="6" idx="1"/>
          </p:cNvCxnSpPr>
          <p:nvPr/>
        </p:nvCxnSpPr>
        <p:spPr>
          <a:xfrm flipH="1" flipV="1">
            <a:off x="2370232" y="2339550"/>
            <a:ext cx="257552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72173" y="414656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114 =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619614" y="1424954"/>
            <a:ext cx="617505" cy="17805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4021918" y="4146565"/>
            <a:ext cx="5292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3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05926" y="4147215"/>
            <a:ext cx="5292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08957" y="4147215"/>
            <a:ext cx="204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∙</a:t>
            </a:r>
            <a:endParaRPr lang="ru-RU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4571446" y="4137055"/>
            <a:ext cx="7206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19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58485" y="4137705"/>
            <a:ext cx="204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∙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9065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9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0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9" grpId="1"/>
      <p:bldP spid="10" grpId="0"/>
      <p:bldP spid="11" grpId="0"/>
      <p:bldP spid="12" grpId="0"/>
      <p:bldP spid="13" grpId="0"/>
      <p:bldP spid="15" grpId="0"/>
      <p:bldP spid="17" grpId="0"/>
      <p:bldP spid="18" grpId="0" animBg="1"/>
      <p:bldP spid="18" grpId="1" animBg="1"/>
      <p:bldP spid="19" grpId="0"/>
      <p:bldP spid="19" grpId="1"/>
      <p:bldP spid="20" grpId="0"/>
      <p:bldP spid="20" grpId="1"/>
      <p:bldP spid="24" grpId="0"/>
      <p:bldP spid="24" grpId="1"/>
      <p:bldP spid="21" grpId="0"/>
      <p:bldP spid="21" grpId="1"/>
      <p:bldP spid="27" grpId="0" animBg="1"/>
      <p:bldP spid="27" grpId="1" animBg="1"/>
      <p:bldP spid="31" grpId="0"/>
      <p:bldP spid="30" grpId="0" animBg="1"/>
      <p:bldP spid="33" grpId="0"/>
      <p:bldP spid="34" grpId="0"/>
      <p:bldP spid="32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83518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Число </a:t>
            </a:r>
            <a:r>
              <a:rPr lang="ru-RU" sz="3600" dirty="0">
                <a:solidFill>
                  <a:srgbClr val="C00000"/>
                </a:solidFill>
              </a:rPr>
              <a:t>делится</a:t>
            </a:r>
            <a:r>
              <a:rPr lang="ru-RU" sz="3600" dirty="0"/>
              <a:t> лишь на те </a:t>
            </a:r>
            <a:r>
              <a:rPr lang="ru-RU" sz="3600" u="sng" dirty="0"/>
              <a:t>простые числа</a:t>
            </a:r>
            <a:r>
              <a:rPr lang="ru-RU" sz="3600" dirty="0"/>
              <a:t>, которые входят в состав его разложения на простые множители.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44008" y="2859782"/>
            <a:ext cx="38164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не делится на  </a:t>
            </a:r>
            <a:r>
              <a:rPr lang="ru-RU" sz="2800" i="1" dirty="0" smtClean="0">
                <a:solidFill>
                  <a:srgbClr val="003366"/>
                </a:solidFill>
              </a:rPr>
              <a:t>7</a:t>
            </a:r>
            <a:r>
              <a:rPr lang="ru-RU" sz="3200" dirty="0" smtClean="0"/>
              <a:t>,</a:t>
            </a:r>
            <a:r>
              <a:rPr lang="ru-RU" sz="2800" i="1" dirty="0" smtClean="0">
                <a:solidFill>
                  <a:srgbClr val="003366"/>
                </a:solidFill>
              </a:rPr>
              <a:t> 11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99592" y="2866797"/>
            <a:ext cx="37641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600</a:t>
            </a:r>
            <a:r>
              <a:rPr lang="ru-RU" sz="3200" dirty="0" smtClean="0"/>
              <a:t> = </a:t>
            </a:r>
            <a:r>
              <a:rPr lang="ru-RU" sz="2800" i="1" dirty="0" smtClean="0">
                <a:solidFill>
                  <a:srgbClr val="003366"/>
                </a:solidFill>
              </a:rPr>
              <a:t>2</a:t>
            </a:r>
            <a:r>
              <a:rPr lang="ru-RU" sz="3200" dirty="0" smtClean="0"/>
              <a:t> ∙ </a:t>
            </a:r>
            <a:r>
              <a:rPr lang="ru-RU" sz="2800" i="1" dirty="0" smtClean="0">
                <a:solidFill>
                  <a:srgbClr val="003366"/>
                </a:solidFill>
              </a:rPr>
              <a:t>2</a:t>
            </a:r>
            <a:r>
              <a:rPr lang="ru-RU" sz="3200" dirty="0" smtClean="0"/>
              <a:t> ∙ </a:t>
            </a:r>
            <a:r>
              <a:rPr lang="ru-RU" sz="2800" i="1" dirty="0" smtClean="0">
                <a:solidFill>
                  <a:srgbClr val="003366"/>
                </a:solidFill>
              </a:rPr>
              <a:t>2</a:t>
            </a:r>
            <a:r>
              <a:rPr lang="ru-RU" sz="3200" dirty="0" smtClean="0"/>
              <a:t> ∙ </a:t>
            </a:r>
            <a:r>
              <a:rPr lang="ru-RU" sz="2800" i="1" dirty="0" smtClean="0">
                <a:solidFill>
                  <a:srgbClr val="003366"/>
                </a:solidFill>
              </a:rPr>
              <a:t>3</a:t>
            </a:r>
            <a:r>
              <a:rPr lang="ru-RU" sz="3200" dirty="0" smtClean="0"/>
              <a:t> ∙ </a:t>
            </a:r>
            <a:r>
              <a:rPr lang="ru-RU" sz="2800" i="1" dirty="0" smtClean="0">
                <a:solidFill>
                  <a:srgbClr val="003366"/>
                </a:solidFill>
              </a:rPr>
              <a:t>5</a:t>
            </a:r>
            <a:r>
              <a:rPr lang="ru-RU" sz="3200" dirty="0" smtClean="0"/>
              <a:t> ∙ </a:t>
            </a:r>
            <a:r>
              <a:rPr lang="ru-RU" sz="2800" i="1" dirty="0" smtClean="0">
                <a:solidFill>
                  <a:srgbClr val="003366"/>
                </a:solidFill>
              </a:rPr>
              <a:t>5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99592" y="2870668"/>
            <a:ext cx="37641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600</a:t>
            </a:r>
            <a:r>
              <a:rPr lang="ru-RU" sz="3200" dirty="0" smtClean="0"/>
              <a:t> = </a:t>
            </a:r>
            <a:r>
              <a:rPr lang="ru-RU" sz="2800" i="1" dirty="0" smtClean="0">
                <a:solidFill>
                  <a:srgbClr val="003366"/>
                </a:solidFill>
              </a:rPr>
              <a:t>2</a:t>
            </a:r>
            <a:r>
              <a:rPr lang="ru-RU" sz="3200" dirty="0" smtClean="0"/>
              <a:t> ∙ </a:t>
            </a:r>
            <a:r>
              <a:rPr lang="ru-RU" sz="2800" i="1" dirty="0" smtClean="0">
                <a:solidFill>
                  <a:srgbClr val="003366"/>
                </a:solidFill>
              </a:rPr>
              <a:t>2</a:t>
            </a:r>
            <a:r>
              <a:rPr lang="ru-RU" sz="3200" dirty="0" smtClean="0"/>
              <a:t> ∙ </a:t>
            </a:r>
            <a:r>
              <a:rPr lang="ru-RU" sz="2800" i="1" dirty="0" smtClean="0">
                <a:solidFill>
                  <a:srgbClr val="003366"/>
                </a:solidFill>
              </a:rPr>
              <a:t>2</a:t>
            </a:r>
            <a:r>
              <a:rPr lang="ru-RU" sz="3200" dirty="0" smtClean="0"/>
              <a:t> ∙ </a:t>
            </a:r>
            <a:r>
              <a:rPr lang="ru-RU" sz="2800" i="1" dirty="0" smtClean="0">
                <a:solidFill>
                  <a:srgbClr val="003366"/>
                </a:solidFill>
              </a:rPr>
              <a:t>3</a:t>
            </a:r>
            <a:r>
              <a:rPr lang="ru-RU" sz="3200" dirty="0" smtClean="0"/>
              <a:t> ∙ </a:t>
            </a:r>
            <a:r>
              <a:rPr lang="ru-RU" sz="2800" i="1" dirty="0" smtClean="0">
                <a:solidFill>
                  <a:srgbClr val="003366"/>
                </a:solidFill>
              </a:rPr>
              <a:t>5</a:t>
            </a:r>
            <a:r>
              <a:rPr lang="ru-RU" sz="3200" dirty="0" smtClean="0"/>
              <a:t> ∙ </a:t>
            </a:r>
            <a:r>
              <a:rPr lang="ru-RU" sz="2800" i="1" dirty="0" smtClean="0">
                <a:solidFill>
                  <a:srgbClr val="003366"/>
                </a:solidFill>
              </a:rPr>
              <a:t>5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159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5" grpId="0"/>
      <p:bldP spid="15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523</Words>
  <Application>Microsoft Office PowerPoint</Application>
  <PresentationFormat>Экран (16:9)</PresentationFormat>
  <Paragraphs>117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cp-04</dc:creator>
  <cp:lastModifiedBy>user</cp:lastModifiedBy>
  <cp:revision>52</cp:revision>
  <dcterms:created xsi:type="dcterms:W3CDTF">2013-08-28T12:19:30Z</dcterms:created>
  <dcterms:modified xsi:type="dcterms:W3CDTF">2013-09-18T14:17:23Z</dcterms:modified>
</cp:coreProperties>
</file>