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5" r:id="rId10"/>
    <p:sldId id="284" r:id="rId11"/>
    <p:sldId id="286" r:id="rId12"/>
  </p:sldIdLst>
  <p:sldSz cx="9144000" cy="5143500" type="screen16x9"/>
  <p:notesSz cx="6858000" cy="9144000"/>
  <p:custDataLst>
    <p:tags r:id="rId1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8000"/>
    <a:srgbClr val="080808"/>
    <a:srgbClr val="1C1C1C"/>
    <a:srgbClr val="5F5F5F"/>
    <a:srgbClr val="333333"/>
    <a:srgbClr val="CC00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18" autoAdjust="0"/>
  </p:normalViewPr>
  <p:slideViewPr>
    <p:cSldViewPr snapToObjects="1">
      <p:cViewPr varScale="1">
        <p:scale>
          <a:sx n="80" d="100"/>
          <a:sy n="80" d="100"/>
        </p:scale>
        <p:origin x="-234" y="-84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5210B3D-2A8C-46E7-B836-D2A8A77B58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616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9E4121-FDFA-4361-B322-7D46BA21EBC7}" type="slidenum">
              <a:rPr lang="ru-RU" smtClean="0"/>
              <a:pPr eaLnBrk="1" hangingPunct="1"/>
              <a:t>1</a:t>
            </a:fld>
            <a:endParaRPr 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800100"/>
            <a:ext cx="0" cy="3371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244725"/>
            <a:ext cx="1338263" cy="1641475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11455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350044"/>
            <a:ext cx="6781800" cy="16002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2287191"/>
            <a:ext cx="6248400" cy="177165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C18EC-E06A-414A-A7F2-43288594E68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7989792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4C526-DC52-48BB-8C36-87354D5B5B1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10344507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679"/>
            <a:ext cx="2057400" cy="450651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679"/>
            <a:ext cx="6019800" cy="450651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A8FB4-E7A4-4797-86E8-FE468A6AD54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2270918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6C8F0-E1B9-416F-A6D3-7A3510A8B2F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0698090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6E5E0-559C-4164-8CCF-DBFDD09B8BA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6991238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9447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89447"/>
            <a:ext cx="4038600" cy="3308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7285D-743A-4997-AAAE-35E09693DEE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7525180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A4717-FF37-40DB-AC92-DC5146B67AB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699083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351FC-4530-4B63-B481-4DA7A525166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0201434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92C1C-E47B-44B3-9241-C0A464A02DB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54644381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D4070-472A-4818-97EF-F3842A32981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0026735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755C1-6339-49D3-A5BB-A31DA76032F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3122297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143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2075"/>
            <a:ext cx="75438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89050"/>
            <a:ext cx="8229600" cy="330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2133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024CB901-C445-4BDE-8A68-80BEA2DAF33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14300"/>
            <a:ext cx="792163" cy="97155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0" r:id="rId1"/>
    <p:sldLayoutId id="2147484511" r:id="rId2"/>
    <p:sldLayoutId id="2147484512" r:id="rId3"/>
    <p:sldLayoutId id="2147484513" r:id="rId4"/>
    <p:sldLayoutId id="2147484514" r:id="rId5"/>
    <p:sldLayoutId id="2147484515" r:id="rId6"/>
    <p:sldLayoutId id="2147484516" r:id="rId7"/>
    <p:sldLayoutId id="2147484517" r:id="rId8"/>
    <p:sldLayoutId id="2147484518" r:id="rId9"/>
    <p:sldLayoutId id="2147484519" r:id="rId10"/>
    <p:sldLayoutId id="2147484520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7"/>
          <p:cNvSpPr txBox="1">
            <a:spLocks noChangeArrowheads="1"/>
          </p:cNvSpPr>
          <p:nvPr/>
        </p:nvSpPr>
        <p:spPr bwMode="auto">
          <a:xfrm>
            <a:off x="-1588" y="1600200"/>
            <a:ext cx="9144001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5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Признаки делимости </a:t>
            </a:r>
          </a:p>
          <a:p>
            <a:pPr algn="ctr" eaLnBrk="1" hangingPunct="1"/>
            <a:r>
              <a:rPr lang="ru-RU" sz="50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на 9 и на 3</a:t>
            </a:r>
            <a:endParaRPr lang="ru-RU" sz="5000" b="1" dirty="0">
              <a:solidFill>
                <a:srgbClr val="003366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033494" y="1412776"/>
            <a:ext cx="76022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dirty="0">
                <a:solidFill>
                  <a:srgbClr val="000000"/>
                </a:solidFill>
              </a:rPr>
              <a:t>Может ли быть, что конфет во всех подарках было </a:t>
            </a:r>
            <a:r>
              <a:rPr lang="ru-RU" sz="3200" i="1" dirty="0">
                <a:solidFill>
                  <a:srgbClr val="003366"/>
                </a:solidFill>
              </a:rPr>
              <a:t>35</a:t>
            </a:r>
            <a:r>
              <a:rPr lang="ru-RU" sz="3600" dirty="0">
                <a:solidFill>
                  <a:srgbClr val="000000"/>
                </a:solidFill>
              </a:rPr>
              <a:t>? </a:t>
            </a:r>
            <a:r>
              <a:rPr lang="ru-RU" sz="3200" i="1" dirty="0">
                <a:solidFill>
                  <a:srgbClr val="003366"/>
                </a:solidFill>
              </a:rPr>
              <a:t>47</a:t>
            </a:r>
            <a:r>
              <a:rPr lang="ru-RU" sz="3600" dirty="0">
                <a:solidFill>
                  <a:srgbClr val="000000"/>
                </a:solidFill>
              </a:rPr>
              <a:t>? </a:t>
            </a:r>
            <a:r>
              <a:rPr lang="ru-RU" sz="3200" i="1" dirty="0">
                <a:solidFill>
                  <a:srgbClr val="003366"/>
                </a:solidFill>
              </a:rPr>
              <a:t>111</a:t>
            </a:r>
            <a:r>
              <a:rPr lang="ru-RU" sz="3600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899592" y="267494"/>
            <a:ext cx="7920880" cy="2452340"/>
          </a:xfrm>
          <a:prstGeom prst="roundRect">
            <a:avLst/>
          </a:prstGeom>
          <a:noFill/>
          <a:ln w="38100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765160"/>
            <a:ext cx="648072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3366"/>
                </a:solidFill>
              </a:rPr>
              <a:t>?</a:t>
            </a:r>
            <a:endParaRPr lang="ru-RU" sz="8800" dirty="0">
              <a:solidFill>
                <a:srgbClr val="0033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339502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На день рождения детям подарили три одинаковых </a:t>
            </a:r>
            <a:r>
              <a:rPr lang="ru-RU" sz="3600" dirty="0" smtClean="0"/>
              <a:t>подарка.</a:t>
            </a: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81" t="26826" r="16852" b="33272"/>
          <a:stretch/>
        </p:blipFill>
        <p:spPr bwMode="auto">
          <a:xfrm>
            <a:off x="903922" y="2892574"/>
            <a:ext cx="2019472" cy="194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06428" y="2892574"/>
            <a:ext cx="5154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r>
              <a:rPr lang="ru-RU" sz="3600" dirty="0" smtClean="0"/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r>
              <a:rPr lang="ru-RU" sz="3600" dirty="0" smtClean="0"/>
              <a:t>=</a:t>
            </a:r>
            <a:r>
              <a:rPr lang="ru-RU" sz="3200" i="1" dirty="0" smtClean="0">
                <a:solidFill>
                  <a:srgbClr val="003366"/>
                </a:solidFill>
              </a:rPr>
              <a:t>8</a:t>
            </a:r>
            <a:r>
              <a:rPr lang="ru-RU" sz="3600" dirty="0" smtClean="0"/>
              <a:t> не делится на </a:t>
            </a:r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3848" y="3517414"/>
            <a:ext cx="5154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r>
              <a:rPr lang="ru-RU" sz="3600" dirty="0" smtClean="0"/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r>
              <a:rPr lang="ru-RU" sz="3600" dirty="0" smtClean="0"/>
              <a:t>=</a:t>
            </a:r>
            <a:r>
              <a:rPr lang="ru-RU" sz="3200" i="1" dirty="0" smtClean="0">
                <a:solidFill>
                  <a:srgbClr val="003366"/>
                </a:solidFill>
              </a:rPr>
              <a:t>11</a:t>
            </a:r>
            <a:r>
              <a:rPr lang="ru-RU" sz="3600" dirty="0" smtClean="0"/>
              <a:t> не делится на </a:t>
            </a:r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77891" y="4135149"/>
            <a:ext cx="2307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r>
              <a:rPr lang="ru-RU" sz="3600" dirty="0" smtClean="0"/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r>
              <a:rPr lang="ru-RU" sz="3600" dirty="0" smtClean="0"/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r>
              <a:rPr lang="ru-RU" sz="3600" dirty="0" smtClean="0"/>
              <a:t>=</a:t>
            </a:r>
            <a:r>
              <a:rPr lang="ru-RU" sz="3200" i="1" dirty="0" smtClean="0">
                <a:solidFill>
                  <a:srgbClr val="003366"/>
                </a:solidFill>
              </a:rPr>
              <a:t>3</a:t>
            </a:r>
            <a:r>
              <a:rPr lang="ru-RU" sz="3600" dirty="0" smtClean="0"/>
              <a:t> 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349083" y="1995686"/>
            <a:ext cx="789782" cy="652140"/>
          </a:xfrm>
          <a:prstGeom prst="ellips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5631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 animBg="1"/>
      <p:bldP spid="3" grpId="0"/>
      <p:bldP spid="4" grpId="0"/>
      <p:bldP spid="5" grpId="0"/>
      <p:bldP spid="7" grpId="0"/>
      <p:bldP spid="9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520954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Если сумма цифр числа делится на </a:t>
            </a:r>
            <a:r>
              <a:rPr lang="ru-RU" sz="3200" i="1" dirty="0">
                <a:solidFill>
                  <a:srgbClr val="003366"/>
                </a:solidFill>
              </a:rPr>
              <a:t>9</a:t>
            </a:r>
            <a:r>
              <a:rPr lang="ru-RU" sz="3600" dirty="0"/>
              <a:t>, то и число делится на </a:t>
            </a:r>
            <a:r>
              <a:rPr lang="ru-RU" sz="3200" i="1" dirty="0">
                <a:solidFill>
                  <a:srgbClr val="003366"/>
                </a:solidFill>
              </a:rPr>
              <a:t>9</a:t>
            </a:r>
            <a:r>
              <a:rPr lang="ru-RU" sz="36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099613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/>
              <a:t>Если сумма цифр числа делится на </a:t>
            </a:r>
            <a:r>
              <a:rPr lang="ru-RU" sz="3200" i="1" dirty="0">
                <a:solidFill>
                  <a:srgbClr val="003366"/>
                </a:solidFill>
              </a:rPr>
              <a:t>3</a:t>
            </a:r>
            <a:r>
              <a:rPr lang="ru-RU" sz="3600" dirty="0"/>
              <a:t>, то и число делится на </a:t>
            </a:r>
            <a:r>
              <a:rPr lang="ru-RU" sz="3200" i="1" dirty="0">
                <a:solidFill>
                  <a:srgbClr val="003366"/>
                </a:solidFill>
              </a:rPr>
              <a:t>3</a:t>
            </a:r>
            <a:r>
              <a:rPr lang="ru-RU" sz="36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1600" y="339502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Признаки делимости на </a:t>
            </a:r>
            <a:r>
              <a:rPr lang="ru-RU" sz="3200" i="1" dirty="0" smtClean="0">
                <a:solidFill>
                  <a:srgbClr val="C00000"/>
                </a:solidFill>
              </a:rPr>
              <a:t>9</a:t>
            </a:r>
            <a:r>
              <a:rPr lang="ru-RU" sz="3600" dirty="0" smtClean="0">
                <a:solidFill>
                  <a:srgbClr val="C00000"/>
                </a:solidFill>
              </a:rPr>
              <a:t> и на </a:t>
            </a:r>
            <a:r>
              <a:rPr lang="ru-RU" sz="3200" i="1" dirty="0" smtClean="0">
                <a:solidFill>
                  <a:srgbClr val="C00000"/>
                </a:solidFill>
              </a:rPr>
              <a:t>3</a:t>
            </a:r>
            <a:endParaRPr lang="ru-RU" sz="36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4699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2055" y="555526"/>
            <a:ext cx="50649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003366"/>
                </a:solidFill>
              </a:rPr>
              <a:t>Признаки </a:t>
            </a:r>
            <a:r>
              <a:rPr lang="ru-RU" sz="3600" dirty="0" smtClean="0">
                <a:solidFill>
                  <a:srgbClr val="003366"/>
                </a:solidFill>
              </a:rPr>
              <a:t>делимости </a:t>
            </a:r>
            <a:r>
              <a:rPr lang="ru-RU" sz="3600" dirty="0" smtClean="0"/>
              <a:t>- 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3963" y="1779662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это </a:t>
            </a:r>
            <a:r>
              <a:rPr lang="ru-RU" sz="3600" dirty="0"/>
              <a:t>определенные правила</a:t>
            </a:r>
            <a:r>
              <a:rPr lang="ru-RU" sz="3600" dirty="0" smtClean="0"/>
              <a:t>,</a:t>
            </a:r>
          </a:p>
          <a:p>
            <a:pPr algn="ctr"/>
            <a:r>
              <a:rPr lang="ru-RU" sz="3600" dirty="0" smtClean="0"/>
              <a:t> </a:t>
            </a:r>
            <a:r>
              <a:rPr lang="ru-RU" sz="3600" dirty="0"/>
              <a:t>которые помогают </a:t>
            </a:r>
            <a:r>
              <a:rPr lang="ru-RU" sz="3600" u="sng" dirty="0"/>
              <a:t>по виду числа </a:t>
            </a:r>
            <a:r>
              <a:rPr lang="ru-RU" sz="3600" dirty="0"/>
              <a:t>определить, делится ли оно на заданный делитель или нет.</a:t>
            </a:r>
          </a:p>
        </p:txBody>
      </p:sp>
    </p:spTree>
    <p:extLst>
      <p:ext uri="{BB962C8B-B14F-4D97-AF65-F5344CB8AC3E}">
        <p14:creationId xmlns:p14="http://schemas.microsoft.com/office/powerpoint/2010/main" val="34141568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31565" y="688575"/>
            <a:ext cx="40286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на </a:t>
            </a:r>
            <a:r>
              <a:rPr lang="ru-RU" sz="3200" i="1" dirty="0" smtClean="0">
                <a:solidFill>
                  <a:srgbClr val="C00000"/>
                </a:solidFill>
              </a:rPr>
              <a:t>10</a:t>
            </a:r>
            <a:r>
              <a:rPr lang="ru-RU" sz="3600" dirty="0">
                <a:solidFill>
                  <a:srgbClr val="C00000"/>
                </a:solidFill>
              </a:rPr>
              <a:t>, на </a:t>
            </a:r>
            <a:r>
              <a:rPr lang="ru-RU" sz="3200" i="1" dirty="0">
                <a:solidFill>
                  <a:srgbClr val="C00000"/>
                </a:solidFill>
              </a:rPr>
              <a:t>5</a:t>
            </a:r>
            <a:r>
              <a:rPr lang="ru-RU" sz="3600" dirty="0">
                <a:solidFill>
                  <a:srgbClr val="C00000"/>
                </a:solidFill>
              </a:rPr>
              <a:t> и на </a:t>
            </a:r>
            <a:r>
              <a:rPr lang="ru-RU" sz="3200" i="1" dirty="0">
                <a:solidFill>
                  <a:srgbClr val="C00000"/>
                </a:solidFill>
              </a:rPr>
              <a:t>2</a:t>
            </a:r>
            <a:r>
              <a:rPr lang="ru-RU" sz="36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75907" y="51470"/>
            <a:ext cx="47827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Признаки делимости</a:t>
            </a:r>
            <a:r>
              <a:rPr lang="ru-RU" sz="360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9920" y="1388254"/>
            <a:ext cx="391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20438" y="1347614"/>
            <a:ext cx="3610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делится на </a:t>
            </a:r>
            <a:r>
              <a:rPr lang="ru-RU" sz="3200" i="1" dirty="0">
                <a:solidFill>
                  <a:srgbClr val="003366"/>
                </a:solidFill>
              </a:rPr>
              <a:t>10</a:t>
            </a:r>
            <a:r>
              <a:rPr lang="ru-RU" sz="3600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42129" y="1461150"/>
            <a:ext cx="1045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003366"/>
                </a:solidFill>
              </a:rPr>
              <a:t>* * *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877346" y="2035002"/>
            <a:ext cx="391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91880" y="2177802"/>
            <a:ext cx="3610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делится на </a:t>
            </a:r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1969555" y="2107898"/>
            <a:ext cx="1045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003366"/>
                </a:solidFill>
              </a:rPr>
              <a:t>* * *</a:t>
            </a:r>
            <a:endParaRPr lang="ru-RU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2891657" y="2393915"/>
            <a:ext cx="391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83866" y="2466811"/>
            <a:ext cx="1045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003366"/>
                </a:solidFill>
              </a:rPr>
              <a:t>* * *</a:t>
            </a:r>
            <a:endParaRPr lang="ru-RU" sz="3600" dirty="0"/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3248271" y="2160910"/>
            <a:ext cx="223289" cy="729352"/>
          </a:xfrm>
          <a:prstGeom prst="rightBrace">
            <a:avLst>
              <a:gd name="adj1" fmla="val 48858"/>
              <a:gd name="adj2" fmla="val 50545"/>
            </a:avLst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795756" y="3003798"/>
            <a:ext cx="391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87965" y="3076694"/>
            <a:ext cx="1045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003366"/>
                </a:solidFill>
              </a:rPr>
              <a:t>* * *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2794827" y="3362711"/>
            <a:ext cx="391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02276" y="3443227"/>
            <a:ext cx="1045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003366"/>
                </a:solidFill>
              </a:rPr>
              <a:t>* * *</a:t>
            </a:r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2800878" y="3732474"/>
            <a:ext cx="391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93087" y="3805370"/>
            <a:ext cx="1045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003366"/>
                </a:solidFill>
              </a:rPr>
              <a:t>* * *</a:t>
            </a:r>
            <a:endParaRPr lang="ru-RU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2815189" y="4106627"/>
            <a:ext cx="391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07398" y="4179523"/>
            <a:ext cx="1045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003366"/>
                </a:solidFill>
              </a:rPr>
              <a:t>* * *</a:t>
            </a:r>
            <a:endParaRPr lang="ru-RU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2819343" y="4447862"/>
            <a:ext cx="391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922944" y="4520758"/>
            <a:ext cx="1045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solidFill>
                  <a:srgbClr val="003366"/>
                </a:solidFill>
              </a:rPr>
              <a:t>* * *</a:t>
            </a:r>
            <a:endParaRPr lang="ru-RU" sz="3600" dirty="0"/>
          </a:p>
        </p:txBody>
      </p:sp>
      <p:sp>
        <p:nvSpPr>
          <p:cNvPr id="27" name="Правая фигурная скобка 26"/>
          <p:cNvSpPr/>
          <p:nvPr/>
        </p:nvSpPr>
        <p:spPr>
          <a:xfrm>
            <a:off x="3211823" y="3123044"/>
            <a:ext cx="223289" cy="1824970"/>
          </a:xfrm>
          <a:prstGeom prst="rightBrace">
            <a:avLst>
              <a:gd name="adj1" fmla="val 48858"/>
              <a:gd name="adj2" fmla="val 50545"/>
            </a:avLst>
          </a:prstGeom>
          <a:ln w="28575"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3500264" y="3633756"/>
            <a:ext cx="3610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делится на </a:t>
            </a:r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r>
              <a:rPr lang="ru-RU" sz="3600" dirty="0" smtClean="0"/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324697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2668" y="967277"/>
            <a:ext cx="880189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dirty="0" smtClean="0"/>
              <a:t>Кратные </a:t>
            </a:r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r>
              <a:rPr lang="ru-RU" sz="3600" dirty="0" smtClean="0"/>
              <a:t>:  </a:t>
            </a:r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18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27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36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45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54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63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72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81</a:t>
            </a:r>
            <a:r>
              <a:rPr lang="ru-RU" sz="3600" dirty="0" smtClean="0"/>
              <a:t>,</a:t>
            </a:r>
          </a:p>
          <a:p>
            <a:pPr algn="ctr"/>
            <a:r>
              <a:rPr lang="ru-RU" sz="3600" dirty="0" smtClean="0"/>
              <a:t> </a:t>
            </a:r>
            <a:r>
              <a:rPr lang="ru-RU" sz="3200" i="1" dirty="0" smtClean="0">
                <a:solidFill>
                  <a:srgbClr val="003366"/>
                </a:solidFill>
              </a:rPr>
              <a:t>90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99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108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117</a:t>
            </a:r>
            <a:r>
              <a:rPr lang="ru-RU" sz="3600" dirty="0" smtClean="0"/>
              <a:t>, </a:t>
            </a:r>
            <a:r>
              <a:rPr lang="ru-RU" sz="3200" i="1" dirty="0" smtClean="0">
                <a:solidFill>
                  <a:srgbClr val="003366"/>
                </a:solidFill>
              </a:rPr>
              <a:t>126</a:t>
            </a:r>
            <a:r>
              <a:rPr lang="ru-RU" sz="3600" dirty="0" smtClean="0"/>
              <a:t>…</a:t>
            </a:r>
            <a:endParaRPr lang="ru-RU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419872" y="252417"/>
            <a:ext cx="18682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Число </a:t>
            </a:r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endParaRPr lang="ru-RU" sz="3200" i="1" dirty="0">
              <a:solidFill>
                <a:srgbClr val="003366"/>
              </a:solidFill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595316"/>
              </p:ext>
            </p:extLst>
          </p:nvPr>
        </p:nvGraphicFramePr>
        <p:xfrm>
          <a:off x="251519" y="2358447"/>
          <a:ext cx="8640961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2239"/>
                <a:gridCol w="918102"/>
                <a:gridCol w="918102"/>
                <a:gridCol w="1350150"/>
                <a:gridCol w="1440160"/>
                <a:gridCol w="1008112"/>
                <a:gridCol w="864096"/>
              </a:tblGrid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Числа, кратные </a:t>
                      </a:r>
                      <a:r>
                        <a:rPr lang="ru-RU" sz="2400" dirty="0" smtClean="0"/>
                        <a:t>9</a:t>
                      </a:r>
                      <a:endParaRPr lang="ru-RU" sz="2800" i="1" dirty="0">
                        <a:solidFill>
                          <a:srgbClr val="00336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27</a:t>
                      </a:r>
                      <a:endParaRPr lang="ru-RU" sz="2600" i="1" dirty="0">
                        <a:solidFill>
                          <a:srgbClr val="00336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198</a:t>
                      </a:r>
                      <a:endParaRPr lang="ru-RU" sz="2600" i="1" dirty="0">
                        <a:solidFill>
                          <a:srgbClr val="00336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5 877</a:t>
                      </a:r>
                      <a:endParaRPr lang="ru-RU" sz="2600" i="1" dirty="0">
                        <a:solidFill>
                          <a:srgbClr val="00336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3 816</a:t>
                      </a:r>
                      <a:endParaRPr lang="ru-RU" sz="2600" i="1" dirty="0">
                        <a:solidFill>
                          <a:srgbClr val="00336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117</a:t>
                      </a:r>
                      <a:endParaRPr lang="ru-RU" sz="2600" i="1" dirty="0">
                        <a:solidFill>
                          <a:srgbClr val="00336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/>
                        <a:t>72</a:t>
                      </a:r>
                      <a:endParaRPr lang="ru-RU" sz="2600" i="1" dirty="0">
                        <a:solidFill>
                          <a:srgbClr val="003366"/>
                        </a:solidFill>
                      </a:endParaRPr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Сумма цифр</a:t>
                      </a:r>
                      <a:endParaRPr lang="ru-RU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i="1" dirty="0">
                        <a:solidFill>
                          <a:srgbClr val="00336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i="1" dirty="0">
                        <a:solidFill>
                          <a:srgbClr val="00336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i="1" dirty="0">
                        <a:solidFill>
                          <a:srgbClr val="00336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i="1" dirty="0">
                        <a:solidFill>
                          <a:srgbClr val="00336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i="1" dirty="0">
                        <a:solidFill>
                          <a:srgbClr val="003366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600" i="1" dirty="0">
                        <a:solidFill>
                          <a:srgbClr val="003366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569728" y="3507854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600" i="1" dirty="0">
                <a:solidFill>
                  <a:srgbClr val="C00000"/>
                </a:solidFill>
                <a:latin typeface="Arial"/>
              </a:rPr>
              <a:t>9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36296" y="3510508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600" i="1" dirty="0">
                <a:solidFill>
                  <a:srgbClr val="C00000"/>
                </a:solidFill>
                <a:latin typeface="Arial"/>
              </a:rPr>
              <a:t>9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172400" y="3510508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600" i="1" dirty="0">
                <a:solidFill>
                  <a:srgbClr val="C00000"/>
                </a:solidFill>
                <a:latin typeface="Arial"/>
              </a:rPr>
              <a:t>9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12160" y="3527676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600" i="1" dirty="0" smtClean="0">
                <a:solidFill>
                  <a:srgbClr val="C00000"/>
                </a:solidFill>
                <a:latin typeface="Arial"/>
              </a:rPr>
              <a:t>18</a:t>
            </a:r>
            <a:endParaRPr lang="ru-RU" sz="2600" i="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19872" y="3507853"/>
            <a:ext cx="7200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600" i="1" dirty="0" smtClean="0">
                <a:solidFill>
                  <a:srgbClr val="C00000"/>
                </a:solidFill>
                <a:latin typeface="Arial"/>
              </a:rPr>
              <a:t>18</a:t>
            </a:r>
            <a:endParaRPr lang="ru-RU" sz="2600" i="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0" y="3527676"/>
            <a:ext cx="5760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600" i="1" dirty="0" smtClean="0">
                <a:solidFill>
                  <a:srgbClr val="C00000"/>
                </a:solidFill>
                <a:latin typeface="Arial"/>
              </a:rPr>
              <a:t>27</a:t>
            </a:r>
            <a:endParaRPr lang="ru-RU" sz="2600" i="1" dirty="0">
              <a:solidFill>
                <a:srgbClr val="C00000"/>
              </a:solidFill>
              <a:latin typeface="Arial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70314" y="3579862"/>
            <a:ext cx="974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i="1" dirty="0" smtClean="0">
                <a:solidFill>
                  <a:srgbClr val="003366"/>
                </a:solidFill>
                <a:latin typeface="Arial"/>
              </a:rPr>
              <a:t>2+7</a:t>
            </a:r>
            <a:endParaRPr lang="ru-RU" sz="2400" i="1" dirty="0">
              <a:solidFill>
                <a:srgbClr val="003366"/>
              </a:solidFill>
              <a:latin typeface="Aria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41864" y="3588179"/>
            <a:ext cx="1211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i="1" dirty="0" smtClean="0">
                <a:solidFill>
                  <a:srgbClr val="003366"/>
                </a:solidFill>
                <a:latin typeface="Arial"/>
              </a:rPr>
              <a:t>1+9+8</a:t>
            </a:r>
            <a:endParaRPr lang="ru-RU" sz="2400" i="1" dirty="0">
              <a:solidFill>
                <a:srgbClr val="003366"/>
              </a:solidFill>
              <a:latin typeface="Arial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30832" y="3579862"/>
            <a:ext cx="1427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i="1" dirty="0" smtClean="0">
                <a:solidFill>
                  <a:srgbClr val="003366"/>
                </a:solidFill>
                <a:latin typeface="Arial"/>
              </a:rPr>
              <a:t>5+8+7+7</a:t>
            </a:r>
            <a:endParaRPr lang="ru-RU" sz="2400" i="1" dirty="0">
              <a:solidFill>
                <a:srgbClr val="003366"/>
              </a:solidFill>
              <a:latin typeface="Arial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08578" y="3591053"/>
            <a:ext cx="1411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i="1" dirty="0" smtClean="0">
                <a:solidFill>
                  <a:srgbClr val="003366"/>
                </a:solidFill>
                <a:latin typeface="Arial"/>
              </a:rPr>
              <a:t>3+8+1+6</a:t>
            </a:r>
            <a:endParaRPr lang="ru-RU" sz="2400" i="1" dirty="0">
              <a:solidFill>
                <a:srgbClr val="003366"/>
              </a:solidFill>
              <a:latin typeface="Arial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902606" y="3577746"/>
            <a:ext cx="12117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i="1" dirty="0" smtClean="0">
                <a:solidFill>
                  <a:srgbClr val="003366"/>
                </a:solidFill>
                <a:latin typeface="Arial"/>
              </a:rPr>
              <a:t>1+1+7</a:t>
            </a:r>
            <a:endParaRPr lang="ru-RU" sz="2400" i="1" dirty="0">
              <a:solidFill>
                <a:srgbClr val="003366"/>
              </a:solidFill>
              <a:latin typeface="Arial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114343" y="3588829"/>
            <a:ext cx="778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2400" i="1" dirty="0" smtClean="0">
                <a:solidFill>
                  <a:srgbClr val="003366"/>
                </a:solidFill>
                <a:latin typeface="Arial"/>
              </a:rPr>
              <a:t>7+2</a:t>
            </a:r>
            <a:endParaRPr lang="ru-RU" sz="2400" i="1" dirty="0">
              <a:solidFill>
                <a:srgbClr val="00336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47640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7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6" grpId="1"/>
      <p:bldP spid="37" grpId="0"/>
      <p:bldP spid="37" grpId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195486"/>
            <a:ext cx="54207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Признак </a:t>
            </a:r>
            <a:r>
              <a:rPr lang="ru-RU" sz="3600" dirty="0">
                <a:solidFill>
                  <a:srgbClr val="C00000"/>
                </a:solidFill>
              </a:rPr>
              <a:t>делимости на 9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7133" y="915566"/>
            <a:ext cx="3966448" cy="1591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775693" y="917959"/>
            <a:ext cx="3966448" cy="1591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3"/>
            <a:endCxn id="4" idx="1"/>
          </p:cNvCxnSpPr>
          <p:nvPr/>
        </p:nvCxnSpPr>
        <p:spPr>
          <a:xfrm>
            <a:off x="4343581" y="1711231"/>
            <a:ext cx="432112" cy="23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5121" y="111345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Если </a:t>
            </a:r>
            <a:r>
              <a:rPr lang="ru-RU" sz="2400" u="sng" dirty="0" smtClean="0"/>
              <a:t>сумма цифр</a:t>
            </a:r>
          </a:p>
          <a:p>
            <a:pPr algn="ctr"/>
            <a:r>
              <a:rPr lang="ru-RU" sz="2400" dirty="0" smtClean="0"/>
              <a:t>числа делится на </a:t>
            </a:r>
            <a:r>
              <a:rPr lang="ru-RU" sz="2400" i="1" dirty="0" smtClean="0">
                <a:solidFill>
                  <a:srgbClr val="003366"/>
                </a:solidFill>
              </a:rPr>
              <a:t>9</a:t>
            </a:r>
            <a:r>
              <a:rPr lang="ru-RU" sz="2400" dirty="0" smtClean="0"/>
              <a:t>, то</a:t>
            </a:r>
          </a:p>
          <a:p>
            <a:pPr algn="ctr"/>
            <a:r>
              <a:rPr lang="ru-RU" sz="2400" dirty="0" smtClean="0"/>
              <a:t>и число</a:t>
            </a:r>
            <a:r>
              <a:rPr lang="ru-RU" sz="2400" dirty="0" smtClean="0">
                <a:solidFill>
                  <a:srgbClr val="C00000"/>
                </a:solidFill>
              </a:rPr>
              <a:t> делится на </a:t>
            </a:r>
            <a:r>
              <a:rPr lang="ru-RU" sz="2400" i="1" dirty="0" smtClean="0">
                <a:solidFill>
                  <a:srgbClr val="C00000"/>
                </a:solidFill>
              </a:rPr>
              <a:t>9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64496" y="110694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Если </a:t>
            </a:r>
            <a:r>
              <a:rPr lang="ru-RU" sz="2400" u="sng" dirty="0" smtClean="0"/>
              <a:t>сумма цифр</a:t>
            </a:r>
          </a:p>
          <a:p>
            <a:pPr algn="ctr"/>
            <a:r>
              <a:rPr lang="ru-RU" sz="2400" dirty="0" smtClean="0"/>
              <a:t>числа не делится на </a:t>
            </a:r>
            <a:r>
              <a:rPr lang="ru-RU" sz="2400" i="1" dirty="0" smtClean="0">
                <a:solidFill>
                  <a:srgbClr val="003366"/>
                </a:solidFill>
              </a:rPr>
              <a:t>9</a:t>
            </a:r>
            <a:r>
              <a:rPr lang="ru-RU" sz="2400" dirty="0" smtClean="0"/>
              <a:t>, то</a:t>
            </a:r>
          </a:p>
          <a:p>
            <a:pPr algn="ctr"/>
            <a:r>
              <a:rPr lang="ru-RU" sz="2400" dirty="0" smtClean="0"/>
              <a:t>и число</a:t>
            </a:r>
            <a:r>
              <a:rPr lang="ru-RU" sz="2400" dirty="0" smtClean="0">
                <a:solidFill>
                  <a:srgbClr val="C00000"/>
                </a:solidFill>
              </a:rPr>
              <a:t> не делится на </a:t>
            </a:r>
            <a:r>
              <a:rPr lang="ru-RU" sz="2400" i="1" dirty="0" smtClean="0">
                <a:solidFill>
                  <a:srgbClr val="C00000"/>
                </a:solidFill>
              </a:rPr>
              <a:t>9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4295" y="2784146"/>
            <a:ext cx="38260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>
                <a:solidFill>
                  <a:srgbClr val="003366"/>
                </a:solidFill>
              </a:rPr>
              <a:t>43 218</a:t>
            </a:r>
            <a:r>
              <a:rPr lang="ru-RU" sz="2800" i="1" dirty="0"/>
              <a:t> </a:t>
            </a:r>
            <a:r>
              <a:rPr lang="ru-RU" sz="3200" dirty="0"/>
              <a:t>делится на </a:t>
            </a:r>
            <a:r>
              <a:rPr lang="ru-RU" sz="2800" i="1" dirty="0" smtClean="0">
                <a:solidFill>
                  <a:srgbClr val="003366"/>
                </a:solidFill>
              </a:rPr>
              <a:t>9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6436" y="3358291"/>
            <a:ext cx="29578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>
                <a:solidFill>
                  <a:srgbClr val="003366"/>
                </a:solidFill>
              </a:rPr>
              <a:t>4</a:t>
            </a:r>
            <a:r>
              <a:rPr lang="ru-RU" sz="3200" dirty="0"/>
              <a:t>+</a:t>
            </a:r>
            <a:r>
              <a:rPr lang="ru-RU" sz="2800" i="1" dirty="0">
                <a:solidFill>
                  <a:srgbClr val="003366"/>
                </a:solidFill>
              </a:rPr>
              <a:t>3</a:t>
            </a:r>
            <a:r>
              <a:rPr lang="ru-RU" sz="3200" dirty="0"/>
              <a:t>+</a:t>
            </a:r>
            <a:r>
              <a:rPr lang="ru-RU" sz="2800" i="1" dirty="0">
                <a:solidFill>
                  <a:srgbClr val="003366"/>
                </a:solidFill>
              </a:rPr>
              <a:t>2</a:t>
            </a:r>
            <a:r>
              <a:rPr lang="ru-RU" sz="3200" dirty="0"/>
              <a:t>+</a:t>
            </a:r>
            <a:r>
              <a:rPr lang="ru-RU" sz="2800" i="1" dirty="0">
                <a:solidFill>
                  <a:srgbClr val="003366"/>
                </a:solidFill>
              </a:rPr>
              <a:t>1</a:t>
            </a:r>
            <a:r>
              <a:rPr lang="ru-RU" sz="3200" dirty="0"/>
              <a:t>+</a:t>
            </a:r>
            <a:r>
              <a:rPr lang="ru-RU" sz="2800" i="1" dirty="0">
                <a:solidFill>
                  <a:srgbClr val="003366"/>
                </a:solidFill>
              </a:rPr>
              <a:t>8</a:t>
            </a:r>
            <a:r>
              <a:rPr lang="ru-RU" sz="3200" dirty="0"/>
              <a:t>=</a:t>
            </a:r>
            <a:r>
              <a:rPr lang="ru-RU" sz="2800" i="1" dirty="0">
                <a:solidFill>
                  <a:srgbClr val="003366"/>
                </a:solidFill>
              </a:rPr>
              <a:t>18</a:t>
            </a:r>
            <a:r>
              <a:rPr lang="ru-RU" sz="3200" dirty="0"/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4664" y="3931191"/>
            <a:ext cx="31944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18</a:t>
            </a:r>
            <a:r>
              <a:rPr lang="ru-RU" sz="3200" dirty="0" smtClean="0"/>
              <a:t> </a:t>
            </a:r>
            <a:r>
              <a:rPr lang="ru-RU" sz="3200" dirty="0"/>
              <a:t>делится на </a:t>
            </a:r>
            <a:r>
              <a:rPr lang="ru-RU" sz="2800" i="1" dirty="0" smtClean="0">
                <a:solidFill>
                  <a:srgbClr val="003366"/>
                </a:solidFill>
              </a:rPr>
              <a:t>9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2787774"/>
            <a:ext cx="43518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91</a:t>
            </a:r>
            <a:r>
              <a:rPr lang="ru-RU" sz="2800" i="1" dirty="0">
                <a:solidFill>
                  <a:srgbClr val="003366"/>
                </a:solidFill>
              </a:rPr>
              <a:t> </a:t>
            </a:r>
            <a:r>
              <a:rPr lang="ru-RU" sz="2800" i="1" dirty="0" smtClean="0">
                <a:solidFill>
                  <a:srgbClr val="003366"/>
                </a:solidFill>
              </a:rPr>
              <a:t>399 </a:t>
            </a:r>
            <a:r>
              <a:rPr lang="ru-RU" sz="3200" dirty="0" smtClean="0"/>
              <a:t>не</a:t>
            </a:r>
            <a:r>
              <a:rPr lang="ru-RU" sz="2800" i="1" dirty="0" smtClean="0"/>
              <a:t> </a:t>
            </a:r>
            <a:r>
              <a:rPr lang="ru-RU" sz="3200" dirty="0"/>
              <a:t>делится на </a:t>
            </a:r>
            <a:r>
              <a:rPr lang="ru-RU" sz="2800" i="1" dirty="0" smtClean="0">
                <a:solidFill>
                  <a:srgbClr val="003366"/>
                </a:solidFill>
              </a:rPr>
              <a:t>9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28574" y="3291830"/>
            <a:ext cx="2903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9</a:t>
            </a:r>
            <a:r>
              <a:rPr lang="ru-RU" sz="3200" dirty="0" smtClean="0"/>
              <a:t>+</a:t>
            </a:r>
            <a:r>
              <a:rPr lang="ru-RU" sz="2800" i="1" dirty="0" smtClean="0">
                <a:solidFill>
                  <a:srgbClr val="003366"/>
                </a:solidFill>
              </a:rPr>
              <a:t>1</a:t>
            </a:r>
            <a:r>
              <a:rPr lang="ru-RU" sz="3200" dirty="0" smtClean="0"/>
              <a:t>+</a:t>
            </a:r>
            <a:r>
              <a:rPr lang="ru-RU" sz="2800" i="1" dirty="0" smtClean="0">
                <a:solidFill>
                  <a:srgbClr val="003366"/>
                </a:solidFill>
              </a:rPr>
              <a:t>3</a:t>
            </a:r>
            <a:r>
              <a:rPr lang="ru-RU" sz="3200" dirty="0" smtClean="0"/>
              <a:t>+</a:t>
            </a:r>
            <a:r>
              <a:rPr lang="ru-RU" sz="2800" i="1" dirty="0" smtClean="0">
                <a:solidFill>
                  <a:srgbClr val="003366"/>
                </a:solidFill>
              </a:rPr>
              <a:t>9</a:t>
            </a:r>
            <a:r>
              <a:rPr lang="ru-RU" sz="3200" dirty="0" smtClean="0"/>
              <a:t>+</a:t>
            </a:r>
            <a:r>
              <a:rPr lang="ru-RU" sz="2800" i="1" dirty="0" smtClean="0">
                <a:solidFill>
                  <a:srgbClr val="003366"/>
                </a:solidFill>
              </a:rPr>
              <a:t>9</a:t>
            </a:r>
            <a:r>
              <a:rPr lang="ru-RU" sz="3200" dirty="0" smtClean="0"/>
              <a:t>=</a:t>
            </a:r>
            <a:r>
              <a:rPr lang="ru-RU" sz="2800" i="1" dirty="0" smtClean="0">
                <a:solidFill>
                  <a:srgbClr val="003366"/>
                </a:solidFill>
              </a:rPr>
              <a:t>31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04048" y="3787175"/>
            <a:ext cx="3680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31</a:t>
            </a:r>
            <a:r>
              <a:rPr lang="ru-RU" sz="3200" dirty="0" smtClean="0"/>
              <a:t> не делится </a:t>
            </a:r>
            <a:r>
              <a:rPr lang="ru-RU" sz="3200" dirty="0"/>
              <a:t>на </a:t>
            </a:r>
            <a:r>
              <a:rPr lang="ru-RU" sz="2800" i="1" dirty="0" smtClean="0">
                <a:solidFill>
                  <a:srgbClr val="003366"/>
                </a:solidFill>
              </a:rPr>
              <a:t>9</a:t>
            </a:r>
            <a:endParaRPr lang="ru-RU" sz="3200" i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1953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49974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r>
              <a:rPr lang="ru-RU" sz="3600" i="1" dirty="0" smtClean="0"/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r>
              <a:rPr lang="ru-RU" sz="3600" i="1" dirty="0" smtClean="0">
                <a:solidFill>
                  <a:srgbClr val="000000"/>
                </a:solidFill>
              </a:rPr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8</a:t>
            </a:r>
            <a:r>
              <a:rPr lang="ru-RU" sz="3600" i="1" dirty="0" smtClean="0">
                <a:solidFill>
                  <a:srgbClr val="000000"/>
                </a:solidFill>
              </a:rPr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r>
              <a:rPr lang="ru-RU" sz="3600" i="1" dirty="0" smtClean="0">
                <a:solidFill>
                  <a:srgbClr val="000000"/>
                </a:solidFill>
              </a:rPr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6</a:t>
            </a:r>
            <a:r>
              <a:rPr lang="ru-RU" sz="3600" i="1" dirty="0" smtClean="0">
                <a:solidFill>
                  <a:srgbClr val="000000"/>
                </a:solidFill>
              </a:rPr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r>
              <a:rPr lang="ru-RU" sz="3600" i="1" dirty="0" smtClean="0">
                <a:solidFill>
                  <a:srgbClr val="000000"/>
                </a:solidFill>
              </a:rPr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8</a:t>
            </a:r>
            <a:r>
              <a:rPr lang="ru-RU" sz="3600" i="1" dirty="0" smtClean="0">
                <a:solidFill>
                  <a:srgbClr val="000000"/>
                </a:solidFill>
              </a:rPr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r>
              <a:rPr lang="ru-RU" sz="3600" i="1" dirty="0" smtClean="0">
                <a:solidFill>
                  <a:srgbClr val="000000"/>
                </a:solidFill>
              </a:rPr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r>
              <a:rPr lang="ru-RU" sz="3600" i="1" dirty="0" smtClean="0">
                <a:solidFill>
                  <a:srgbClr val="000000"/>
                </a:solidFill>
              </a:rPr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r>
              <a:rPr lang="ru-RU" sz="3600" i="1" dirty="0" smtClean="0">
                <a:solidFill>
                  <a:srgbClr val="000000"/>
                </a:solidFill>
              </a:rPr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r>
              <a:rPr lang="ru-RU" sz="3600" i="1" dirty="0" smtClean="0">
                <a:solidFill>
                  <a:srgbClr val="000000"/>
                </a:solidFill>
              </a:rPr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8</a:t>
            </a:r>
            <a:r>
              <a:rPr lang="ru-RU" sz="3600" i="1" dirty="0" smtClean="0">
                <a:solidFill>
                  <a:srgbClr val="000000"/>
                </a:solidFill>
              </a:rPr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r>
              <a:rPr lang="ru-RU" sz="3600" i="1" dirty="0" smtClean="0">
                <a:solidFill>
                  <a:srgbClr val="000000"/>
                </a:solidFill>
              </a:rPr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8</a:t>
            </a:r>
            <a:r>
              <a:rPr lang="ru-RU" sz="3600" dirty="0" smtClean="0"/>
              <a:t>=</a:t>
            </a:r>
            <a:r>
              <a:rPr lang="ru-RU" sz="3200" i="1" dirty="0" smtClean="0">
                <a:solidFill>
                  <a:srgbClr val="003366"/>
                </a:solidFill>
              </a:rPr>
              <a:t>108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555525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Делится ли </a:t>
            </a:r>
            <a:r>
              <a:rPr lang="ru-RU" sz="3600" i="1" dirty="0" smtClean="0">
                <a:solidFill>
                  <a:srgbClr val="003366"/>
                </a:solidFill>
              </a:rPr>
              <a:t>91 876 987 799 878</a:t>
            </a:r>
          </a:p>
          <a:p>
            <a:pPr algn="ctr"/>
            <a:r>
              <a:rPr lang="ru-RU" sz="3600" dirty="0" smtClean="0"/>
              <a:t> без остатка на </a:t>
            </a:r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99592" y="411510"/>
            <a:ext cx="7920880" cy="1512168"/>
          </a:xfrm>
          <a:prstGeom prst="roundRect">
            <a:avLst/>
          </a:prstGeom>
          <a:noFill/>
          <a:ln w="38100"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555526"/>
            <a:ext cx="648072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8800" dirty="0" smtClean="0">
                <a:solidFill>
                  <a:srgbClr val="003366"/>
                </a:solidFill>
              </a:rPr>
              <a:t>?</a:t>
            </a:r>
            <a:endParaRPr lang="ru-RU" sz="8800" dirty="0">
              <a:solidFill>
                <a:srgbClr val="003366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174265" y="2104570"/>
            <a:ext cx="792088" cy="395171"/>
          </a:xfrm>
          <a:prstGeom prst="downArrow">
            <a:avLst/>
          </a:prstGeom>
          <a:noFill/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174265" y="3146073"/>
            <a:ext cx="792088" cy="395171"/>
          </a:xfrm>
          <a:prstGeom prst="downArrow">
            <a:avLst/>
          </a:prstGeom>
          <a:noFill/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618766" y="3541244"/>
            <a:ext cx="19030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i="1" dirty="0" smtClean="0">
                <a:solidFill>
                  <a:srgbClr val="003366"/>
                </a:solidFill>
              </a:rPr>
              <a:t>1</a:t>
            </a:r>
            <a:r>
              <a:rPr lang="ru-RU" sz="3600" i="1" dirty="0" smtClean="0">
                <a:solidFill>
                  <a:srgbClr val="000000"/>
                </a:solidFill>
              </a:rPr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0</a:t>
            </a:r>
            <a:r>
              <a:rPr lang="ru-RU" sz="3600" i="1" dirty="0" smtClean="0">
                <a:solidFill>
                  <a:srgbClr val="000000"/>
                </a:solidFill>
              </a:rPr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8</a:t>
            </a:r>
            <a:r>
              <a:rPr lang="ru-RU" sz="3600" dirty="0" smtClean="0">
                <a:solidFill>
                  <a:srgbClr val="000000"/>
                </a:solidFill>
              </a:rPr>
              <a:t>=</a:t>
            </a:r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70806" y="4062369"/>
            <a:ext cx="33188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r>
              <a:rPr lang="ru-RU" sz="3600" dirty="0" smtClean="0"/>
              <a:t> делится на </a:t>
            </a:r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7664" y="84442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>
                <a:solidFill>
                  <a:srgbClr val="003366"/>
                </a:solidFill>
              </a:rPr>
              <a:t>91 </a:t>
            </a:r>
            <a:r>
              <a:rPr lang="ru-RU" sz="3200" i="1" dirty="0" smtClean="0">
                <a:solidFill>
                  <a:srgbClr val="003366"/>
                </a:solidFill>
              </a:rPr>
              <a:t>876 987 799 878 </a:t>
            </a:r>
            <a:r>
              <a:rPr lang="ru-RU" sz="3600" dirty="0" smtClean="0"/>
              <a:t>делится </a:t>
            </a:r>
            <a:r>
              <a:rPr lang="ru-RU" sz="3600" dirty="0"/>
              <a:t>на </a:t>
            </a:r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endParaRPr lang="ru-RU" sz="3600" i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4982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 animBg="1"/>
      <p:bldP spid="5" grpId="0"/>
      <p:bldP spid="6" grpId="0" animBg="1"/>
      <p:bldP spid="7" grpId="0" animBg="1"/>
      <p:bldP spid="9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83518"/>
            <a:ext cx="1208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>
                <a:solidFill>
                  <a:srgbClr val="003366"/>
                </a:solidFill>
              </a:rPr>
              <a:t>4 </a:t>
            </a:r>
            <a:r>
              <a:rPr lang="ru-RU" sz="3200" i="1" dirty="0" smtClean="0">
                <a:solidFill>
                  <a:srgbClr val="003366"/>
                </a:solidFill>
              </a:rPr>
              <a:t>257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64561" y="466647"/>
            <a:ext cx="6606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>
                <a:solidFill>
                  <a:srgbClr val="000000"/>
                </a:solidFill>
              </a:rPr>
              <a:t>= </a:t>
            </a:r>
            <a:r>
              <a:rPr lang="ru-RU" sz="3200" i="1" dirty="0">
                <a:solidFill>
                  <a:srgbClr val="003366"/>
                </a:solidFill>
              </a:rPr>
              <a:t>4</a:t>
            </a:r>
            <a:r>
              <a:rPr lang="ru-RU" sz="3600" dirty="0">
                <a:solidFill>
                  <a:srgbClr val="000000"/>
                </a:solidFill>
              </a:rPr>
              <a:t> ∙ </a:t>
            </a:r>
            <a:r>
              <a:rPr lang="ru-RU" sz="3200" i="1" dirty="0">
                <a:solidFill>
                  <a:srgbClr val="003366"/>
                </a:solidFill>
              </a:rPr>
              <a:t>1000</a:t>
            </a:r>
            <a:r>
              <a:rPr lang="ru-RU" sz="3600" dirty="0">
                <a:solidFill>
                  <a:srgbClr val="000000"/>
                </a:solidFill>
              </a:rPr>
              <a:t> + </a:t>
            </a:r>
            <a:r>
              <a:rPr lang="ru-RU" sz="3200" i="1" dirty="0">
                <a:solidFill>
                  <a:srgbClr val="003366"/>
                </a:solidFill>
              </a:rPr>
              <a:t>2</a:t>
            </a:r>
            <a:r>
              <a:rPr lang="ru-RU" sz="3600" dirty="0">
                <a:solidFill>
                  <a:srgbClr val="000000"/>
                </a:solidFill>
              </a:rPr>
              <a:t> ∙ </a:t>
            </a:r>
            <a:r>
              <a:rPr lang="ru-RU" sz="3200" i="1" dirty="0">
                <a:solidFill>
                  <a:srgbClr val="003366"/>
                </a:solidFill>
              </a:rPr>
              <a:t>100</a:t>
            </a:r>
            <a:r>
              <a:rPr lang="ru-RU" sz="3600" dirty="0">
                <a:solidFill>
                  <a:srgbClr val="000000"/>
                </a:solidFill>
              </a:rPr>
              <a:t> + </a:t>
            </a:r>
            <a:r>
              <a:rPr lang="ru-RU" sz="3200" i="1" dirty="0">
                <a:solidFill>
                  <a:srgbClr val="003366"/>
                </a:solidFill>
              </a:rPr>
              <a:t>5</a:t>
            </a:r>
            <a:r>
              <a:rPr lang="ru-RU" sz="3600" dirty="0">
                <a:solidFill>
                  <a:srgbClr val="000000"/>
                </a:solidFill>
              </a:rPr>
              <a:t> ∙ </a:t>
            </a:r>
            <a:r>
              <a:rPr lang="ru-RU" sz="3200" i="1" dirty="0">
                <a:solidFill>
                  <a:srgbClr val="003366"/>
                </a:solidFill>
              </a:rPr>
              <a:t>10</a:t>
            </a:r>
            <a:r>
              <a:rPr lang="ru-RU" sz="3600" dirty="0">
                <a:solidFill>
                  <a:srgbClr val="000000"/>
                </a:solidFill>
              </a:rPr>
              <a:t> + </a:t>
            </a:r>
            <a:r>
              <a:rPr lang="ru-RU" sz="3200" i="1" dirty="0">
                <a:solidFill>
                  <a:srgbClr val="003366"/>
                </a:solidFill>
              </a:rPr>
              <a:t>7 </a:t>
            </a:r>
            <a:r>
              <a:rPr lang="ru-RU" sz="3600" dirty="0">
                <a:solidFill>
                  <a:srgbClr val="000000"/>
                </a:solidFill>
              </a:rPr>
              <a:t>=</a:t>
            </a:r>
            <a:endParaRPr lang="ru-RU" sz="4000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6113" y="1421363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>
                <a:solidFill>
                  <a:srgbClr val="000000"/>
                </a:solidFill>
              </a:rPr>
              <a:t>= </a:t>
            </a:r>
            <a:r>
              <a:rPr lang="ru-RU" sz="3200" i="1" dirty="0">
                <a:solidFill>
                  <a:srgbClr val="003366"/>
                </a:solidFill>
              </a:rPr>
              <a:t>4</a:t>
            </a:r>
            <a:r>
              <a:rPr lang="ru-RU" sz="3600" dirty="0">
                <a:solidFill>
                  <a:srgbClr val="000000"/>
                </a:solidFill>
              </a:rPr>
              <a:t> ∙ </a:t>
            </a:r>
            <a:r>
              <a:rPr lang="ru-RU" sz="3600" dirty="0" smtClean="0"/>
              <a:t>(</a:t>
            </a:r>
            <a:r>
              <a:rPr lang="ru-RU" sz="3200" i="1" dirty="0" smtClean="0">
                <a:solidFill>
                  <a:srgbClr val="003366"/>
                </a:solidFill>
              </a:rPr>
              <a:t>999 </a:t>
            </a:r>
            <a:r>
              <a:rPr lang="ru-RU" sz="3600" i="1" dirty="0" smtClean="0"/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 1</a:t>
            </a:r>
            <a:r>
              <a:rPr lang="ru-RU" sz="3600" dirty="0" smtClean="0"/>
              <a:t>)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>
                <a:solidFill>
                  <a:srgbClr val="000000"/>
                </a:solidFill>
              </a:rPr>
              <a:t>+ </a:t>
            </a:r>
            <a:r>
              <a:rPr lang="ru-RU" sz="3200" i="1" dirty="0">
                <a:solidFill>
                  <a:srgbClr val="003366"/>
                </a:solidFill>
              </a:rPr>
              <a:t>2</a:t>
            </a:r>
            <a:r>
              <a:rPr lang="ru-RU" sz="3600" dirty="0">
                <a:solidFill>
                  <a:srgbClr val="000000"/>
                </a:solidFill>
              </a:rPr>
              <a:t> ∙ </a:t>
            </a:r>
            <a:r>
              <a:rPr lang="ru-RU" sz="3600" dirty="0" smtClean="0"/>
              <a:t>(</a:t>
            </a:r>
            <a:r>
              <a:rPr lang="ru-RU" sz="3200" i="1" dirty="0" smtClean="0">
                <a:solidFill>
                  <a:srgbClr val="003366"/>
                </a:solidFill>
              </a:rPr>
              <a:t>99 </a:t>
            </a:r>
            <a:r>
              <a:rPr lang="ru-RU" sz="3600" i="1" dirty="0" smtClean="0"/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 1</a:t>
            </a:r>
            <a:r>
              <a:rPr lang="ru-RU" sz="3600" dirty="0" smtClean="0"/>
              <a:t>)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>
                <a:solidFill>
                  <a:srgbClr val="000000"/>
                </a:solidFill>
              </a:rPr>
              <a:t>+ </a:t>
            </a:r>
            <a:r>
              <a:rPr lang="ru-RU" sz="3200" i="1" dirty="0">
                <a:solidFill>
                  <a:srgbClr val="003366"/>
                </a:solidFill>
              </a:rPr>
              <a:t>5</a:t>
            </a:r>
            <a:r>
              <a:rPr lang="ru-RU" sz="3600" dirty="0">
                <a:solidFill>
                  <a:srgbClr val="000000"/>
                </a:solidFill>
              </a:rPr>
              <a:t> ∙ </a:t>
            </a:r>
            <a:r>
              <a:rPr lang="ru-RU" sz="3600" dirty="0" smtClean="0"/>
              <a:t>(</a:t>
            </a:r>
            <a:r>
              <a:rPr lang="ru-RU" sz="3200" i="1" dirty="0" smtClean="0">
                <a:solidFill>
                  <a:srgbClr val="003366"/>
                </a:solidFill>
              </a:rPr>
              <a:t>9 </a:t>
            </a:r>
            <a:r>
              <a:rPr lang="ru-RU" sz="3600" i="1" dirty="0" smtClean="0"/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 1</a:t>
            </a:r>
            <a:r>
              <a:rPr lang="ru-RU" sz="3600" dirty="0" smtClean="0"/>
              <a:t>)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>
                <a:solidFill>
                  <a:srgbClr val="000000"/>
                </a:solidFill>
              </a:rPr>
              <a:t>+ </a:t>
            </a:r>
            <a:r>
              <a:rPr lang="ru-RU" sz="3200" i="1" dirty="0">
                <a:solidFill>
                  <a:srgbClr val="003366"/>
                </a:solidFill>
              </a:rPr>
              <a:t>7 </a:t>
            </a:r>
            <a:r>
              <a:rPr lang="ru-RU" sz="3600" dirty="0">
                <a:solidFill>
                  <a:srgbClr val="000000"/>
                </a:solidFill>
              </a:rPr>
              <a:t>=</a:t>
            </a:r>
            <a:endParaRPr lang="ru-RU" sz="4000" dirty="0">
              <a:solidFill>
                <a:srgbClr val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0528" y="2427734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>
                <a:solidFill>
                  <a:srgbClr val="000000"/>
                </a:solidFill>
              </a:rPr>
              <a:t>= </a:t>
            </a:r>
            <a:r>
              <a:rPr lang="ru-RU" sz="3200" dirty="0" smtClean="0"/>
              <a:t>(</a:t>
            </a:r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>
                <a:solidFill>
                  <a:srgbClr val="000000"/>
                </a:solidFill>
              </a:rPr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999 </a:t>
            </a:r>
            <a:r>
              <a:rPr lang="ru-RU" sz="3600" i="1" dirty="0" smtClean="0"/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 4</a:t>
            </a:r>
            <a:r>
              <a:rPr lang="ru-RU" sz="3600" dirty="0" smtClean="0"/>
              <a:t>)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>
                <a:solidFill>
                  <a:srgbClr val="000000"/>
                </a:solidFill>
              </a:rPr>
              <a:t>+ </a:t>
            </a:r>
            <a:r>
              <a:rPr lang="ru-RU" sz="3200" dirty="0" smtClean="0"/>
              <a:t>(</a:t>
            </a:r>
            <a:r>
              <a:rPr lang="ru-RU" sz="3200" i="1" dirty="0" smtClean="0">
                <a:solidFill>
                  <a:srgbClr val="003366"/>
                </a:solidFill>
              </a:rPr>
              <a:t>2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>
                <a:solidFill>
                  <a:srgbClr val="000000"/>
                </a:solidFill>
              </a:rPr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99 </a:t>
            </a:r>
            <a:r>
              <a:rPr lang="ru-RU" sz="3600" i="1" dirty="0" smtClean="0"/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 2</a:t>
            </a:r>
            <a:r>
              <a:rPr lang="ru-RU" sz="3600" dirty="0" smtClean="0"/>
              <a:t>)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>
                <a:solidFill>
                  <a:srgbClr val="000000"/>
                </a:solidFill>
              </a:rPr>
              <a:t>+ </a:t>
            </a:r>
            <a:r>
              <a:rPr lang="ru-RU" sz="3200" dirty="0" smtClean="0"/>
              <a:t>(</a:t>
            </a:r>
            <a:r>
              <a:rPr lang="ru-RU" sz="3200" i="1" dirty="0" smtClean="0">
                <a:solidFill>
                  <a:srgbClr val="003366"/>
                </a:solidFill>
              </a:rPr>
              <a:t>5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>
                <a:solidFill>
                  <a:srgbClr val="000000"/>
                </a:solidFill>
              </a:rPr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9 </a:t>
            </a:r>
            <a:r>
              <a:rPr lang="ru-RU" sz="3600" i="1" dirty="0" smtClean="0"/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 5</a:t>
            </a:r>
            <a:r>
              <a:rPr lang="ru-RU" sz="3600" dirty="0" smtClean="0"/>
              <a:t>)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>
                <a:solidFill>
                  <a:srgbClr val="000000"/>
                </a:solidFill>
              </a:rPr>
              <a:t>+ </a:t>
            </a:r>
            <a:r>
              <a:rPr lang="ru-RU" sz="3200" i="1" dirty="0" smtClean="0">
                <a:solidFill>
                  <a:srgbClr val="003366"/>
                </a:solidFill>
              </a:rPr>
              <a:t>7</a:t>
            </a:r>
            <a:r>
              <a:rPr lang="ru-RU" sz="3200" dirty="0" smtClean="0"/>
              <a:t> </a:t>
            </a:r>
            <a:r>
              <a:rPr lang="ru-RU" sz="3600" dirty="0" smtClean="0">
                <a:solidFill>
                  <a:srgbClr val="000000"/>
                </a:solidFill>
              </a:rPr>
              <a:t>=</a:t>
            </a:r>
            <a:endParaRPr lang="ru-RU" sz="4000" dirty="0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4544" y="343584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>
                <a:solidFill>
                  <a:srgbClr val="000000"/>
                </a:solidFill>
              </a:rPr>
              <a:t>= </a:t>
            </a:r>
            <a:r>
              <a:rPr lang="ru-RU" sz="3200" dirty="0" smtClean="0"/>
              <a:t>(</a:t>
            </a:r>
            <a:r>
              <a:rPr lang="ru-RU" sz="3200" i="1" dirty="0" smtClean="0">
                <a:solidFill>
                  <a:srgbClr val="003366"/>
                </a:solidFill>
              </a:rPr>
              <a:t>4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r>
              <a:rPr lang="ru-RU" sz="3600" dirty="0">
                <a:solidFill>
                  <a:srgbClr val="000000"/>
                </a:solidFill>
              </a:rPr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999 </a:t>
            </a:r>
            <a:r>
              <a:rPr lang="ru-RU" sz="3600" i="1" dirty="0" smtClean="0"/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 </a:t>
            </a:r>
            <a:r>
              <a:rPr lang="ru-RU" sz="2800" i="1" dirty="0" smtClean="0">
                <a:solidFill>
                  <a:srgbClr val="003366"/>
                </a:solidFill>
              </a:rPr>
              <a:t>2</a:t>
            </a:r>
            <a:r>
              <a:rPr lang="ru-RU" sz="3200" dirty="0">
                <a:solidFill>
                  <a:srgbClr val="000000"/>
                </a:solidFill>
              </a:rPr>
              <a:t> ∙ </a:t>
            </a:r>
            <a:r>
              <a:rPr lang="ru-RU" sz="3200" i="1" dirty="0" smtClean="0">
                <a:solidFill>
                  <a:srgbClr val="003366"/>
                </a:solidFill>
              </a:rPr>
              <a:t>99 </a:t>
            </a:r>
            <a:r>
              <a:rPr lang="ru-RU" sz="3200" dirty="0" smtClean="0">
                <a:solidFill>
                  <a:srgbClr val="000000"/>
                </a:solidFill>
              </a:rPr>
              <a:t>+ </a:t>
            </a:r>
            <a:r>
              <a:rPr lang="ru-RU" sz="2800" i="1" dirty="0" smtClean="0">
                <a:solidFill>
                  <a:srgbClr val="003366"/>
                </a:solidFill>
              </a:rPr>
              <a:t>5</a:t>
            </a:r>
            <a:r>
              <a:rPr lang="ru-RU" sz="3200" dirty="0">
                <a:solidFill>
                  <a:srgbClr val="000000"/>
                </a:solidFill>
              </a:rPr>
              <a:t> </a:t>
            </a:r>
            <a:r>
              <a:rPr lang="ru-RU" sz="3200" dirty="0" smtClean="0">
                <a:solidFill>
                  <a:srgbClr val="000000"/>
                </a:solidFill>
              </a:rPr>
              <a:t>∙ </a:t>
            </a:r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r>
              <a:rPr lang="ru-RU" sz="3600" dirty="0" smtClean="0"/>
              <a:t>)</a:t>
            </a:r>
            <a:r>
              <a:rPr lang="ru-RU" sz="3600" dirty="0" smtClean="0">
                <a:solidFill>
                  <a:srgbClr val="000000"/>
                </a:solidFill>
              </a:rPr>
              <a:t> + </a:t>
            </a:r>
            <a:r>
              <a:rPr lang="ru-RU" sz="3600" dirty="0" smtClean="0"/>
              <a:t>(</a:t>
            </a:r>
            <a:r>
              <a:rPr lang="ru-RU" sz="3600" i="1" dirty="0" smtClean="0">
                <a:solidFill>
                  <a:srgbClr val="003366"/>
                </a:solidFill>
              </a:rPr>
              <a:t>4 </a:t>
            </a:r>
            <a:r>
              <a:rPr lang="ru-RU" sz="3600" dirty="0" smtClean="0">
                <a:solidFill>
                  <a:srgbClr val="000000"/>
                </a:solidFill>
              </a:rPr>
              <a:t>+</a:t>
            </a:r>
            <a:r>
              <a:rPr lang="ru-RU" sz="3600" i="1" dirty="0" smtClean="0"/>
              <a:t> </a:t>
            </a:r>
            <a:r>
              <a:rPr lang="ru-RU" sz="3600" i="1" dirty="0" smtClean="0">
                <a:solidFill>
                  <a:srgbClr val="003366"/>
                </a:solidFill>
              </a:rPr>
              <a:t>2</a:t>
            </a:r>
            <a:r>
              <a:rPr lang="ru-RU" sz="4000" i="1" dirty="0" smtClean="0"/>
              <a:t> +</a:t>
            </a:r>
            <a:r>
              <a:rPr lang="ru-RU" sz="3600" i="1" dirty="0" smtClean="0">
                <a:solidFill>
                  <a:srgbClr val="003366"/>
                </a:solidFill>
              </a:rPr>
              <a:t> 5 </a:t>
            </a:r>
            <a:r>
              <a:rPr lang="ru-RU" sz="3600" i="1" dirty="0" smtClean="0"/>
              <a:t>+</a:t>
            </a:r>
            <a:r>
              <a:rPr lang="ru-RU" sz="3200" i="1" dirty="0" smtClean="0">
                <a:solidFill>
                  <a:srgbClr val="003366"/>
                </a:solidFill>
              </a:rPr>
              <a:t> 7</a:t>
            </a:r>
            <a:r>
              <a:rPr lang="ru-RU" sz="3600" dirty="0" smtClean="0"/>
              <a:t>)</a:t>
            </a:r>
            <a:r>
              <a:rPr lang="ru-RU" sz="3600" dirty="0" smtClean="0">
                <a:solidFill>
                  <a:srgbClr val="000000"/>
                </a:solidFill>
              </a:rPr>
              <a:t> </a:t>
            </a:r>
            <a:endParaRPr lang="ru-RU" sz="40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91769" y="429994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делится на </a:t>
            </a:r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endParaRPr lang="ru-RU" sz="3600" i="1" dirty="0">
              <a:solidFill>
                <a:srgbClr val="003366"/>
              </a:solidFill>
            </a:endParaRPr>
          </a:p>
        </p:txBody>
      </p:sp>
      <p:cxnSp>
        <p:nvCxnSpPr>
          <p:cNvPr id="11" name="Прямая со стрелкой 10"/>
          <p:cNvCxnSpPr>
            <a:stCxn id="19" idx="4"/>
          </p:cNvCxnSpPr>
          <p:nvPr/>
        </p:nvCxnSpPr>
        <p:spPr>
          <a:xfrm flipH="1">
            <a:off x="2339752" y="1095173"/>
            <a:ext cx="1188132" cy="39645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1" idx="4"/>
          </p:cNvCxnSpPr>
          <p:nvPr/>
        </p:nvCxnSpPr>
        <p:spPr>
          <a:xfrm flipH="1">
            <a:off x="4752528" y="1095173"/>
            <a:ext cx="712701" cy="442259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3" idx="4"/>
          </p:cNvCxnSpPr>
          <p:nvPr/>
        </p:nvCxnSpPr>
        <p:spPr>
          <a:xfrm>
            <a:off x="7128284" y="1118787"/>
            <a:ext cx="108012" cy="403607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2987824" y="443033"/>
            <a:ext cx="1080120" cy="65214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062314" y="443033"/>
            <a:ext cx="805830" cy="65214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804248" y="466647"/>
            <a:ext cx="648072" cy="65214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Круговая стрелка 24"/>
          <p:cNvSpPr/>
          <p:nvPr/>
        </p:nvSpPr>
        <p:spPr>
          <a:xfrm flipV="1">
            <a:off x="672090" y="1653424"/>
            <a:ext cx="1019590" cy="683205"/>
          </a:xfrm>
          <a:prstGeom prst="circular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512056" y="1491629"/>
            <a:ext cx="468052" cy="50339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251124" y="1421363"/>
            <a:ext cx="1584176" cy="70355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Круговая стрелка 28"/>
          <p:cNvSpPr/>
          <p:nvPr/>
        </p:nvSpPr>
        <p:spPr>
          <a:xfrm flipV="1">
            <a:off x="652648" y="1634418"/>
            <a:ext cx="2047144" cy="755215"/>
          </a:xfrm>
          <a:prstGeom prst="circular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Левая фигурная скобка 29"/>
          <p:cNvSpPr/>
          <p:nvPr/>
        </p:nvSpPr>
        <p:spPr>
          <a:xfrm rot="16200000">
            <a:off x="1307751" y="2330094"/>
            <a:ext cx="286289" cy="1345667"/>
          </a:xfrm>
          <a:prstGeom prst="leftBrace">
            <a:avLst>
              <a:gd name="adj1" fmla="val 63422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Левая фигурная скобка 30"/>
          <p:cNvSpPr/>
          <p:nvPr/>
        </p:nvSpPr>
        <p:spPr>
          <a:xfrm rot="16200000">
            <a:off x="3990465" y="2456060"/>
            <a:ext cx="286289" cy="1109007"/>
          </a:xfrm>
          <a:prstGeom prst="leftBrace">
            <a:avLst>
              <a:gd name="adj1" fmla="val 63422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Левая фигурная скобка 31"/>
          <p:cNvSpPr/>
          <p:nvPr/>
        </p:nvSpPr>
        <p:spPr>
          <a:xfrm rot="16200000">
            <a:off x="6456377" y="2556776"/>
            <a:ext cx="277034" cy="850758"/>
          </a:xfrm>
          <a:prstGeom prst="leftBrace">
            <a:avLst>
              <a:gd name="adj1" fmla="val 63422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 стрелкой 33"/>
          <p:cNvCxnSpPr>
            <a:stCxn id="30" idx="1"/>
          </p:cNvCxnSpPr>
          <p:nvPr/>
        </p:nvCxnSpPr>
        <p:spPr>
          <a:xfrm>
            <a:off x="1450896" y="3146072"/>
            <a:ext cx="112662" cy="43379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31" idx="1"/>
          </p:cNvCxnSpPr>
          <p:nvPr/>
        </p:nvCxnSpPr>
        <p:spPr>
          <a:xfrm flipH="1">
            <a:off x="3347864" y="3153708"/>
            <a:ext cx="785746" cy="42615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32" idx="1"/>
          </p:cNvCxnSpPr>
          <p:nvPr/>
        </p:nvCxnSpPr>
        <p:spPr>
          <a:xfrm flipH="1">
            <a:off x="4572000" y="3120672"/>
            <a:ext cx="2022894" cy="45919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722638" y="2966921"/>
            <a:ext cx="3217514" cy="61294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352567" y="2916477"/>
            <a:ext cx="1242327" cy="66338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7452320" y="2966921"/>
            <a:ext cx="144016" cy="61294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H="1">
            <a:off x="8316416" y="2929177"/>
            <a:ext cx="198294" cy="65068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Левая фигурная скобка 48"/>
          <p:cNvSpPr/>
          <p:nvPr/>
        </p:nvSpPr>
        <p:spPr>
          <a:xfrm rot="16200000">
            <a:off x="2792096" y="2131994"/>
            <a:ext cx="299355" cy="3934940"/>
          </a:xfrm>
          <a:prstGeom prst="leftBrace">
            <a:avLst>
              <a:gd name="adj1" fmla="val 63422"/>
              <a:gd name="adj2" fmla="val 5000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465229" y="3435847"/>
            <a:ext cx="3105812" cy="70788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547576" y="387287"/>
            <a:ext cx="1576153" cy="70788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9829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9" grpId="0" animBg="1"/>
      <p:bldP spid="19" grpId="1" animBg="1"/>
      <p:bldP spid="21" grpId="0" animBg="1"/>
      <p:bldP spid="21" grpId="1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49" grpId="0" animBg="1"/>
      <p:bldP spid="51" grpId="0" animBg="1"/>
      <p:bldP spid="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95486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Таблица умножения на </a:t>
            </a:r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endParaRPr lang="ru-RU" sz="3600" i="1" dirty="0">
              <a:solidFill>
                <a:srgbClr val="0033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0258" y="105958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3366"/>
                </a:solidFill>
              </a:rPr>
              <a:t>9</a:t>
            </a:r>
            <a:r>
              <a:rPr lang="ru-RU" sz="3600" dirty="0" smtClean="0"/>
              <a:t> ∙ </a:t>
            </a:r>
            <a:r>
              <a:rPr lang="ru-RU" sz="3200" i="1" dirty="0" smtClean="0">
                <a:solidFill>
                  <a:srgbClr val="C00000"/>
                </a:solidFill>
              </a:rPr>
              <a:t>7</a:t>
            </a:r>
            <a:r>
              <a:rPr lang="ru-RU" sz="3600" dirty="0" smtClean="0"/>
              <a:t> =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370490" y="1117638"/>
            <a:ext cx="563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008000"/>
                </a:solidFill>
              </a:rPr>
              <a:t>6</a:t>
            </a:r>
            <a:endParaRPr lang="ru-RU" sz="3200" i="1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56229" y="1117638"/>
            <a:ext cx="563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endParaRPr lang="ru-RU" sz="3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7675" y="2777012"/>
            <a:ext cx="1536165" cy="1801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74336" y="2870792"/>
            <a:ext cx="1491472" cy="174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720783" y="2537980"/>
            <a:ext cx="351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C00000"/>
                </a:solidFill>
              </a:rPr>
              <a:t>7</a:t>
            </a:r>
            <a:endParaRPr lang="ru-RU" sz="2000" i="1" dirty="0">
              <a:solidFill>
                <a:srgbClr val="C0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911792" y="2923445"/>
            <a:ext cx="52716" cy="310397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66137" y="3114657"/>
            <a:ext cx="351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3366"/>
                </a:solidFill>
              </a:rPr>
              <a:t>1</a:t>
            </a:r>
            <a:endParaRPr lang="ru-RU" sz="2000" i="1" dirty="0">
              <a:solidFill>
                <a:srgbClr val="0033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02895" y="2695454"/>
            <a:ext cx="351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3366"/>
                </a:solidFill>
              </a:rPr>
              <a:t>2</a:t>
            </a:r>
            <a:endParaRPr lang="ru-RU" sz="2000" i="1" dirty="0">
              <a:solidFill>
                <a:srgbClr val="00336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54778" y="2441763"/>
            <a:ext cx="793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3366"/>
                </a:solidFill>
              </a:rPr>
              <a:t>3   4</a:t>
            </a:r>
            <a:endParaRPr lang="ru-RU" sz="2000" i="1" dirty="0">
              <a:solidFill>
                <a:srgbClr val="0033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60635" y="3095529"/>
            <a:ext cx="351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3366"/>
                </a:solidFill>
              </a:rPr>
              <a:t>5</a:t>
            </a:r>
            <a:endParaRPr lang="ru-RU" sz="2000" i="1" dirty="0">
              <a:solidFill>
                <a:srgbClr val="00336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09931" y="3167295"/>
            <a:ext cx="351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3366"/>
                </a:solidFill>
              </a:rPr>
              <a:t>6</a:t>
            </a:r>
            <a:endParaRPr lang="ru-RU" sz="2000" i="1" dirty="0">
              <a:solidFill>
                <a:srgbClr val="0033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24770" y="2565976"/>
            <a:ext cx="351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3366"/>
                </a:solidFill>
              </a:rPr>
              <a:t>8</a:t>
            </a:r>
            <a:endParaRPr lang="ru-RU" sz="2000" i="1" dirty="0">
              <a:solidFill>
                <a:srgbClr val="00336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51939" y="2833732"/>
            <a:ext cx="351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3366"/>
                </a:solidFill>
              </a:rPr>
              <a:t>9</a:t>
            </a:r>
            <a:endParaRPr lang="ru-RU" sz="2000" i="1" dirty="0">
              <a:solidFill>
                <a:srgbClr val="0033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51880" y="3263533"/>
            <a:ext cx="561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3366"/>
                </a:solidFill>
              </a:rPr>
              <a:t>10</a:t>
            </a:r>
            <a:endParaRPr lang="ru-RU" sz="2000" i="1" dirty="0">
              <a:solidFill>
                <a:srgbClr val="003366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755155" y="2568460"/>
            <a:ext cx="259449" cy="34060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795180" y="2684016"/>
            <a:ext cx="280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3366"/>
                </a:solidFill>
              </a:rPr>
              <a:t>7</a:t>
            </a:r>
            <a:endParaRPr lang="ru-RU" sz="2000" i="1" dirty="0">
              <a:solidFill>
                <a:srgbClr val="003366"/>
              </a:solidFill>
            </a:endParaRPr>
          </a:p>
        </p:txBody>
      </p:sp>
      <p:sp>
        <p:nvSpPr>
          <p:cNvPr id="6" name="Дуга 5"/>
          <p:cNvSpPr/>
          <p:nvPr/>
        </p:nvSpPr>
        <p:spPr>
          <a:xfrm rot="21310091">
            <a:off x="2226429" y="2381826"/>
            <a:ext cx="2532632" cy="1664938"/>
          </a:xfrm>
          <a:prstGeom prst="arc">
            <a:avLst>
              <a:gd name="adj1" fmla="val 11088943"/>
              <a:gd name="adj2" fmla="val 280912"/>
            </a:avLst>
          </a:prstGeom>
          <a:ln w="381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3995936" y="1635648"/>
            <a:ext cx="547481" cy="792086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Дуга 21"/>
          <p:cNvSpPr/>
          <p:nvPr/>
        </p:nvSpPr>
        <p:spPr>
          <a:xfrm rot="17485326">
            <a:off x="5116138" y="2590925"/>
            <a:ext cx="1359567" cy="1252815"/>
          </a:xfrm>
          <a:prstGeom prst="arc">
            <a:avLst>
              <a:gd name="adj1" fmla="val 17260986"/>
              <a:gd name="adj2" fmla="val 7189930"/>
            </a:avLst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 flipH="1" flipV="1">
            <a:off x="4875002" y="1635648"/>
            <a:ext cx="876937" cy="902332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4470345" y="2818381"/>
            <a:ext cx="1536165" cy="1801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50755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8" grpId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9" grpId="0" animBg="1"/>
      <p:bldP spid="9" grpId="1" animBg="1"/>
      <p:bldP spid="19" grpId="0"/>
      <p:bldP spid="19" grpId="1"/>
      <p:bldP spid="6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195486"/>
            <a:ext cx="54207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Признак </a:t>
            </a:r>
            <a:r>
              <a:rPr lang="ru-RU" sz="3600" dirty="0">
                <a:solidFill>
                  <a:srgbClr val="C00000"/>
                </a:solidFill>
              </a:rPr>
              <a:t>делимости на </a:t>
            </a:r>
            <a:r>
              <a:rPr lang="ru-RU" sz="3600" dirty="0" smtClean="0">
                <a:solidFill>
                  <a:srgbClr val="C00000"/>
                </a:solidFill>
              </a:rPr>
              <a:t>3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7133" y="915566"/>
            <a:ext cx="3966448" cy="1591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775693" y="917959"/>
            <a:ext cx="3966448" cy="1591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3" idx="3"/>
            <a:endCxn id="4" idx="1"/>
          </p:cNvCxnSpPr>
          <p:nvPr/>
        </p:nvCxnSpPr>
        <p:spPr>
          <a:xfrm>
            <a:off x="4343581" y="1711231"/>
            <a:ext cx="432112" cy="23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5121" y="111345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Если </a:t>
            </a:r>
            <a:r>
              <a:rPr lang="ru-RU" sz="2400" u="sng" dirty="0" smtClean="0"/>
              <a:t>сумма цифр</a:t>
            </a:r>
          </a:p>
          <a:p>
            <a:pPr algn="ctr"/>
            <a:r>
              <a:rPr lang="ru-RU" sz="2400" dirty="0" smtClean="0"/>
              <a:t>числа делится на </a:t>
            </a:r>
            <a:r>
              <a:rPr lang="ru-RU" sz="2400" i="1" dirty="0" smtClean="0">
                <a:solidFill>
                  <a:srgbClr val="003366"/>
                </a:solidFill>
              </a:rPr>
              <a:t>3</a:t>
            </a:r>
            <a:r>
              <a:rPr lang="ru-RU" sz="2400" dirty="0" smtClean="0"/>
              <a:t>, то</a:t>
            </a:r>
          </a:p>
          <a:p>
            <a:pPr algn="ctr"/>
            <a:r>
              <a:rPr lang="ru-RU" sz="2400" dirty="0" smtClean="0"/>
              <a:t>и число</a:t>
            </a:r>
            <a:r>
              <a:rPr lang="ru-RU" sz="2400" dirty="0" smtClean="0">
                <a:solidFill>
                  <a:srgbClr val="C00000"/>
                </a:solidFill>
              </a:rPr>
              <a:t> делится на </a:t>
            </a:r>
            <a:r>
              <a:rPr lang="ru-RU" sz="2400" i="1" dirty="0" smtClean="0">
                <a:solidFill>
                  <a:srgbClr val="C00000"/>
                </a:solidFill>
              </a:rPr>
              <a:t>3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464496" y="110694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Если </a:t>
            </a:r>
            <a:r>
              <a:rPr lang="ru-RU" sz="2400" u="sng" dirty="0" smtClean="0"/>
              <a:t>сумма цифр</a:t>
            </a:r>
          </a:p>
          <a:p>
            <a:pPr algn="ctr"/>
            <a:r>
              <a:rPr lang="ru-RU" sz="2400" dirty="0" smtClean="0"/>
              <a:t>числа не делится на </a:t>
            </a:r>
            <a:r>
              <a:rPr lang="ru-RU" sz="2400" i="1" dirty="0" smtClean="0">
                <a:solidFill>
                  <a:srgbClr val="003366"/>
                </a:solidFill>
              </a:rPr>
              <a:t>3</a:t>
            </a:r>
            <a:r>
              <a:rPr lang="ru-RU" sz="2400" dirty="0" smtClean="0"/>
              <a:t>, то</a:t>
            </a:r>
          </a:p>
          <a:p>
            <a:pPr algn="ctr"/>
            <a:r>
              <a:rPr lang="ru-RU" sz="2400" dirty="0" smtClean="0"/>
              <a:t>и число</a:t>
            </a:r>
            <a:r>
              <a:rPr lang="ru-RU" sz="2400" dirty="0" smtClean="0">
                <a:solidFill>
                  <a:srgbClr val="C00000"/>
                </a:solidFill>
              </a:rPr>
              <a:t> не делится на </a:t>
            </a:r>
            <a:r>
              <a:rPr lang="ru-RU" sz="2400" i="1" dirty="0" smtClean="0">
                <a:solidFill>
                  <a:srgbClr val="C00000"/>
                </a:solidFill>
              </a:rPr>
              <a:t>3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4295" y="2784146"/>
            <a:ext cx="38260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72 354</a:t>
            </a:r>
            <a:r>
              <a:rPr lang="ru-RU" sz="2800" i="1" dirty="0" smtClean="0"/>
              <a:t> </a:t>
            </a:r>
            <a:r>
              <a:rPr lang="ru-RU" sz="3200" dirty="0"/>
              <a:t>делится на </a:t>
            </a:r>
            <a:r>
              <a:rPr lang="ru-RU" sz="28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6436" y="3358291"/>
            <a:ext cx="2903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7</a:t>
            </a:r>
            <a:r>
              <a:rPr lang="ru-RU" sz="3200" dirty="0" smtClean="0"/>
              <a:t>+</a:t>
            </a:r>
            <a:r>
              <a:rPr lang="ru-RU" sz="2800" i="1" dirty="0" smtClean="0">
                <a:solidFill>
                  <a:srgbClr val="003366"/>
                </a:solidFill>
              </a:rPr>
              <a:t>2</a:t>
            </a:r>
            <a:r>
              <a:rPr lang="ru-RU" sz="3200" dirty="0" smtClean="0"/>
              <a:t>+</a:t>
            </a:r>
            <a:r>
              <a:rPr lang="ru-RU" sz="2800" i="1" dirty="0" smtClean="0">
                <a:solidFill>
                  <a:srgbClr val="003366"/>
                </a:solidFill>
              </a:rPr>
              <a:t>3</a:t>
            </a:r>
            <a:r>
              <a:rPr lang="ru-RU" sz="3200" dirty="0" smtClean="0"/>
              <a:t>+</a:t>
            </a:r>
            <a:r>
              <a:rPr lang="ru-RU" sz="2800" i="1" dirty="0" smtClean="0">
                <a:solidFill>
                  <a:srgbClr val="003366"/>
                </a:solidFill>
              </a:rPr>
              <a:t>5</a:t>
            </a:r>
            <a:r>
              <a:rPr lang="ru-RU" sz="3200" dirty="0" smtClean="0"/>
              <a:t>+</a:t>
            </a:r>
            <a:r>
              <a:rPr lang="ru-RU" sz="2800" i="1" dirty="0" smtClean="0">
                <a:solidFill>
                  <a:srgbClr val="003366"/>
                </a:solidFill>
              </a:rPr>
              <a:t>4</a:t>
            </a:r>
            <a:r>
              <a:rPr lang="ru-RU" sz="3200" dirty="0" smtClean="0"/>
              <a:t>=</a:t>
            </a:r>
            <a:r>
              <a:rPr lang="ru-RU" sz="2800" i="1" dirty="0" smtClean="0">
                <a:solidFill>
                  <a:srgbClr val="003366"/>
                </a:solidFill>
              </a:rPr>
              <a:t>21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4664" y="3931191"/>
            <a:ext cx="31127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21</a:t>
            </a:r>
            <a:r>
              <a:rPr lang="ru-RU" sz="3200" dirty="0" smtClean="0"/>
              <a:t> </a:t>
            </a:r>
            <a:r>
              <a:rPr lang="ru-RU" sz="3200" dirty="0"/>
              <a:t>делится на </a:t>
            </a:r>
            <a:r>
              <a:rPr lang="ru-RU" sz="28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2787774"/>
            <a:ext cx="43518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45 632 </a:t>
            </a:r>
            <a:r>
              <a:rPr lang="ru-RU" sz="3200" dirty="0" smtClean="0"/>
              <a:t>не</a:t>
            </a:r>
            <a:r>
              <a:rPr lang="ru-RU" sz="2800" i="1" dirty="0" smtClean="0"/>
              <a:t> </a:t>
            </a:r>
            <a:r>
              <a:rPr lang="ru-RU" sz="3200" dirty="0"/>
              <a:t>делится на </a:t>
            </a:r>
            <a:r>
              <a:rPr lang="ru-RU" sz="28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28574" y="3291830"/>
            <a:ext cx="29033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4</a:t>
            </a:r>
            <a:r>
              <a:rPr lang="ru-RU" sz="3200" dirty="0" smtClean="0"/>
              <a:t>+</a:t>
            </a:r>
            <a:r>
              <a:rPr lang="ru-RU" sz="2800" i="1" dirty="0" smtClean="0">
                <a:solidFill>
                  <a:srgbClr val="003366"/>
                </a:solidFill>
              </a:rPr>
              <a:t>5</a:t>
            </a:r>
            <a:r>
              <a:rPr lang="ru-RU" sz="3200" dirty="0" smtClean="0"/>
              <a:t>+</a:t>
            </a:r>
            <a:r>
              <a:rPr lang="ru-RU" sz="2800" i="1" dirty="0" smtClean="0">
                <a:solidFill>
                  <a:srgbClr val="003366"/>
                </a:solidFill>
              </a:rPr>
              <a:t>6</a:t>
            </a:r>
            <a:r>
              <a:rPr lang="ru-RU" sz="3200" dirty="0" smtClean="0"/>
              <a:t>+</a:t>
            </a:r>
            <a:r>
              <a:rPr lang="ru-RU" sz="2800" i="1" dirty="0" smtClean="0">
                <a:solidFill>
                  <a:srgbClr val="003366"/>
                </a:solidFill>
              </a:rPr>
              <a:t>3</a:t>
            </a:r>
            <a:r>
              <a:rPr lang="ru-RU" sz="3200" dirty="0" smtClean="0"/>
              <a:t>+</a:t>
            </a:r>
            <a:r>
              <a:rPr lang="ru-RU" sz="2800" i="1" dirty="0" smtClean="0">
                <a:solidFill>
                  <a:srgbClr val="003366"/>
                </a:solidFill>
              </a:rPr>
              <a:t>2</a:t>
            </a:r>
            <a:r>
              <a:rPr lang="ru-RU" sz="3200" dirty="0" smtClean="0"/>
              <a:t>=</a:t>
            </a:r>
            <a:r>
              <a:rPr lang="ru-RU" sz="2800" i="1" dirty="0" smtClean="0">
                <a:solidFill>
                  <a:srgbClr val="003366"/>
                </a:solidFill>
              </a:rPr>
              <a:t>20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04048" y="3787175"/>
            <a:ext cx="3680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i="1" dirty="0" smtClean="0">
                <a:solidFill>
                  <a:srgbClr val="003366"/>
                </a:solidFill>
              </a:rPr>
              <a:t>20</a:t>
            </a:r>
            <a:r>
              <a:rPr lang="ru-RU" sz="3200" dirty="0" smtClean="0"/>
              <a:t> не делится </a:t>
            </a:r>
            <a:r>
              <a:rPr lang="ru-RU" sz="3200" dirty="0"/>
              <a:t>на </a:t>
            </a:r>
            <a:r>
              <a:rPr lang="ru-RU" sz="2800" i="1" dirty="0" smtClean="0">
                <a:solidFill>
                  <a:srgbClr val="003366"/>
                </a:solidFill>
              </a:rPr>
              <a:t>3</a:t>
            </a:r>
            <a:endParaRPr lang="ru-RU" sz="3200" i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6568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3f988fe6df8ae7d8013c6fd66a1c042d9bb9d"/>
</p:tagLst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2520</TotalTime>
  <Words>463</Words>
  <Application>Microsoft Office PowerPoint</Application>
  <PresentationFormat>Экран (16:9)</PresentationFormat>
  <Paragraphs>112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Сеть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Zakaz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358</cp:revision>
  <dcterms:created xsi:type="dcterms:W3CDTF">2007-01-20T14:16:17Z</dcterms:created>
  <dcterms:modified xsi:type="dcterms:W3CDTF">2013-09-18T15:53:57Z</dcterms:modified>
</cp:coreProperties>
</file>