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6" r:id="rId12"/>
    <p:sldId id="268" r:id="rId13"/>
    <p:sldId id="265" r:id="rId14"/>
    <p:sldId id="269" r:id="rId15"/>
    <p:sldId id="26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0" y="-10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393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92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381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322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553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251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3266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332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096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350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057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67AF-229C-4798-B2B4-F543EC246F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A93A-C992-4FF7-B755-21FEF1784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8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3800" y="1491630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003366"/>
                </a:solidFill>
              </a:rPr>
              <a:t>Делители и кратные</a:t>
            </a:r>
            <a:endParaRPr lang="ru-RU" sz="5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70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2872" y="1357888"/>
            <a:ext cx="2712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Делители </a:t>
            </a:r>
            <a:r>
              <a:rPr lang="ru-RU" sz="3200" i="1" dirty="0">
                <a:solidFill>
                  <a:srgbClr val="C00000"/>
                </a:solidFill>
              </a:rPr>
              <a:t>12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42773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1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2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3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4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5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6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7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8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9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11</a:t>
            </a:r>
            <a:r>
              <a:rPr lang="ru-RU" sz="32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12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9176" y="1357888"/>
            <a:ext cx="2845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1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2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3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4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6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12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833758" y="2488244"/>
            <a:ext cx="36004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22262" y="2477358"/>
            <a:ext cx="36004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14960" y="2488244"/>
            <a:ext cx="36004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14350" y="2488244"/>
            <a:ext cx="36004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32404" y="2488244"/>
            <a:ext cx="36004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47408" y="2438008"/>
            <a:ext cx="576064" cy="5542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3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339502"/>
            <a:ext cx="516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</a:rPr>
              <a:t>Число </a:t>
            </a:r>
            <a:r>
              <a:rPr lang="ru-RU" sz="3600" b="1" i="1" dirty="0">
                <a:solidFill>
                  <a:srgbClr val="C00000"/>
                </a:solidFill>
              </a:rPr>
              <a:t>а</a:t>
            </a:r>
            <a:r>
              <a:rPr lang="ru-RU" sz="3600" dirty="0">
                <a:solidFill>
                  <a:srgbClr val="C00000"/>
                </a:solidFill>
              </a:rPr>
              <a:t> кратно числу </a:t>
            </a:r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prstClr val="black"/>
                </a:solidFill>
              </a:rPr>
              <a:t>– </a:t>
            </a:r>
            <a:r>
              <a:rPr lang="ru-RU" sz="3600" dirty="0">
                <a:solidFill>
                  <a:prstClr val="black"/>
                </a:solidFill>
              </a:rPr>
              <a:t>значит </a:t>
            </a:r>
            <a:r>
              <a:rPr lang="ru-RU" sz="3600" b="1" i="1" dirty="0">
                <a:solidFill>
                  <a:srgbClr val="003366"/>
                </a:solidFill>
              </a:rPr>
              <a:t>а</a:t>
            </a:r>
            <a:r>
              <a:rPr lang="ru-RU" sz="3600" dirty="0">
                <a:solidFill>
                  <a:srgbClr val="003366"/>
                </a:solidFill>
              </a:rPr>
              <a:t> делится на </a:t>
            </a:r>
            <a:r>
              <a:rPr lang="en-US" sz="3600" b="1" i="1" dirty="0">
                <a:solidFill>
                  <a:srgbClr val="003366"/>
                </a:solidFill>
              </a:rPr>
              <a:t>b</a:t>
            </a:r>
            <a:r>
              <a:rPr lang="ru-RU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1960" y="2139702"/>
            <a:ext cx="2984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8</a:t>
            </a:r>
            <a:r>
              <a:rPr lang="ru-RU" sz="3600" dirty="0"/>
              <a:t> делится на </a:t>
            </a:r>
            <a:r>
              <a:rPr lang="ru-RU" sz="3200" i="1" dirty="0">
                <a:solidFill>
                  <a:srgbClr val="003366"/>
                </a:solidFill>
              </a:rPr>
              <a:t>2</a:t>
            </a:r>
            <a:endParaRPr lang="ru-RU" sz="3600" i="1" dirty="0">
              <a:solidFill>
                <a:srgbClr val="003366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596336" y="2301284"/>
            <a:ext cx="576064" cy="32316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04448" y="2139702"/>
            <a:ext cx="2207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8</a:t>
            </a:r>
            <a:r>
              <a:rPr lang="ru-RU" sz="3600" dirty="0"/>
              <a:t> кратно </a:t>
            </a:r>
            <a:r>
              <a:rPr lang="ru-RU" sz="3200" i="1" dirty="0" smtClean="0">
                <a:solidFill>
                  <a:srgbClr val="003366"/>
                </a:solidFill>
              </a:rPr>
              <a:t>2</a:t>
            </a:r>
            <a:endParaRPr lang="ru-RU" sz="3600" i="1" dirty="0">
              <a:solidFill>
                <a:srgbClr val="0033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147814"/>
            <a:ext cx="3623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Кратные числа </a:t>
            </a:r>
            <a:r>
              <a:rPr lang="ru-RU" sz="3200" i="1" dirty="0" smtClean="0">
                <a:solidFill>
                  <a:srgbClr val="003366"/>
                </a:solidFill>
              </a:rPr>
              <a:t>7</a:t>
            </a:r>
            <a:r>
              <a:rPr lang="ru-RU" sz="3600" dirty="0" smtClean="0"/>
              <a:t>: </a:t>
            </a:r>
          </a:p>
          <a:p>
            <a:pPr algn="ctr"/>
            <a:r>
              <a:rPr lang="ru-RU" sz="3200" i="1" dirty="0" smtClean="0">
                <a:solidFill>
                  <a:srgbClr val="003366"/>
                </a:solidFill>
              </a:rPr>
              <a:t>7</a:t>
            </a:r>
            <a:r>
              <a:rPr lang="ru-RU" sz="3600" dirty="0"/>
              <a:t>, </a:t>
            </a:r>
            <a:r>
              <a:rPr lang="ru-RU" sz="3200" i="1" dirty="0">
                <a:solidFill>
                  <a:srgbClr val="003366"/>
                </a:solidFill>
              </a:rPr>
              <a:t>14</a:t>
            </a:r>
            <a:r>
              <a:rPr lang="ru-RU" sz="3600" dirty="0"/>
              <a:t>, </a:t>
            </a:r>
            <a:r>
              <a:rPr lang="ru-RU" sz="3200" i="1" dirty="0">
                <a:solidFill>
                  <a:srgbClr val="003366"/>
                </a:solidFill>
              </a:rPr>
              <a:t>21</a:t>
            </a:r>
            <a:r>
              <a:rPr lang="ru-RU" sz="3600" dirty="0"/>
              <a:t>, </a:t>
            </a:r>
            <a:r>
              <a:rPr lang="ru-RU" sz="3200" i="1" dirty="0">
                <a:solidFill>
                  <a:srgbClr val="003366"/>
                </a:solidFill>
              </a:rPr>
              <a:t>70</a:t>
            </a:r>
            <a:r>
              <a:rPr lang="ru-RU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83298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1510"/>
            <a:ext cx="2886743" cy="1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3518"/>
            <a:ext cx="2886743" cy="1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83518"/>
            <a:ext cx="2886743" cy="1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199568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 печений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995686"/>
            <a:ext cx="2419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 печений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199568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+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57204" y="1995686"/>
            <a:ext cx="2419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 печений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53148" y="199568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+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93075" y="2861523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, 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41147" y="2861523"/>
            <a:ext cx="821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20</a:t>
            </a:r>
            <a:r>
              <a:rPr lang="ru-RU" sz="3600" dirty="0" smtClean="0">
                <a:solidFill>
                  <a:prstClr val="black"/>
                </a:solidFill>
              </a:rPr>
              <a:t>,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89219" y="2861523"/>
            <a:ext cx="718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i="1" dirty="0" smtClean="0">
                <a:solidFill>
                  <a:srgbClr val="003366"/>
                </a:solidFill>
              </a:rPr>
              <a:t>30</a:t>
            </a:r>
            <a:r>
              <a:rPr lang="ru-RU" sz="3600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44803" y="2872409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Кратные </a:t>
            </a:r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83149" y="3725619"/>
            <a:ext cx="5869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Число </a:t>
            </a:r>
            <a:r>
              <a:rPr lang="ru-RU" sz="3200" i="1" dirty="0" smtClean="0">
                <a:solidFill>
                  <a:srgbClr val="003366"/>
                </a:solidFill>
              </a:rPr>
              <a:t>23</a:t>
            </a:r>
            <a:r>
              <a:rPr lang="ru-RU" sz="3600" dirty="0" smtClean="0"/>
              <a:t> не кратно числу </a:t>
            </a:r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7155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Если натуральное числа </a:t>
            </a:r>
            <a:r>
              <a:rPr lang="ru-RU" sz="3600" b="1" i="1" dirty="0"/>
              <a:t>а</a:t>
            </a:r>
            <a:r>
              <a:rPr lang="ru-RU" sz="3600" dirty="0"/>
              <a:t> делится на натуральное число </a:t>
            </a:r>
            <a:r>
              <a:rPr lang="en-US" sz="3600" b="1" i="1" dirty="0"/>
              <a:t>b</a:t>
            </a:r>
            <a:r>
              <a:rPr lang="ru-RU" sz="3600" b="1" i="1" dirty="0"/>
              <a:t>, </a:t>
            </a:r>
            <a:r>
              <a:rPr lang="ru-RU" sz="3600" dirty="0"/>
              <a:t>то число </a:t>
            </a:r>
            <a:r>
              <a:rPr lang="ru-RU" sz="3600" b="1" i="1" dirty="0"/>
              <a:t>а</a:t>
            </a:r>
            <a:r>
              <a:rPr lang="ru-RU" sz="3600" dirty="0"/>
              <a:t> называют </a:t>
            </a:r>
            <a:r>
              <a:rPr lang="ru-RU" sz="3600" dirty="0">
                <a:solidFill>
                  <a:srgbClr val="C00000"/>
                </a:solidFill>
              </a:rPr>
              <a:t>кратным</a:t>
            </a:r>
            <a:r>
              <a:rPr lang="ru-RU" sz="3600" dirty="0"/>
              <a:t> числа </a:t>
            </a:r>
            <a:r>
              <a:rPr lang="en-US" sz="3600" b="1" i="1" dirty="0"/>
              <a:t>b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74056" y="2813908"/>
            <a:ext cx="58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</a:rPr>
              <a:t>Другими словами, </a:t>
            </a:r>
            <a:endParaRPr lang="ru-RU" sz="36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3600" dirty="0" smtClean="0">
                <a:solidFill>
                  <a:prstClr val="black"/>
                </a:solidFill>
              </a:rPr>
              <a:t>число </a:t>
            </a:r>
            <a:r>
              <a:rPr lang="ru-RU" sz="3600" b="1" i="1" dirty="0">
                <a:solidFill>
                  <a:srgbClr val="C00000"/>
                </a:solidFill>
              </a:rPr>
              <a:t>а</a:t>
            </a:r>
            <a:r>
              <a:rPr lang="ru-RU" sz="3600" dirty="0">
                <a:solidFill>
                  <a:srgbClr val="C00000"/>
                </a:solidFill>
              </a:rPr>
              <a:t> кратно числу </a:t>
            </a:r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prstClr val="black"/>
                </a:solidFill>
              </a:rPr>
              <a:t>– </a:t>
            </a:r>
            <a:r>
              <a:rPr lang="ru-RU" sz="3600" dirty="0">
                <a:solidFill>
                  <a:prstClr val="black"/>
                </a:solidFill>
              </a:rPr>
              <a:t>значит </a:t>
            </a:r>
            <a:r>
              <a:rPr lang="ru-RU" sz="3600" b="1" i="1" dirty="0">
                <a:solidFill>
                  <a:srgbClr val="003366"/>
                </a:solidFill>
              </a:rPr>
              <a:t>а</a:t>
            </a:r>
            <a:r>
              <a:rPr lang="ru-RU" sz="3600" dirty="0">
                <a:solidFill>
                  <a:srgbClr val="003366"/>
                </a:solidFill>
              </a:rPr>
              <a:t> делится на </a:t>
            </a:r>
            <a:r>
              <a:rPr lang="en-US" sz="3600" b="1" i="1" dirty="0">
                <a:solidFill>
                  <a:srgbClr val="003366"/>
                </a:solidFill>
              </a:rPr>
              <a:t>b</a:t>
            </a:r>
            <a:r>
              <a:rPr lang="ru-RU" sz="36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766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749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Число </a:t>
            </a:r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endParaRPr lang="ru-RU" sz="3200" i="1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1556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Делители </a:t>
            </a:r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: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200" i="1" dirty="0" smtClean="0">
                <a:solidFill>
                  <a:srgbClr val="003366"/>
                </a:solidFill>
              </a:rPr>
              <a:t>1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2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5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84355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Кратные </a:t>
            </a:r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:</a:t>
            </a:r>
          </a:p>
          <a:p>
            <a:pPr algn="ctr"/>
            <a:r>
              <a:rPr lang="ru-RU" sz="3200" i="1" dirty="0" smtClean="0">
                <a:solidFill>
                  <a:srgbClr val="003366"/>
                </a:solidFill>
              </a:rPr>
              <a:t>10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20</a:t>
            </a:r>
            <a:r>
              <a:rPr lang="ru-RU" sz="3600" dirty="0" smtClean="0"/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30</a:t>
            </a:r>
            <a:r>
              <a:rPr lang="ru-RU" sz="3600" dirty="0" smtClean="0"/>
              <a:t>… </a:t>
            </a:r>
            <a:r>
              <a:rPr lang="ru-RU" sz="3200" i="1" dirty="0" smtClean="0">
                <a:solidFill>
                  <a:srgbClr val="003366"/>
                </a:solidFill>
              </a:rPr>
              <a:t>100</a:t>
            </a:r>
            <a:r>
              <a:rPr lang="ru-RU" sz="3600" dirty="0" smtClean="0"/>
              <a:t>… </a:t>
            </a:r>
            <a:r>
              <a:rPr lang="ru-RU" sz="3200" i="1" dirty="0" smtClean="0">
                <a:solidFill>
                  <a:srgbClr val="003366"/>
                </a:solidFill>
              </a:rPr>
              <a:t>1000</a:t>
            </a:r>
            <a:r>
              <a:rPr lang="ru-RU" sz="3600" dirty="0" smtClean="0"/>
              <a:t>… </a:t>
            </a:r>
            <a:endParaRPr lang="ru-RU" sz="3600" dirty="0"/>
          </a:p>
        </p:txBody>
      </p:sp>
      <p:sp>
        <p:nvSpPr>
          <p:cNvPr id="30" name="Овал 29"/>
          <p:cNvSpPr/>
          <p:nvPr/>
        </p:nvSpPr>
        <p:spPr>
          <a:xfrm>
            <a:off x="323528" y="422793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55576" y="422793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187624" y="422793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19672" y="422793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051720" y="422793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3528" y="451596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5576" y="451596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87624" y="451596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619672" y="451596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051720" y="451596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101"/>
          <p:cNvGrpSpPr/>
          <p:nvPr/>
        </p:nvGrpSpPr>
        <p:grpSpPr>
          <a:xfrm>
            <a:off x="323528" y="2643758"/>
            <a:ext cx="1512168" cy="720080"/>
            <a:chOff x="323528" y="2643758"/>
            <a:chExt cx="1512168" cy="720080"/>
          </a:xfrm>
        </p:grpSpPr>
        <p:sp>
          <p:nvSpPr>
            <p:cNvPr id="5" name="Овал 4"/>
            <p:cNvSpPr/>
            <p:nvPr/>
          </p:nvSpPr>
          <p:spPr>
            <a:xfrm>
              <a:off x="395536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3568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971600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259632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47664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95536" y="307580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83568" y="307580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71600" y="307580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259632" y="307580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547664" y="307580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23528" y="2643758"/>
              <a:ext cx="1512168" cy="72008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123728" y="2528206"/>
            <a:ext cx="1512168" cy="907640"/>
            <a:chOff x="2123728" y="2528206"/>
            <a:chExt cx="1512168" cy="907640"/>
          </a:xfrm>
        </p:grpSpPr>
        <p:sp>
          <p:nvSpPr>
            <p:cNvPr id="15" name="Овал 14"/>
            <p:cNvSpPr/>
            <p:nvPr/>
          </p:nvSpPr>
          <p:spPr>
            <a:xfrm>
              <a:off x="2195736" y="26437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483768" y="26437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71800" y="26437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59832" y="26437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347864" y="26437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195736" y="314781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483768" y="314781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71800" y="314781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59832" y="314781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347864" y="314781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123728" y="2528206"/>
              <a:ext cx="1512168" cy="43204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123728" y="3003798"/>
              <a:ext cx="1512168" cy="43204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51520" y="4155926"/>
            <a:ext cx="360040" cy="6480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83568" y="4155926"/>
            <a:ext cx="360040" cy="6480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115616" y="4155926"/>
            <a:ext cx="360040" cy="6480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547664" y="4155926"/>
            <a:ext cx="360040" cy="6480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979712" y="4155926"/>
            <a:ext cx="360040" cy="6480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2699792" y="3579862"/>
            <a:ext cx="1656184" cy="1368152"/>
            <a:chOff x="2699792" y="3579862"/>
            <a:chExt cx="1656184" cy="1368152"/>
          </a:xfrm>
        </p:grpSpPr>
        <p:sp>
          <p:nvSpPr>
            <p:cNvPr id="40" name="Овал 39"/>
            <p:cNvSpPr/>
            <p:nvPr/>
          </p:nvSpPr>
          <p:spPr>
            <a:xfrm>
              <a:off x="2771800" y="3939902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131840" y="372387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491880" y="3939902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851920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67944" y="408391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771800" y="444395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131840" y="422793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03848" y="4659982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563888" y="437195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923928" y="4515966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699792" y="386789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059832" y="4155926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059832" y="365187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699792" y="437195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131840" y="458797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419872" y="386789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779912" y="357986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995936" y="401191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491880" y="429994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851920" y="4443958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5796136" y="2355726"/>
            <a:ext cx="1512168" cy="720080"/>
            <a:chOff x="5796136" y="2355726"/>
            <a:chExt cx="1512168" cy="720080"/>
          </a:xfrm>
        </p:grpSpPr>
        <p:sp>
          <p:nvSpPr>
            <p:cNvPr id="69" name="Овал 68"/>
            <p:cNvSpPr/>
            <p:nvPr/>
          </p:nvSpPr>
          <p:spPr>
            <a:xfrm>
              <a:off x="5868144" y="2499742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6156176" y="2499742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6444208" y="2499742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732240" y="2499742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7020272" y="2499742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5868144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6156176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444208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6732240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7020272" y="2787774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96136" y="2355726"/>
              <a:ext cx="1512168" cy="72008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5004048" y="3219822"/>
            <a:ext cx="3168352" cy="720080"/>
            <a:chOff x="5004048" y="3219822"/>
            <a:chExt cx="3168352" cy="720080"/>
          </a:xfrm>
        </p:grpSpPr>
        <p:sp>
          <p:nvSpPr>
            <p:cNvPr id="80" name="Овал 79"/>
            <p:cNvSpPr/>
            <p:nvPr/>
          </p:nvSpPr>
          <p:spPr>
            <a:xfrm>
              <a:off x="5076056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364088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5652120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940152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228184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76056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364088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5652120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940152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228184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004048" y="3219822"/>
              <a:ext cx="1512168" cy="72008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6732240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7020272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308304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596336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884368" y="3363838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732240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7020272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7308304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596336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84368" y="3651870"/>
              <a:ext cx="216024" cy="21602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660232" y="3219822"/>
              <a:ext cx="1512168" cy="72008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83518"/>
            <a:ext cx="2984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8</a:t>
            </a:r>
            <a:r>
              <a:rPr lang="ru-RU" sz="3600" dirty="0"/>
              <a:t> делится на </a:t>
            </a:r>
            <a:r>
              <a:rPr lang="ru-RU" sz="3200" i="1" dirty="0">
                <a:solidFill>
                  <a:srgbClr val="003366"/>
                </a:solidFill>
              </a:rPr>
              <a:t>2</a:t>
            </a:r>
            <a:endParaRPr lang="ru-RU" sz="3600" i="1" dirty="0">
              <a:solidFill>
                <a:srgbClr val="00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513220"/>
            <a:ext cx="2207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8</a:t>
            </a:r>
            <a:r>
              <a:rPr lang="ru-RU" sz="3600" dirty="0"/>
              <a:t> кратно </a:t>
            </a:r>
            <a:r>
              <a:rPr lang="ru-RU" sz="3200" i="1" dirty="0">
                <a:solidFill>
                  <a:srgbClr val="003366"/>
                </a:solidFill>
              </a:rPr>
              <a:t>2</a:t>
            </a:r>
            <a:endParaRPr lang="ru-RU" sz="3600" i="1" dirty="0">
              <a:solidFill>
                <a:srgbClr val="00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04062"/>
            <a:ext cx="2671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2</a:t>
            </a:r>
            <a:r>
              <a:rPr lang="ru-RU" sz="3600" dirty="0"/>
              <a:t> делитель </a:t>
            </a:r>
            <a:r>
              <a:rPr lang="ru-RU" sz="3200" i="1" dirty="0" smtClean="0">
                <a:solidFill>
                  <a:srgbClr val="003366"/>
                </a:solidFill>
              </a:rPr>
              <a:t>8</a:t>
            </a:r>
            <a:endParaRPr lang="ru-RU" sz="3200" i="1" dirty="0">
              <a:solidFill>
                <a:srgbClr val="003366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71800" y="1143283"/>
            <a:ext cx="936104" cy="361781"/>
          </a:xfrm>
          <a:prstGeom prst="straightConnector1">
            <a:avLst/>
          </a:prstGeom>
          <a:ln w="28575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1143283"/>
            <a:ext cx="896624" cy="433789"/>
          </a:xfrm>
          <a:prstGeom prst="straightConnector1">
            <a:avLst/>
          </a:prstGeom>
          <a:ln w="28575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8147" y="2369160"/>
            <a:ext cx="24817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Делителей</a:t>
            </a:r>
          </a:p>
          <a:p>
            <a:pPr algn="ctr"/>
            <a:r>
              <a:rPr lang="ru-RU" sz="3600" dirty="0" smtClean="0"/>
              <a:t> конечное </a:t>
            </a:r>
          </a:p>
          <a:p>
            <a:pPr algn="ctr"/>
            <a:r>
              <a:rPr lang="ru-RU" sz="3600" dirty="0" smtClean="0"/>
              <a:t>множество.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56625" y="2369160"/>
            <a:ext cx="27108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Количество </a:t>
            </a:r>
          </a:p>
          <a:p>
            <a:pPr algn="ctr"/>
            <a:r>
              <a:rPr lang="ru-RU" sz="3600" dirty="0" smtClean="0"/>
              <a:t>кратных</a:t>
            </a:r>
          </a:p>
          <a:p>
            <a:pPr algn="ctr"/>
            <a:r>
              <a:rPr lang="ru-RU" sz="3600" dirty="0" smtClean="0"/>
              <a:t> бесконечно.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8147" y="2369160"/>
            <a:ext cx="2481705" cy="1754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71207" y="2369160"/>
            <a:ext cx="2481705" cy="1754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15816" y="483518"/>
            <a:ext cx="2880320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16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1" grpId="0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Documents and Settings\admin\Мои документы\Downloads\0170 мальч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9454"/>
            <a:ext cx="1362188" cy="23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admin\Мои документы\Downloads\0171 девочк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48" y="2126690"/>
            <a:ext cx="1344216" cy="22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749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3366"/>
                </a:solidFill>
              </a:rPr>
              <a:t>Деление</a:t>
            </a:r>
            <a:r>
              <a:rPr lang="ru-RU" sz="3600" dirty="0"/>
              <a:t> – это действие разложения величины </a:t>
            </a:r>
            <a:r>
              <a:rPr lang="ru-RU" sz="3600" u="sng" dirty="0"/>
              <a:t>на равные части</a:t>
            </a:r>
            <a:r>
              <a:rPr lang="ru-RU" sz="3600" dirty="0"/>
              <a:t>.</a:t>
            </a:r>
          </a:p>
        </p:txBody>
      </p:sp>
      <p:pic>
        <p:nvPicPr>
          <p:cNvPr id="1028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1" y="2562180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92" y="2135437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04" y="2150543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67" y="2150871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40" y="1851342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45" y="1856616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62" y="1443394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771800" y="2859782"/>
            <a:ext cx="806546" cy="329733"/>
          </a:xfrm>
          <a:prstGeom prst="straightConnector1">
            <a:avLst/>
          </a:prstGeom>
          <a:ln w="762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45336" y="2859782"/>
            <a:ext cx="864096" cy="252028"/>
          </a:xfrm>
          <a:prstGeom prst="straightConnector1">
            <a:avLst/>
          </a:prstGeom>
          <a:ln w="762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5" y="1742085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13" y="3375007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58" y="2671765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12" y="1851670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84592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31840" y="2355726"/>
            <a:ext cx="29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3366"/>
                </a:solidFill>
              </a:rPr>
              <a:t>6</a:t>
            </a:r>
            <a:r>
              <a:rPr lang="ru-RU" sz="3600" i="1" dirty="0" smtClean="0">
                <a:solidFill>
                  <a:srgbClr val="003366"/>
                </a:solidFill>
              </a:rPr>
              <a:t> </a:t>
            </a:r>
            <a:r>
              <a:rPr lang="ru-RU" sz="3600" i="1" dirty="0" smtClean="0"/>
              <a:t>:</a:t>
            </a:r>
            <a:r>
              <a:rPr lang="ru-RU" sz="3600" i="1" dirty="0" smtClean="0">
                <a:solidFill>
                  <a:srgbClr val="003366"/>
                </a:solidFill>
              </a:rPr>
              <a:t> 2 </a:t>
            </a:r>
            <a:r>
              <a:rPr lang="ru-RU" sz="3600" i="1" dirty="0" smtClean="0"/>
              <a:t>=</a:t>
            </a:r>
            <a:r>
              <a:rPr lang="ru-RU" sz="3600" i="1" dirty="0" smtClean="0">
                <a:solidFill>
                  <a:srgbClr val="003366"/>
                </a:solidFill>
              </a:rPr>
              <a:t> </a:t>
            </a:r>
            <a:r>
              <a:rPr lang="en-US" sz="3600" i="1" dirty="0" smtClean="0">
                <a:solidFill>
                  <a:srgbClr val="003366"/>
                </a:solidFill>
              </a:rPr>
              <a:t>3</a:t>
            </a:r>
            <a:endParaRPr lang="ru-RU" sz="36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54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1" y="2141629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91" y="1415685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03" y="1430791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66" y="1431119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39" y="1131590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44" y="1136864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771799" y="2140030"/>
            <a:ext cx="806546" cy="329733"/>
          </a:xfrm>
          <a:prstGeom prst="straightConnector1">
            <a:avLst/>
          </a:prstGeom>
          <a:ln w="762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45335" y="2140030"/>
            <a:ext cx="864096" cy="252028"/>
          </a:xfrm>
          <a:prstGeom prst="straightConnector1">
            <a:avLst/>
          </a:prstGeom>
          <a:ln w="762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5" y="1321534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рисунки\рисунки Png\0034 яблок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2"/>
          <a:stretch/>
        </p:blipFill>
        <p:spPr bwMode="auto">
          <a:xfrm>
            <a:off x="6516216" y="3003798"/>
            <a:ext cx="634855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58" y="2251214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12" y="1431119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рисунки\рисунки Png\0034 яблок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48522"/>
          <a:stretch/>
        </p:blipFill>
        <p:spPr bwMode="auto">
          <a:xfrm>
            <a:off x="1979712" y="3086975"/>
            <a:ext cx="467255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03848" y="1707654"/>
            <a:ext cx="29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3366"/>
                </a:solidFill>
              </a:rPr>
              <a:t>5 </a:t>
            </a:r>
            <a:r>
              <a:rPr lang="ru-RU" sz="3600" i="1" dirty="0" smtClean="0"/>
              <a:t>:</a:t>
            </a:r>
            <a:r>
              <a:rPr lang="ru-RU" sz="3600" i="1" dirty="0" smtClean="0">
                <a:solidFill>
                  <a:srgbClr val="003366"/>
                </a:solidFill>
              </a:rPr>
              <a:t> 2 </a:t>
            </a:r>
            <a:r>
              <a:rPr lang="ru-RU" sz="3600" i="1" dirty="0" smtClean="0"/>
              <a:t>=</a:t>
            </a:r>
            <a:r>
              <a:rPr lang="ru-RU" sz="3600" i="1" dirty="0" smtClean="0">
                <a:solidFill>
                  <a:srgbClr val="003366"/>
                </a:solidFill>
              </a:rPr>
              <a:t> 2,5</a:t>
            </a:r>
            <a:endParaRPr lang="ru-RU" sz="3600" i="1" dirty="0">
              <a:solidFill>
                <a:srgbClr val="003366"/>
              </a:solidFill>
            </a:endParaRPr>
          </a:p>
        </p:txBody>
      </p:sp>
      <p:pic>
        <p:nvPicPr>
          <p:cNvPr id="22" name="Picture 5" descr="D:\рисунки\рисунки Png\0035 половинки ябл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15566"/>
            <a:ext cx="2353262" cy="230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admin\Мои документы\Downloads\0170 мальч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9454"/>
            <a:ext cx="1362188" cy="23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admin\Мои документы\Downloads\0171 девочк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48" y="2126690"/>
            <a:ext cx="1344216" cy="22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958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3366"/>
                </a:solidFill>
              </a:rPr>
              <a:t>5 </a:t>
            </a:r>
            <a:r>
              <a:rPr lang="ru-RU" sz="3600" dirty="0" smtClean="0"/>
              <a:t>:</a:t>
            </a:r>
            <a:r>
              <a:rPr lang="ru-RU" sz="3600" i="1" dirty="0" smtClean="0">
                <a:solidFill>
                  <a:srgbClr val="003366"/>
                </a:solidFill>
              </a:rPr>
              <a:t> 2 </a:t>
            </a:r>
            <a:r>
              <a:rPr lang="ru-RU" sz="3600" dirty="0" smtClean="0"/>
              <a:t>=</a:t>
            </a:r>
            <a:r>
              <a:rPr lang="ru-RU" sz="3600" i="1" dirty="0" smtClean="0">
                <a:solidFill>
                  <a:srgbClr val="003366"/>
                </a:solidFill>
              </a:rPr>
              <a:t> 2 </a:t>
            </a:r>
            <a:r>
              <a:rPr lang="ru-RU" sz="3600" dirty="0" smtClean="0"/>
              <a:t>(ост.</a:t>
            </a:r>
            <a:r>
              <a:rPr lang="ru-RU" sz="3600" i="1" dirty="0" smtClean="0">
                <a:solidFill>
                  <a:srgbClr val="003366"/>
                </a:solidFill>
              </a:rPr>
              <a:t> 1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1" y="2250376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92" y="1823633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04" y="1838739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67" y="1839067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40" y="1539538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45" y="1544812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771800" y="2547978"/>
            <a:ext cx="806546" cy="329733"/>
          </a:xfrm>
          <a:prstGeom prst="straightConnector1">
            <a:avLst/>
          </a:prstGeom>
          <a:ln w="762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45336" y="2547978"/>
            <a:ext cx="864096" cy="252028"/>
          </a:xfrm>
          <a:prstGeom prst="straightConnector1">
            <a:avLst/>
          </a:prstGeom>
          <a:ln w="762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5" y="1430281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58" y="2359961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рисунки\рисунки Png\0034 яблок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12" y="1539866"/>
            <a:ext cx="1233247" cy="9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dmin\Мои документы\Downloads\0170 мальч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9454"/>
            <a:ext cx="1362188" cy="23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admin\Мои документы\Downloads\0171 девочк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48" y="2126690"/>
            <a:ext cx="1344216" cy="22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3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9" descr="C:\Documents and Settings\admin\Мои документы\Downloads\0172 шарик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71" y="932338"/>
            <a:ext cx="1251581" cy="12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C:\Documents and Settings\admin\Мои документы\Downloads\0172 шар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3772"/>
            <a:ext cx="1297858" cy="12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Documents and Settings\admin\Мои документы\Downloads\0171 дев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9144" y="2442543"/>
            <a:ext cx="1366315" cy="22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Documents and Settings\admin\Мои документы\Downloads\0170 мальчи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5" y="2326452"/>
            <a:ext cx="1362188" cy="23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995768" y="727244"/>
            <a:ext cx="505336" cy="7643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3968" y="339502"/>
            <a:ext cx="576064" cy="8449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1347614"/>
            <a:ext cx="576064" cy="8449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0" idx="4"/>
          </p:cNvCxnSpPr>
          <p:nvPr/>
        </p:nvCxnSpPr>
        <p:spPr>
          <a:xfrm>
            <a:off x="4653332" y="2499742"/>
            <a:ext cx="494732" cy="7920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4"/>
          </p:cNvCxnSpPr>
          <p:nvPr/>
        </p:nvCxnSpPr>
        <p:spPr>
          <a:xfrm>
            <a:off x="5128627" y="2237408"/>
            <a:ext cx="19437" cy="105442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148064" y="2355726"/>
            <a:ext cx="715238" cy="93610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4"/>
          </p:cNvCxnSpPr>
          <p:nvPr/>
        </p:nvCxnSpPr>
        <p:spPr>
          <a:xfrm flipH="1">
            <a:off x="5148064" y="1491630"/>
            <a:ext cx="100372" cy="1800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4"/>
          </p:cNvCxnSpPr>
          <p:nvPr/>
        </p:nvCxnSpPr>
        <p:spPr>
          <a:xfrm flipH="1">
            <a:off x="5148064" y="1995684"/>
            <a:ext cx="1110198" cy="129614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148064" y="1231300"/>
            <a:ext cx="823446" cy="206053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88572" y="1131590"/>
            <a:ext cx="459492" cy="216024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" idx="2"/>
          </p:cNvCxnSpPr>
          <p:nvPr/>
        </p:nvCxnSpPr>
        <p:spPr>
          <a:xfrm>
            <a:off x="4381624" y="2116547"/>
            <a:ext cx="766440" cy="117528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860032" y="1491630"/>
            <a:ext cx="537190" cy="74577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81624" y="1733352"/>
            <a:ext cx="543416" cy="766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70230" y="1184443"/>
            <a:ext cx="576064" cy="81124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-облако 25"/>
          <p:cNvSpPr/>
          <p:nvPr/>
        </p:nvSpPr>
        <p:spPr>
          <a:xfrm rot="1178622">
            <a:off x="6667988" y="1104612"/>
            <a:ext cx="2233026" cy="1452811"/>
          </a:xfrm>
          <a:prstGeom prst="cloudCallout">
            <a:avLst>
              <a:gd name="adj1" fmla="val -52083"/>
              <a:gd name="adj2" fmla="val 10956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7424876" y="149163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!!!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7236296" y="14916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3366"/>
                </a:solidFill>
              </a:rPr>
              <a:t>8</a:t>
            </a:r>
            <a:r>
              <a:rPr lang="en-US" sz="3600" dirty="0" smtClean="0"/>
              <a:t>:</a:t>
            </a:r>
            <a:r>
              <a:rPr lang="en-US" sz="3200" i="1" dirty="0" smtClean="0">
                <a:solidFill>
                  <a:srgbClr val="003366"/>
                </a:solidFill>
              </a:rPr>
              <a:t>2</a:t>
            </a:r>
            <a:r>
              <a:rPr lang="en-US" sz="3600" dirty="0" smtClean="0"/>
              <a:t>=</a:t>
            </a:r>
            <a:r>
              <a:rPr lang="en-US" sz="3200" i="1" dirty="0" smtClean="0">
                <a:solidFill>
                  <a:srgbClr val="003366"/>
                </a:solidFill>
              </a:rPr>
              <a:t>4</a:t>
            </a:r>
            <a:endParaRPr lang="ru-RU" sz="3600" i="1" dirty="0">
              <a:solidFill>
                <a:srgbClr val="0033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149163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3366"/>
                </a:solidFill>
              </a:rPr>
              <a:t>8</a:t>
            </a:r>
            <a:r>
              <a:rPr lang="en-US" sz="3600" dirty="0" smtClean="0"/>
              <a:t>:</a:t>
            </a:r>
            <a:r>
              <a:rPr lang="en-US" sz="3200" i="1" dirty="0" smtClean="0">
                <a:solidFill>
                  <a:srgbClr val="003366"/>
                </a:solidFill>
              </a:rPr>
              <a:t>3</a:t>
            </a:r>
            <a:r>
              <a:rPr lang="en-US" sz="3600" dirty="0" smtClean="0"/>
              <a:t>=</a:t>
            </a:r>
            <a:r>
              <a:rPr lang="en-US" sz="3600" b="1" i="1" dirty="0" smtClean="0">
                <a:solidFill>
                  <a:srgbClr val="C00000"/>
                </a:solidFill>
              </a:rPr>
              <a:t>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2280" y="14916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3366"/>
                </a:solidFill>
              </a:rPr>
              <a:t>8</a:t>
            </a:r>
            <a:r>
              <a:rPr lang="en-US" sz="3600" dirty="0" smtClean="0"/>
              <a:t>:</a:t>
            </a:r>
            <a:r>
              <a:rPr lang="en-US" sz="3200" i="1" dirty="0" smtClean="0">
                <a:solidFill>
                  <a:srgbClr val="003366"/>
                </a:solidFill>
              </a:rPr>
              <a:t>4</a:t>
            </a:r>
            <a:r>
              <a:rPr lang="en-US" sz="3600" dirty="0" smtClean="0"/>
              <a:t>=</a:t>
            </a:r>
            <a:r>
              <a:rPr lang="en-US" sz="3200" i="1" dirty="0" smtClean="0">
                <a:solidFill>
                  <a:srgbClr val="003366"/>
                </a:solidFill>
              </a:rPr>
              <a:t>2</a:t>
            </a:r>
            <a:endParaRPr lang="ru-RU" sz="3600" i="1" dirty="0">
              <a:solidFill>
                <a:srgbClr val="003366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38" idx="4"/>
          </p:cNvCxnSpPr>
          <p:nvPr/>
        </p:nvCxnSpPr>
        <p:spPr>
          <a:xfrm>
            <a:off x="2094756" y="2336572"/>
            <a:ext cx="1397124" cy="9552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670820" y="1347614"/>
            <a:ext cx="543416" cy="766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>
            <a:stCxn id="39" idx="4"/>
          </p:cNvCxnSpPr>
          <p:nvPr/>
        </p:nvCxnSpPr>
        <p:spPr>
          <a:xfrm>
            <a:off x="2942528" y="2114004"/>
            <a:ext cx="549352" cy="117782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2166764" y="555526"/>
            <a:ext cx="537190" cy="74577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3" idx="4"/>
          </p:cNvCxnSpPr>
          <p:nvPr/>
        </p:nvCxnSpPr>
        <p:spPr>
          <a:xfrm>
            <a:off x="2435359" y="1301304"/>
            <a:ext cx="1056521" cy="199052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1662708" y="771550"/>
            <a:ext cx="576064" cy="8449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>
            <a:stCxn id="46" idx="4"/>
          </p:cNvCxnSpPr>
          <p:nvPr/>
        </p:nvCxnSpPr>
        <p:spPr>
          <a:xfrm>
            <a:off x="1950740" y="1616492"/>
            <a:ext cx="1541140" cy="16753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2843808" y="483518"/>
            <a:ext cx="505336" cy="76438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>
            <a:stCxn id="64" idx="4"/>
          </p:cNvCxnSpPr>
          <p:nvPr/>
        </p:nvCxnSpPr>
        <p:spPr>
          <a:xfrm>
            <a:off x="3096476" y="1247904"/>
            <a:ext cx="395404" cy="204392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64131" y="1229296"/>
            <a:ext cx="189738" cy="206253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853869" y="1976532"/>
            <a:ext cx="261747" cy="131529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38" idx="4"/>
          </p:cNvCxnSpPr>
          <p:nvPr/>
        </p:nvCxnSpPr>
        <p:spPr>
          <a:xfrm flipV="1">
            <a:off x="2048563" y="2336572"/>
            <a:ext cx="46193" cy="9552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46" idx="4"/>
          </p:cNvCxnSpPr>
          <p:nvPr/>
        </p:nvCxnSpPr>
        <p:spPr>
          <a:xfrm>
            <a:off x="1950740" y="1616492"/>
            <a:ext cx="97823" cy="16753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1806724" y="1491630"/>
            <a:ext cx="576064" cy="8449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C:\Documents and Settings\admin\Мои документы\Downloads\0171 девочка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6875" y="2465922"/>
            <a:ext cx="1344216" cy="22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Documents and Settings\admin\Мои документы\Downloads\0170 мальчик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62" y="2276621"/>
            <a:ext cx="1394864" cy="23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:\Documents and Settings\admin\Мои документы\Downloads\0172 шар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" y="331135"/>
            <a:ext cx="1222925" cy="12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 descr="C:\Documents and Settings\admin\Мои документы\Downloads\0172 шарик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6" y="81667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Downloads\0173 шарик лопнул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971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45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26" grpId="0" animBg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9" grpId="0" animBg="1"/>
      <p:bldP spid="39" grpId="1" animBg="1"/>
      <p:bldP spid="43" grpId="0" animBg="1"/>
      <p:bldP spid="46" grpId="0" animBg="1"/>
      <p:bldP spid="64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0170 мальчик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17840"/>
            <a:ext cx="2133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Downloads\0171 девочк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473200"/>
            <a:ext cx="21828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Downloads\0171 дев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16" y="1779662"/>
            <a:ext cx="21828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Downloads\0172 шарик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03" y="4641398"/>
            <a:ext cx="1552421" cy="155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Downloads\0172 шар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4" y="2640895"/>
            <a:ext cx="1474778" cy="14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Downloads\0172 шарик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76023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Downloads\0172 шарик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19" y="850297"/>
            <a:ext cx="1245806" cy="12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Мои документы\Downloads\0172 шарик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565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Мои документы\Downloads\0172 шарик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4" y="41079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dmin\Мои документы\Downloads\0172 шарик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511800"/>
            <a:ext cx="13589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admin\Мои документы\Downloads\0172 шарик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565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Documents and Settings\admin\Мои документы\Downloads\0172 шарик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" y="410792"/>
            <a:ext cx="1035246" cy="10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34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475656" y="1919525"/>
            <a:ext cx="5832648" cy="1444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95736" y="191952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8</a:t>
            </a:r>
            <a:r>
              <a:rPr lang="ru-RU" sz="3600" dirty="0"/>
              <a:t> </a:t>
            </a:r>
            <a:r>
              <a:rPr lang="ru-RU" sz="3600" dirty="0" smtClean="0"/>
              <a:t>делится </a:t>
            </a:r>
            <a:r>
              <a:rPr lang="ru-RU" sz="3600" dirty="0"/>
              <a:t>на </a:t>
            </a:r>
            <a:r>
              <a:rPr lang="ru-RU" sz="3200" i="1" dirty="0">
                <a:solidFill>
                  <a:srgbClr val="003366"/>
                </a:solidFill>
              </a:rPr>
              <a:t>2</a:t>
            </a:r>
            <a:r>
              <a:rPr lang="ru-RU" sz="3600" dirty="0"/>
              <a:t> и </a:t>
            </a:r>
            <a:r>
              <a:rPr lang="ru-RU" sz="3200" i="1" dirty="0" smtClean="0">
                <a:solidFill>
                  <a:srgbClr val="003366"/>
                </a:solidFill>
              </a:rPr>
              <a:t>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57175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>
                <a:solidFill>
                  <a:srgbClr val="003366"/>
                </a:solidFill>
              </a:rPr>
              <a:t>8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не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делится </a:t>
            </a:r>
            <a:r>
              <a:rPr lang="ru-RU" sz="3600" dirty="0">
                <a:solidFill>
                  <a:prstClr val="black"/>
                </a:solidFill>
              </a:rPr>
              <a:t>на </a:t>
            </a:r>
            <a:r>
              <a:rPr lang="ru-RU" sz="3200" i="1" dirty="0" smtClean="0">
                <a:solidFill>
                  <a:srgbClr val="003366"/>
                </a:solidFill>
              </a:rPr>
              <a:t>3</a:t>
            </a:r>
            <a:r>
              <a:rPr lang="en-US" sz="3200" i="1" dirty="0" smtClean="0">
                <a:solidFill>
                  <a:srgbClr val="003366"/>
                </a:solidFill>
              </a:rPr>
              <a:t> </a:t>
            </a:r>
            <a:r>
              <a:rPr lang="ru-RU" sz="3600" dirty="0" smtClean="0"/>
              <a:t>без остатка</a:t>
            </a:r>
            <a:endParaRPr lang="ru-RU" sz="3600" i="1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1151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делители</a:t>
            </a:r>
            <a:r>
              <a:rPr lang="ru-RU" sz="3600" dirty="0" smtClean="0"/>
              <a:t> </a:t>
            </a:r>
            <a:r>
              <a:rPr lang="ru-RU" sz="3200" i="1" dirty="0" smtClean="0">
                <a:solidFill>
                  <a:srgbClr val="003366"/>
                </a:solidFill>
              </a:rPr>
              <a:t>8</a:t>
            </a:r>
            <a:endParaRPr lang="ru-RU" sz="3600" i="1" dirty="0">
              <a:solidFill>
                <a:srgbClr val="003366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932040" y="1057841"/>
            <a:ext cx="864096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724128" y="1057841"/>
            <a:ext cx="288032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80145" y="3509595"/>
            <a:ext cx="5388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3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C00000"/>
                </a:solidFill>
              </a:rPr>
              <a:t>не</a:t>
            </a:r>
            <a:r>
              <a:rPr lang="ru-RU" sz="3600" dirty="0"/>
              <a:t> является делителем </a:t>
            </a:r>
            <a:r>
              <a:rPr lang="ru-RU" sz="3200" i="1" dirty="0" smtClean="0">
                <a:solidFill>
                  <a:srgbClr val="003366"/>
                </a:solidFill>
              </a:rPr>
              <a:t>8</a:t>
            </a:r>
            <a:endParaRPr lang="ru-RU" sz="36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39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954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Делителем</a:t>
            </a:r>
            <a:r>
              <a:rPr lang="ru-RU" sz="3600" dirty="0"/>
              <a:t> </a:t>
            </a:r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en-US" sz="3600" dirty="0"/>
              <a:t> </a:t>
            </a:r>
            <a:r>
              <a:rPr lang="ru-RU" sz="3600" dirty="0"/>
              <a:t>натурального числа </a:t>
            </a:r>
            <a:r>
              <a:rPr lang="ru-RU" sz="3600" b="1" i="1" dirty="0"/>
              <a:t>а</a:t>
            </a:r>
            <a:r>
              <a:rPr lang="ru-RU" sz="3600" dirty="0"/>
              <a:t> называют натуральное число </a:t>
            </a:r>
            <a:r>
              <a:rPr lang="en-US" sz="3600" b="1" i="1" dirty="0"/>
              <a:t>b</a:t>
            </a:r>
            <a:r>
              <a:rPr lang="ru-RU" sz="3600" dirty="0"/>
              <a:t>, на которое </a:t>
            </a:r>
            <a:r>
              <a:rPr lang="ru-RU" sz="3600" b="1" i="1" dirty="0"/>
              <a:t>а</a:t>
            </a:r>
            <a:r>
              <a:rPr lang="ru-RU" sz="3600" dirty="0"/>
              <a:t> делится без остатка.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147814"/>
            <a:ext cx="4804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Число </a:t>
            </a:r>
            <a:r>
              <a:rPr lang="ru-RU" sz="3200" i="1" dirty="0">
                <a:solidFill>
                  <a:srgbClr val="003366"/>
                </a:solidFill>
              </a:rPr>
              <a:t>8</a:t>
            </a:r>
            <a:r>
              <a:rPr lang="ru-RU" sz="3200" dirty="0"/>
              <a:t> имеет </a:t>
            </a:r>
            <a:r>
              <a:rPr lang="ru-RU" sz="3200" i="1" dirty="0">
                <a:solidFill>
                  <a:srgbClr val="003366"/>
                </a:solidFill>
              </a:rPr>
              <a:t>4</a:t>
            </a:r>
            <a:r>
              <a:rPr lang="ru-RU" sz="3200" dirty="0"/>
              <a:t> делителя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2515" y="3854668"/>
            <a:ext cx="1920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i="1" dirty="0">
                <a:solidFill>
                  <a:srgbClr val="003366"/>
                </a:solidFill>
              </a:rPr>
              <a:t>1</a:t>
            </a:r>
            <a:r>
              <a:rPr lang="ru-RU" sz="3200" dirty="0" smtClean="0">
                <a:solidFill>
                  <a:prstClr val="black"/>
                </a:solidFill>
              </a:rPr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2</a:t>
            </a:r>
            <a:r>
              <a:rPr lang="ru-RU" sz="3200" dirty="0" smtClean="0">
                <a:solidFill>
                  <a:prstClr val="black"/>
                </a:solidFill>
              </a:rPr>
              <a:t>, </a:t>
            </a:r>
            <a:r>
              <a:rPr lang="ru-RU" sz="3200" i="1" dirty="0" smtClean="0">
                <a:solidFill>
                  <a:srgbClr val="003366"/>
                </a:solidFill>
              </a:rPr>
              <a:t>4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и </a:t>
            </a:r>
            <a:r>
              <a:rPr lang="ru-RU" sz="3200" i="1" dirty="0">
                <a:solidFill>
                  <a:srgbClr val="003366"/>
                </a:solidFill>
              </a:rPr>
              <a:t>8</a:t>
            </a:r>
            <a:r>
              <a:rPr lang="ru-RU" sz="3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9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9502"/>
            <a:ext cx="2258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«делится</a:t>
            </a:r>
            <a:r>
              <a:rPr lang="ru-RU" sz="3600" dirty="0" smtClean="0">
                <a:solidFill>
                  <a:srgbClr val="003366"/>
                </a:solidFill>
              </a:rPr>
              <a:t>»</a:t>
            </a:r>
            <a:endParaRPr lang="ru-RU" sz="3600" dirty="0">
              <a:solidFill>
                <a:srgbClr val="00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339502"/>
            <a:ext cx="2077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«делить»</a:t>
            </a:r>
            <a:endParaRPr lang="ru-RU" sz="3600" dirty="0">
              <a:solidFill>
                <a:srgbClr val="00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7043" y="1059582"/>
            <a:ext cx="4526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3366"/>
                </a:solidFill>
              </a:rPr>
              <a:t>5</a:t>
            </a:r>
            <a:r>
              <a:rPr lang="ru-RU" sz="3200" dirty="0" smtClean="0"/>
              <a:t> </a:t>
            </a:r>
            <a:r>
              <a:rPr lang="ru-RU" sz="3600" u="sng" dirty="0" smtClean="0"/>
              <a:t>делить</a:t>
            </a:r>
            <a:r>
              <a:rPr lang="ru-RU" sz="3600" dirty="0" smtClean="0"/>
              <a:t> на </a:t>
            </a:r>
            <a:r>
              <a:rPr lang="ru-RU" sz="3200" i="1" dirty="0">
                <a:solidFill>
                  <a:srgbClr val="003366"/>
                </a:solidFill>
              </a:rPr>
              <a:t>2</a:t>
            </a:r>
            <a:r>
              <a:rPr lang="ru-RU" sz="3200" dirty="0"/>
              <a:t> </a:t>
            </a:r>
            <a:r>
              <a:rPr lang="ru-RU" sz="3600" dirty="0" smtClean="0"/>
              <a:t>будет</a:t>
            </a: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3366"/>
                </a:solidFill>
              </a:rPr>
              <a:t>2,5</a:t>
            </a:r>
            <a:endParaRPr lang="ru-RU" sz="3200" i="1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851670"/>
            <a:ext cx="3565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5</a:t>
            </a:r>
            <a:r>
              <a:rPr lang="ru-RU" sz="3600" dirty="0"/>
              <a:t> </a:t>
            </a:r>
            <a:r>
              <a:rPr lang="ru-RU" sz="3600" u="sng" dirty="0"/>
              <a:t>не делится </a:t>
            </a:r>
            <a:r>
              <a:rPr lang="ru-RU" sz="3600" dirty="0"/>
              <a:t>на </a:t>
            </a:r>
            <a:r>
              <a:rPr lang="ru-RU" sz="3200" i="1" dirty="0">
                <a:solidFill>
                  <a:srgbClr val="003366"/>
                </a:solidFill>
              </a:rPr>
              <a:t>2</a:t>
            </a:r>
            <a:endParaRPr lang="ru-RU" sz="3600" i="1" dirty="0">
              <a:solidFill>
                <a:srgbClr val="00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7927" y="2715766"/>
            <a:ext cx="2984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6</a:t>
            </a:r>
            <a:r>
              <a:rPr lang="ru-RU" sz="3600" dirty="0"/>
              <a:t> делится на </a:t>
            </a:r>
            <a:r>
              <a:rPr lang="ru-RU" sz="3600" i="1" dirty="0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256472"/>
            <a:ext cx="3452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30</a:t>
            </a:r>
            <a:r>
              <a:rPr lang="ru-RU" sz="3600" dirty="0"/>
              <a:t> делится на </a:t>
            </a:r>
            <a:r>
              <a:rPr lang="ru-RU" sz="3200" i="1" dirty="0">
                <a:solidFill>
                  <a:srgbClr val="003366"/>
                </a:solidFill>
              </a:rPr>
              <a:t>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63416" y="3902801"/>
            <a:ext cx="3565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3366"/>
                </a:solidFill>
              </a:rPr>
              <a:t>7</a:t>
            </a:r>
            <a:r>
              <a:rPr lang="ru-RU" sz="3600" dirty="0"/>
              <a:t> не делится на </a:t>
            </a:r>
            <a:r>
              <a:rPr lang="ru-RU" sz="3200" i="1" dirty="0">
                <a:solidFill>
                  <a:srgbClr val="003366"/>
                </a:solidFill>
              </a:rPr>
              <a:t>2</a:t>
            </a:r>
            <a:endParaRPr lang="ru-RU" sz="3600" i="1" dirty="0">
              <a:solidFill>
                <a:srgbClr val="00336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7060" y="1059582"/>
            <a:ext cx="4847188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77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293</Words>
  <Application>Microsoft Office PowerPoint</Application>
  <PresentationFormat>Экран (16:9)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cp-04</dc:creator>
  <cp:lastModifiedBy>cp-04</cp:lastModifiedBy>
  <cp:revision>47</cp:revision>
  <dcterms:created xsi:type="dcterms:W3CDTF">2013-08-21T14:05:26Z</dcterms:created>
  <dcterms:modified xsi:type="dcterms:W3CDTF">2013-09-02T15:41:08Z</dcterms:modified>
</cp:coreProperties>
</file>