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7" r:id="rId10"/>
    <p:sldId id="263" r:id="rId11"/>
    <p:sldId id="264" r:id="rId12"/>
    <p:sldId id="265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4F8"/>
    <a:srgbClr val="135D0F"/>
    <a:srgbClr val="189F11"/>
    <a:srgbClr val="38CA10"/>
    <a:srgbClr val="1A7D15"/>
    <a:srgbClr val="FA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752" autoAdjust="0"/>
    <p:restoredTop sz="94660"/>
  </p:normalViewPr>
  <p:slideViewPr>
    <p:cSldViewPr>
      <p:cViewPr>
        <p:scale>
          <a:sx n="100" d="100"/>
          <a:sy n="100" d="100"/>
        </p:scale>
        <p:origin x="-900" y="-27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7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" Type="http://schemas.openxmlformats.org/officeDocument/2006/relationships/image" Target="../media/image1.png"/><Relationship Id="rId16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44.png"/><Relationship Id="rId5" Type="http://schemas.openxmlformats.org/officeDocument/2006/relationships/image" Target="../media/image39.png"/><Relationship Id="rId15" Type="http://schemas.openxmlformats.org/officeDocument/2006/relationships/image" Target="../media/image48.png"/><Relationship Id="rId10" Type="http://schemas.openxmlformats.org/officeDocument/2006/relationships/image" Target="../media/image43.png"/><Relationship Id="rId4" Type="http://schemas.openxmlformats.org/officeDocument/2006/relationships/image" Target="../media/image38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62.png"/><Relationship Id="rId3" Type="http://schemas.openxmlformats.org/officeDocument/2006/relationships/image" Target="../media/image52.png"/><Relationship Id="rId7" Type="http://schemas.openxmlformats.org/officeDocument/2006/relationships/image" Target="../media/image55.png"/><Relationship Id="rId12" Type="http://schemas.openxmlformats.org/officeDocument/2006/relationships/image" Target="../media/image61.png"/><Relationship Id="rId2" Type="http://schemas.openxmlformats.org/officeDocument/2006/relationships/image" Target="../media/image1.png"/><Relationship Id="rId16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png"/><Relationship Id="rId11" Type="http://schemas.openxmlformats.org/officeDocument/2006/relationships/image" Target="../media/image59.png"/><Relationship Id="rId5" Type="http://schemas.openxmlformats.org/officeDocument/2006/relationships/image" Target="../media/image53.png"/><Relationship Id="rId15" Type="http://schemas.openxmlformats.org/officeDocument/2006/relationships/image" Target="../media/image64.png"/><Relationship Id="rId10" Type="http://schemas.openxmlformats.org/officeDocument/2006/relationships/image" Target="../media/image58.png"/><Relationship Id="rId4" Type="http://schemas.openxmlformats.org/officeDocument/2006/relationships/image" Target="../media/image28.png"/><Relationship Id="rId9" Type="http://schemas.openxmlformats.org/officeDocument/2006/relationships/image" Target="../media/image57.png"/><Relationship Id="rId14" Type="http://schemas.openxmlformats.org/officeDocument/2006/relationships/image" Target="../media/image6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66.png"/><Relationship Id="rId7" Type="http://schemas.openxmlformats.org/officeDocument/2006/relationships/image" Target="../media/image6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28.png"/><Relationship Id="rId9" Type="http://schemas.openxmlformats.org/officeDocument/2006/relationships/image" Target="../media/image7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72.png"/><Relationship Id="rId7" Type="http://schemas.openxmlformats.org/officeDocument/2006/relationships/image" Target="../media/image7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11" Type="http://schemas.openxmlformats.org/officeDocument/2006/relationships/image" Target="../media/image79.png"/><Relationship Id="rId5" Type="http://schemas.openxmlformats.org/officeDocument/2006/relationships/image" Target="../media/image73.png"/><Relationship Id="rId10" Type="http://schemas.openxmlformats.org/officeDocument/2006/relationships/image" Target="../media/image78.png"/><Relationship Id="rId4" Type="http://schemas.openxmlformats.org/officeDocument/2006/relationships/image" Target="../media/image28.png"/><Relationship Id="rId9" Type="http://schemas.openxmlformats.org/officeDocument/2006/relationships/image" Target="../media/image7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3" Type="http://schemas.openxmlformats.org/officeDocument/2006/relationships/image" Target="../media/image81.png"/><Relationship Id="rId7" Type="http://schemas.openxmlformats.org/officeDocument/2006/relationships/image" Target="../media/image8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5" Type="http://schemas.openxmlformats.org/officeDocument/2006/relationships/image" Target="../media/image82.png"/><Relationship Id="rId10" Type="http://schemas.openxmlformats.org/officeDocument/2006/relationships/image" Target="../media/image87.png"/><Relationship Id="rId4" Type="http://schemas.openxmlformats.org/officeDocument/2006/relationships/image" Target="../media/image28.png"/><Relationship Id="rId9" Type="http://schemas.openxmlformats.org/officeDocument/2006/relationships/image" Target="../media/image7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9.png"/><Relationship Id="rId4" Type="http://schemas.openxmlformats.org/officeDocument/2006/relationships/image" Target="../media/image4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0.png"/><Relationship Id="rId7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.png"/><Relationship Id="rId7" Type="http://schemas.openxmlformats.org/officeDocument/2006/relationships/image" Target="../media/image1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1.png"/><Relationship Id="rId7" Type="http://schemas.openxmlformats.org/officeDocument/2006/relationships/image" Target="../media/image3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11.png"/><Relationship Id="rId7" Type="http://schemas.openxmlformats.org/officeDocument/2006/relationships/image" Target="../media/image6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410.png"/><Relationship Id="rId4" Type="http://schemas.openxmlformats.org/officeDocument/2006/relationships/image" Target="../media/image3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1658149" y="1509921"/>
            <a:ext cx="5827749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Уравнение</a:t>
            </a:r>
          </a:p>
          <a:p>
            <a:pPr algn="ctr"/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двумя переменными</a:t>
            </a:r>
          </a:p>
          <a:p>
            <a:pPr algn="ctr"/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его график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1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11560" y="249986"/>
                <a:ext cx="792088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Построить графики уравнений</a:t>
                </a:r>
                <a:endParaRPr lang="en-US" sz="24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7</m:t>
                        </m:r>
                      </m:e>
                    </m:d>
                    <m:d>
                      <m:dPr>
                        <m:ctrlP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+3</m:t>
                        </m:r>
                      </m:e>
                    </m:d>
                    <m:r>
                      <a:rPr lang="en-US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400" dirty="0" smtClean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</a:t>
                </a:r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ru-RU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e>
                    </m:d>
                    <m:d>
                      <m:dPr>
                        <m:ctrlP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4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+5</m:t>
                        </m:r>
                      </m:e>
                    </m:d>
                    <m:r>
                      <a:rPr lang="en-US" sz="24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ru-RU" sz="24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ru-RU" sz="24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49986"/>
                <a:ext cx="7920880" cy="830997"/>
              </a:xfrm>
              <a:prstGeom prst="rect">
                <a:avLst/>
              </a:prstGeom>
              <a:blipFill rotWithShape="1">
                <a:blip r:embed="rId3"/>
                <a:stretch>
                  <a:fillRect t="-5882" b="-161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95816" y="1217079"/>
                <a:ext cx="2733184" cy="10895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+3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ru-RU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7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=0          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+3=0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7            </m:t>
                    </m:r>
                  </m:oMath>
                </a14:m>
                <a:r>
                  <a:rPr lang="en-US" b="1" i="0" dirty="0" smtClean="0">
                    <a:solidFill>
                      <a:schemeClr val="tx1"/>
                    </a:solidFill>
                    <a:latin typeface="+mj-lt"/>
                  </a:rPr>
                  <a:t>  </a:t>
                </a:r>
                <a:r>
                  <a:rPr lang="en-US" b="0" i="0" dirty="0" smtClean="0">
                    <a:solidFill>
                      <a:schemeClr val="tx1"/>
                    </a:solidFill>
                    <a:latin typeface="+mj-lt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 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3</m:t>
                    </m:r>
                  </m:oMath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816" y="1217079"/>
                <a:ext cx="2733184" cy="1089529"/>
              </a:xfrm>
              <a:prstGeom prst="rect">
                <a:avLst/>
              </a:prstGeom>
              <a:blipFill rotWithShape="1">
                <a:blip r:embed="rId4"/>
                <a:stretch>
                  <a:fillRect r="-2902" b="-67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20322" y="1217079"/>
                <a:ext cx="2883675" cy="10666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ru-RU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+5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ru-RU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2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=0             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5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=2                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   </m:t>
                    </m:r>
                    <m:r>
                      <a:rPr lang="en-US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5</m:t>
                    </m:r>
                  </m:oMath>
                </a14:m>
                <a:endParaRPr lang="ru-R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322" y="1217079"/>
                <a:ext cx="2883675" cy="1066639"/>
              </a:xfrm>
              <a:prstGeom prst="rect">
                <a:avLst/>
              </a:prstGeom>
              <a:blipFill rotWithShape="1">
                <a:blip r:embed="rId5"/>
                <a:stretch>
                  <a:fillRect r="-2960" b="-8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 descr="D:\projects\Математика\Марина Жебина\учебники и ктп\картинки\сетка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2" t="12957" r="34548" b="46646"/>
          <a:stretch/>
        </p:blipFill>
        <p:spPr bwMode="auto">
          <a:xfrm>
            <a:off x="986827" y="2347505"/>
            <a:ext cx="3023858" cy="238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 стрелкой 8"/>
          <p:cNvCxnSpPr/>
          <p:nvPr/>
        </p:nvCxnSpPr>
        <p:spPr>
          <a:xfrm flipV="1">
            <a:off x="2136910" y="2330873"/>
            <a:ext cx="0" cy="24041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986827" y="3590309"/>
            <a:ext cx="302434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828821" y="3319827"/>
                <a:ext cx="3263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8821" y="3319827"/>
                <a:ext cx="326371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98664" y="3339967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8664" y="3339967"/>
                <a:ext cx="332142" cy="307777"/>
              </a:xfrm>
              <a:prstGeom prst="rect">
                <a:avLst/>
              </a:prstGeom>
              <a:blipFill rotWithShape="1">
                <a:blip r:embed="rId8"/>
                <a:stretch>
                  <a:fillRect t="-2000" r="-12727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Овал 12"/>
          <p:cNvSpPr/>
          <p:nvPr/>
        </p:nvSpPr>
        <p:spPr>
          <a:xfrm>
            <a:off x="2115127" y="3564386"/>
            <a:ext cx="46800" cy="46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55239" y="2226246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239" y="2226246"/>
                <a:ext cx="332142" cy="307777"/>
              </a:xfrm>
              <a:prstGeom prst="rect">
                <a:avLst/>
              </a:prstGeom>
              <a:blipFill rotWithShape="1">
                <a:blip r:embed="rId9"/>
                <a:stretch>
                  <a:fillRect t="-1961" r="-12727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303754" y="3521119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754" y="3521119"/>
                <a:ext cx="332142" cy="307777"/>
              </a:xfrm>
              <a:prstGeom prst="rect">
                <a:avLst/>
              </a:prstGeom>
              <a:blipFill rotWithShape="1">
                <a:blip r:embed="rId10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Прямая соединительная линия 18"/>
          <p:cNvCxnSpPr/>
          <p:nvPr/>
        </p:nvCxnSpPr>
        <p:spPr>
          <a:xfrm>
            <a:off x="3398806" y="2347505"/>
            <a:ext cx="0" cy="2387471"/>
          </a:xfrm>
          <a:prstGeom prst="line">
            <a:avLst/>
          </a:prstGeom>
          <a:ln>
            <a:solidFill>
              <a:srgbClr val="1414F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3375406" y="356620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778928" y="4060144"/>
                <a:ext cx="4667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−</m:t>
                      </m:r>
                      <m:r>
                        <a:rPr lang="en-US" sz="14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928" y="4060144"/>
                <a:ext cx="466794" cy="307777"/>
              </a:xfrm>
              <a:prstGeom prst="rect">
                <a:avLst/>
              </a:prstGeom>
              <a:blipFill rotWithShape="1">
                <a:blip r:embed="rId11"/>
                <a:stretch>
                  <a:fillRect t="-1961" r="-9211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Прямая соединительная линия 26"/>
          <p:cNvCxnSpPr/>
          <p:nvPr/>
        </p:nvCxnSpPr>
        <p:spPr>
          <a:xfrm>
            <a:off x="986827" y="4132464"/>
            <a:ext cx="3024349" cy="0"/>
          </a:xfrm>
          <a:prstGeom prst="line">
            <a:avLst/>
          </a:prstGeom>
          <a:ln>
            <a:solidFill>
              <a:srgbClr val="1414F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2115752" y="4105227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Picture 2" descr="D:\projects\Математика\Марина Жебина\учебники и ктп\картинки\сетка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2" t="12957" r="34548" b="46646"/>
          <a:stretch/>
        </p:blipFill>
        <p:spPr bwMode="auto">
          <a:xfrm>
            <a:off x="5325484" y="2347505"/>
            <a:ext cx="3023858" cy="238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Прямая со стрелкой 33"/>
          <p:cNvCxnSpPr/>
          <p:nvPr/>
        </p:nvCxnSpPr>
        <p:spPr>
          <a:xfrm flipV="1">
            <a:off x="7018020" y="2330873"/>
            <a:ext cx="0" cy="24041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325484" y="3590309"/>
            <a:ext cx="302434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8167478" y="3319827"/>
                <a:ext cx="3263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7478" y="3319827"/>
                <a:ext cx="326371" cy="307777"/>
              </a:xfrm>
              <a:prstGeom prst="rect">
                <a:avLst/>
              </a:prstGeom>
              <a:blipFill rotWithShape="1">
                <a:blip r:embed="rId12"/>
                <a:stretch>
                  <a:fillRect t="-2000" r="-13208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770721" y="3339967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0721" y="3339967"/>
                <a:ext cx="332142" cy="307777"/>
              </a:xfrm>
              <a:prstGeom prst="rect">
                <a:avLst/>
              </a:prstGeom>
              <a:blipFill rotWithShape="1">
                <a:blip r:embed="rId13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Овал 37"/>
          <p:cNvSpPr/>
          <p:nvPr/>
        </p:nvSpPr>
        <p:spPr>
          <a:xfrm>
            <a:off x="6996237" y="3564386"/>
            <a:ext cx="46800" cy="46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727296" y="2226246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296" y="2226246"/>
                <a:ext cx="332142" cy="307777"/>
              </a:xfrm>
              <a:prstGeom prst="rect">
                <a:avLst/>
              </a:prstGeom>
              <a:blipFill rotWithShape="1">
                <a:blip r:embed="rId14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277824" y="3521119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824" y="3521119"/>
                <a:ext cx="332142" cy="307777"/>
              </a:xfrm>
              <a:prstGeom prst="rect">
                <a:avLst/>
              </a:prstGeom>
              <a:blipFill rotWithShape="1">
                <a:blip r:embed="rId15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Прямая соединительная линия 40"/>
          <p:cNvCxnSpPr/>
          <p:nvPr/>
        </p:nvCxnSpPr>
        <p:spPr>
          <a:xfrm>
            <a:off x="7380496" y="2347505"/>
            <a:ext cx="0" cy="2387471"/>
          </a:xfrm>
          <a:prstGeom prst="line">
            <a:avLst/>
          </a:prstGeom>
          <a:ln>
            <a:solidFill>
              <a:srgbClr val="1414F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7357096" y="3566202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746988" y="3532924"/>
                <a:ext cx="4667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−</m:t>
                      </m:r>
                      <m:r>
                        <a:rPr lang="en-US" sz="14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6988" y="3532924"/>
                <a:ext cx="466794" cy="307777"/>
              </a:xfrm>
              <a:prstGeom prst="rect">
                <a:avLst/>
              </a:prstGeom>
              <a:blipFill rotWithShape="1">
                <a:blip r:embed="rId16"/>
                <a:stretch>
                  <a:fillRect t="-2000" r="-9211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Прямая соединительная линия 45"/>
          <p:cNvCxnSpPr/>
          <p:nvPr/>
        </p:nvCxnSpPr>
        <p:spPr>
          <a:xfrm>
            <a:off x="6118076" y="2347505"/>
            <a:ext cx="0" cy="2387471"/>
          </a:xfrm>
          <a:prstGeom prst="line">
            <a:avLst/>
          </a:prstGeom>
          <a:ln>
            <a:solidFill>
              <a:srgbClr val="1414F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6094860" y="356757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155016" y="3337693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016" y="3337693"/>
                <a:ext cx="332142" cy="307777"/>
              </a:xfrm>
              <a:prstGeom prst="rect">
                <a:avLst/>
              </a:prstGeom>
              <a:blipFill rotWithShape="1">
                <a:blip r:embed="rId17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021628" y="3338643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14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1628" y="3338643"/>
                <a:ext cx="332142" cy="307777"/>
              </a:xfrm>
              <a:prstGeom prst="rect">
                <a:avLst/>
              </a:prstGeom>
              <a:blipFill rotWithShape="1">
                <a:blip r:embed="rId17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301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6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25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 animBg="1"/>
      <p:bldP spid="15" grpId="0"/>
      <p:bldP spid="17" grpId="0"/>
      <p:bldP spid="16" grpId="0" animBg="1"/>
      <p:bldP spid="25" grpId="0"/>
      <p:bldP spid="26" grpId="0" animBg="1"/>
      <p:bldP spid="36" grpId="0"/>
      <p:bldP spid="37" grpId="0"/>
      <p:bldP spid="38" grpId="0" animBg="1"/>
      <p:bldP spid="39" grpId="0"/>
      <p:bldP spid="40" grpId="0"/>
      <p:bldP spid="42" grpId="0" animBg="1"/>
      <p:bldP spid="43" grpId="0"/>
      <p:bldP spid="45" grpId="0" animBg="1"/>
      <p:bldP spid="47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611560" y="249986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Составить уравнения, графиками которых являются пары прямых, изображённых на рисунках.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1067888" y="1077688"/>
            <a:ext cx="3168365" cy="2508730"/>
            <a:chOff x="986827" y="1059582"/>
            <a:chExt cx="3168365" cy="25087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3052766" y="2171029"/>
                  <a:ext cx="3321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1400" b="1" i="1" smtClean="0">
                            <a:latin typeface="Cambria Math"/>
                          </a:rPr>
                          <m:t>𝟏</m:t>
                        </m:r>
                      </m:oMath>
                    </m:oMathPara>
                  </a14:m>
                  <a:endParaRPr lang="ru-RU" sz="1400" b="1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52766" y="2171029"/>
                  <a:ext cx="332142" cy="30777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961" r="-12727" b="-1764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6" name="Picture 2" descr="D:\projects\Математика\Марина Жебина\учебники и ктп\картинки\сетка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52" t="12957" r="34548" b="46646"/>
            <a:stretch/>
          </p:blipFill>
          <p:spPr bwMode="auto">
            <a:xfrm>
              <a:off x="986827" y="1180841"/>
              <a:ext cx="3023858" cy="23874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" name="Прямая со стрелкой 6"/>
            <p:cNvCxnSpPr/>
            <p:nvPr/>
          </p:nvCxnSpPr>
          <p:spPr>
            <a:xfrm flipV="1">
              <a:off x="3034660" y="1164209"/>
              <a:ext cx="0" cy="240410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986827" y="2423645"/>
              <a:ext cx="302434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3828821" y="2153163"/>
                  <a:ext cx="32637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1" i="1" smtClean="0">
                            <a:latin typeface="Cambria Math"/>
                          </a:rPr>
                          <m:t>𝒙</m:t>
                        </m:r>
                      </m:oMath>
                    </m:oMathPara>
                  </a14:m>
                  <a:endParaRPr lang="ru-RU" sz="1400" b="1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28821" y="2153163"/>
                  <a:ext cx="326371" cy="30777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t="-1961" r="-12963" b="-1764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2796414" y="2173303"/>
                  <a:ext cx="3321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1" i="1" smtClean="0"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ru-RU" sz="1400" b="1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96414" y="2173303"/>
                  <a:ext cx="332142" cy="30777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1961" r="-12727" b="-1764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Овал 10"/>
            <p:cNvSpPr/>
            <p:nvPr/>
          </p:nvSpPr>
          <p:spPr>
            <a:xfrm>
              <a:off x="3003824" y="2397722"/>
              <a:ext cx="46800" cy="46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2752989" y="1059582"/>
                  <a:ext cx="3321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1" i="1" smtClean="0">
                            <a:latin typeface="Cambria Math"/>
                          </a:rPr>
                          <m:t>𝒚</m:t>
                        </m:r>
                      </m:oMath>
                    </m:oMathPara>
                  </a14:m>
                  <a:endParaRPr lang="ru-RU" sz="1400" b="1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2989" y="1059582"/>
                  <a:ext cx="332142" cy="307777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2000" r="-12963" b="-20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Прямая соединительная линия 13"/>
            <p:cNvCxnSpPr/>
            <p:nvPr/>
          </p:nvCxnSpPr>
          <p:spPr>
            <a:xfrm>
              <a:off x="1777679" y="1180841"/>
              <a:ext cx="0" cy="2387471"/>
            </a:xfrm>
            <a:prstGeom prst="line">
              <a:avLst/>
            </a:prstGeom>
            <a:ln>
              <a:solidFill>
                <a:srgbClr val="1414F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Овал 14"/>
            <p:cNvSpPr/>
            <p:nvPr/>
          </p:nvSpPr>
          <p:spPr>
            <a:xfrm>
              <a:off x="1754279" y="2399538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" name="Прямая соединительная линия 16"/>
            <p:cNvCxnSpPr/>
            <p:nvPr/>
          </p:nvCxnSpPr>
          <p:spPr>
            <a:xfrm>
              <a:off x="989706" y="1527842"/>
              <a:ext cx="3024349" cy="0"/>
            </a:xfrm>
            <a:prstGeom prst="line">
              <a:avLst/>
            </a:prstGeom>
            <a:ln>
              <a:solidFill>
                <a:srgbClr val="1414F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Овал 17"/>
            <p:cNvSpPr/>
            <p:nvPr/>
          </p:nvSpPr>
          <p:spPr>
            <a:xfrm>
              <a:off x="3004449" y="150091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5146563" y="1077688"/>
            <a:ext cx="3169866" cy="2508730"/>
            <a:chOff x="5146563" y="1059582"/>
            <a:chExt cx="3169866" cy="2508730"/>
          </a:xfrm>
        </p:grpSpPr>
        <p:pic>
          <p:nvPicPr>
            <p:cNvPr id="21" name="Picture 2" descr="D:\projects\Математика\Марина Жебина\учебники и ктп\картинки\сетка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152" t="12957" r="34548" b="46646"/>
            <a:stretch/>
          </p:blipFill>
          <p:spPr bwMode="auto">
            <a:xfrm>
              <a:off x="5148064" y="1180841"/>
              <a:ext cx="3023858" cy="23874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5" name="Прямая соединительная линия 34"/>
            <p:cNvCxnSpPr/>
            <p:nvPr/>
          </p:nvCxnSpPr>
          <p:spPr>
            <a:xfrm>
              <a:off x="5146563" y="1707654"/>
              <a:ext cx="3024349" cy="0"/>
            </a:xfrm>
            <a:prstGeom prst="line">
              <a:avLst/>
            </a:prstGeom>
            <a:ln>
              <a:solidFill>
                <a:srgbClr val="1414F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 flipV="1">
              <a:off x="6298147" y="1164209"/>
              <a:ext cx="0" cy="240410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5148064" y="2423645"/>
              <a:ext cx="3024349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7990058" y="2153163"/>
                  <a:ext cx="32637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1" i="1" smtClean="0">
                            <a:latin typeface="Cambria Math"/>
                          </a:rPr>
                          <m:t>𝒙</m:t>
                        </m:r>
                      </m:oMath>
                    </m:oMathPara>
                  </a14:m>
                  <a:endParaRPr lang="ru-RU" sz="1400" b="1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90058" y="2153163"/>
                  <a:ext cx="326371" cy="30777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t="-1961" r="-13208" b="-1764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6059901" y="2173303"/>
                  <a:ext cx="3321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1" i="1" smtClean="0">
                            <a:latin typeface="Cambria Math"/>
                          </a:rPr>
                          <m:t>𝟎</m:t>
                        </m:r>
                      </m:oMath>
                    </m:oMathPara>
                  </a14:m>
                  <a:endParaRPr lang="ru-RU" sz="1400" b="1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59901" y="2173303"/>
                  <a:ext cx="332142" cy="30777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t="-1961" r="-12727" b="-1764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" name="Овал 25"/>
            <p:cNvSpPr/>
            <p:nvPr/>
          </p:nvSpPr>
          <p:spPr>
            <a:xfrm>
              <a:off x="6276364" y="2397722"/>
              <a:ext cx="46800" cy="468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6016476" y="1059582"/>
                  <a:ext cx="3321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b="1" i="1" smtClean="0">
                            <a:latin typeface="Cambria Math"/>
                          </a:rPr>
                          <m:t>𝒚</m:t>
                        </m:r>
                      </m:oMath>
                    </m:oMathPara>
                  </a14:m>
                  <a:endParaRPr lang="ru-RU" sz="1400" b="1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6476" y="1059582"/>
                  <a:ext cx="332142" cy="307777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t="-2000" r="-12963" b="-20000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Овал 29"/>
            <p:cNvSpPr/>
            <p:nvPr/>
          </p:nvSpPr>
          <p:spPr>
            <a:xfrm>
              <a:off x="6273416" y="1680729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>
            <a:xfrm>
              <a:off x="5148064" y="3328042"/>
              <a:ext cx="3024349" cy="0"/>
            </a:xfrm>
            <a:prstGeom prst="line">
              <a:avLst/>
            </a:prstGeom>
            <a:ln>
              <a:solidFill>
                <a:srgbClr val="1414F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Овал 32"/>
            <p:cNvSpPr/>
            <p:nvPr/>
          </p:nvSpPr>
          <p:spPr>
            <a:xfrm>
              <a:off x="6276989" y="3300683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6316253" y="2171029"/>
                  <a:ext cx="3321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1400" b="1" i="1" smtClean="0">
                            <a:latin typeface="Cambria Math"/>
                          </a:rPr>
                          <m:t>𝟏</m:t>
                        </m:r>
                      </m:oMath>
                    </m:oMathPara>
                  </a14:m>
                  <a:endParaRPr lang="ru-RU" sz="1400" b="1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16253" y="2171029"/>
                  <a:ext cx="332142" cy="30777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961" r="-12727" b="-17647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92621" y="1146088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1)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621" y="1146088"/>
                <a:ext cx="360040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197" r="-4067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786523" y="1146088"/>
                <a:ext cx="3600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2)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523" y="1146088"/>
                <a:ext cx="360040" cy="369332"/>
              </a:xfrm>
              <a:prstGeom prst="rect">
                <a:avLst/>
              </a:prstGeom>
              <a:blipFill rotWithShape="1">
                <a:blip r:embed="rId10"/>
                <a:stretch>
                  <a:fillRect t="-8197" r="-42373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966233" y="3642461"/>
                <a:ext cx="2528000" cy="10895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=−7          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n-US" b="0" dirty="0" smtClean="0"/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7</m:t>
                      </m:r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  <m:r>
                        <a:rPr lang="en-US" i="1">
                          <a:latin typeface="Cambria Math"/>
                        </a:rPr>
                        <m:t>    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−5=0</m:t>
                      </m:r>
                    </m:oMath>
                  </m:oMathPara>
                </a14:m>
                <a:endParaRPr lang="en-US" dirty="0"/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+7</m:t>
                          </m:r>
                          <m:r>
                            <m:rPr>
                              <m:nor/>
                            </m:rPr>
                            <a:rPr lang="ru-RU" dirty="0"/>
                            <m:t> </m:t>
                          </m:r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233" y="3642461"/>
                <a:ext cx="2528000" cy="1089529"/>
              </a:xfrm>
              <a:prstGeom prst="rect">
                <a:avLst/>
              </a:prstGeom>
              <a:blipFill rotWithShape="1">
                <a:blip r:embed="rId11"/>
                <a:stretch>
                  <a:fillRect r="-1208" b="-67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076056" y="3642460"/>
                <a:ext cx="2611549" cy="10895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=4               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=−5</m:t>
                      </m:r>
                    </m:oMath>
                  </m:oMathPara>
                </a14:m>
                <a:endParaRPr lang="en-US" b="0" dirty="0" smtClean="0"/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−4=0       </m:t>
                      </m:r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+5=0</m:t>
                      </m:r>
                    </m:oMath>
                  </m:oMathPara>
                </a14:m>
                <a:endParaRPr lang="en-US" dirty="0"/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b="0" i="0" smtClean="0">
                              <a:latin typeface="Cambria Math"/>
                            </a:rPr>
                            <m:t>4</m:t>
                          </m:r>
                          <m:r>
                            <m:rPr>
                              <m:nor/>
                            </m:rPr>
                            <a:rPr lang="ru-RU" dirty="0"/>
                            <m:t> </m:t>
                          </m:r>
                        </m:e>
                      </m:d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3642460"/>
                <a:ext cx="2611549" cy="1089529"/>
              </a:xfrm>
              <a:prstGeom prst="rect">
                <a:avLst/>
              </a:prstGeom>
              <a:blipFill rotWithShape="1">
                <a:blip r:embed="rId12"/>
                <a:stretch>
                  <a:fillRect b="-67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1075646" y="3091857"/>
                <a:ext cx="89498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ru-RU" sz="1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646" y="3091857"/>
                <a:ext cx="894989" cy="338554"/>
              </a:xfrm>
              <a:prstGeom prst="rect">
                <a:avLst/>
              </a:prstGeom>
              <a:blipFill rotWithShape="1">
                <a:blip r:embed="rId13"/>
                <a:stretch>
                  <a:fillRect t="-5357" r="-5442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3255480" y="1247912"/>
                <a:ext cx="74591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ru-RU" sz="1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480" y="1247912"/>
                <a:ext cx="745910" cy="338554"/>
              </a:xfrm>
              <a:prstGeom prst="rect">
                <a:avLst/>
              </a:prstGeom>
              <a:blipFill rotWithShape="1">
                <a:blip r:embed="rId14"/>
                <a:stretch>
                  <a:fillRect t="-5455" r="-737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Прямоугольник 42"/>
              <p:cNvSpPr/>
              <p:nvPr/>
            </p:nvSpPr>
            <p:spPr>
              <a:xfrm>
                <a:off x="5302779" y="1437312"/>
                <a:ext cx="74591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𝟒</m:t>
                      </m:r>
                    </m:oMath>
                  </m:oMathPara>
                </a14:m>
                <a:endParaRPr lang="ru-RU" sz="1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3" name="Прямоугольник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779" y="1437312"/>
                <a:ext cx="745910" cy="338554"/>
              </a:xfrm>
              <a:prstGeom prst="rect">
                <a:avLst/>
              </a:prstGeom>
              <a:blipFill rotWithShape="1">
                <a:blip r:embed="rId15"/>
                <a:stretch>
                  <a:fillRect t="-5455" r="-6557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5298258" y="3061552"/>
                <a:ext cx="89979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1600" b="1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ru-RU" sz="1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258" y="3061552"/>
                <a:ext cx="899797" cy="338554"/>
              </a:xfrm>
              <a:prstGeom prst="rect">
                <a:avLst/>
              </a:prstGeom>
              <a:blipFill rotWithShape="1">
                <a:blip r:embed="rId16"/>
                <a:stretch>
                  <a:fillRect t="-5357" r="-5405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301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7" grpId="0"/>
      <p:bldP spid="38" grpId="0"/>
      <p:bldP spid="41" grpId="0"/>
      <p:bldP spid="42" grpId="0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572000" y="0"/>
            <a:ext cx="4574445" cy="5143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22618" y="411510"/>
                <a:ext cx="2576218" cy="584775"/>
              </a:xfrm>
              <a:prstGeom prst="rect">
                <a:avLst/>
              </a:prstGeom>
              <a:noFill/>
              <a:ln w="19050"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36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618" y="411510"/>
                <a:ext cx="2576218" cy="584775"/>
              </a:xfrm>
              <a:prstGeom prst="rect">
                <a:avLst/>
              </a:prstGeom>
              <a:blipFill rotWithShape="1">
                <a:blip r:embed="rId3"/>
                <a:stretch>
                  <a:fillRect t="-11224" r="-6808" b="-32653"/>
                </a:stretch>
              </a:blipFill>
              <a:ln w="1905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20698" y="1012051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равнение окружности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D:\projects\Математика\Марина Жебина\учебники и ктп\картинки\сетка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1" t="13275" r="27344" b="33458"/>
          <a:stretch/>
        </p:blipFill>
        <p:spPr bwMode="auto">
          <a:xfrm>
            <a:off x="699355" y="1583703"/>
            <a:ext cx="3448800" cy="314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 стрелкой 8"/>
          <p:cNvCxnSpPr/>
          <p:nvPr/>
        </p:nvCxnSpPr>
        <p:spPr>
          <a:xfrm flipV="1">
            <a:off x="2392906" y="1583703"/>
            <a:ext cx="0" cy="31482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703024" y="3174465"/>
            <a:ext cx="345367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32724" y="2887031"/>
                <a:ext cx="3263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724" y="2887031"/>
                <a:ext cx="326371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2000" r="-12963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39715" y="2923756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9715" y="2923756"/>
                <a:ext cx="332142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2000" r="-1481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Овал 12"/>
          <p:cNvSpPr/>
          <p:nvPr/>
        </p:nvSpPr>
        <p:spPr>
          <a:xfrm>
            <a:off x="2368590" y="3149661"/>
            <a:ext cx="46800" cy="46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1414F8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144937" y="1440355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4937" y="1440355"/>
                <a:ext cx="332142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Дуга 17"/>
          <p:cNvSpPr/>
          <p:nvPr/>
        </p:nvSpPr>
        <p:spPr>
          <a:xfrm>
            <a:off x="1119459" y="1918668"/>
            <a:ext cx="2545466" cy="2497116"/>
          </a:xfrm>
          <a:prstGeom prst="arc">
            <a:avLst>
              <a:gd name="adj1" fmla="val 16200000"/>
              <a:gd name="adj2" fmla="val 16199656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Левая фигурная скобка 18"/>
          <p:cNvSpPr/>
          <p:nvPr/>
        </p:nvSpPr>
        <p:spPr>
          <a:xfrm rot="16200000">
            <a:off x="2949024" y="2652012"/>
            <a:ext cx="158104" cy="1219885"/>
          </a:xfrm>
          <a:prstGeom prst="leftBrace">
            <a:avLst>
              <a:gd name="adj1" fmla="val 56511"/>
              <a:gd name="adj2" fmla="val 50000"/>
            </a:avLst>
          </a:prstGeom>
          <a:ln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1414F8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847578" y="3253336"/>
                <a:ext cx="360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1414F8"/>
                          </a:solidFill>
                          <a:latin typeface="Cambria Math"/>
                        </a:rPr>
                        <m:t>𝒓</m:t>
                      </m:r>
                    </m:oMath>
                  </m:oMathPara>
                </a14:m>
                <a:endParaRPr lang="ru-RU" b="1" dirty="0">
                  <a:solidFill>
                    <a:srgbClr val="1414F8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7578" y="3253336"/>
                <a:ext cx="360996" cy="369332"/>
              </a:xfrm>
              <a:prstGeom prst="rect">
                <a:avLst/>
              </a:prstGeom>
              <a:blipFill rotWithShape="1">
                <a:blip r:embed="rId8"/>
                <a:stretch>
                  <a:fillRect t="-8333" r="-23729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860032" y="408442"/>
                <a:ext cx="3672408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Например:</a:t>
                </a:r>
              </a:p>
              <a:p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=16</m:t>
                      </m:r>
                      <m:r>
                        <a:rPr lang="ru-RU" b="0" i="1" smtClean="0">
                          <a:latin typeface="Cambria Math"/>
                        </a:rPr>
                        <m:t>               </m:t>
                      </m:r>
                      <m:r>
                        <a:rPr lang="en-US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=1</m:t>
                      </m:r>
                      <m:r>
                        <a:rPr lang="ru-RU" i="1">
                          <a:latin typeface="Cambria Math"/>
                        </a:rPr>
                        <m:t>           </m:t>
                      </m:r>
                      <m:r>
                        <a:rPr lang="en-US" b="0" i="1" smtClean="0">
                          <a:latin typeface="Cambria Math"/>
                        </a:rPr>
                        <m:t>   </m:t>
                      </m:r>
                      <m:r>
                        <a:rPr lang="ru-RU" i="1">
                          <a:latin typeface="Cambria Math"/>
                        </a:rPr>
                        <m:t>    </m:t>
                      </m:r>
                      <m:r>
                        <a:rPr lang="en-US" i="1">
                          <a:latin typeface="Cambria Math"/>
                        </a:rPr>
                        <m:t>𝑟</m:t>
                      </m:r>
                      <m:r>
                        <a:rPr lang="en-US" i="1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81</m:t>
                      </m:r>
                      <m:r>
                        <a:rPr lang="ru-RU" i="1">
                          <a:latin typeface="Cambria Math"/>
                        </a:rPr>
                        <m:t>               </m:t>
                      </m:r>
                      <m:r>
                        <a:rPr lang="en-US" i="1">
                          <a:latin typeface="Cambria Math"/>
                        </a:rPr>
                        <m:t>𝑟</m:t>
                      </m:r>
                      <m:r>
                        <a:rPr lang="en-US" i="1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en-US" dirty="0" smtClean="0"/>
              </a:p>
              <a:p>
                <a:endParaRPr lang="ru-RU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𝑟</m:t>
                      </m:r>
                      <m:r>
                        <a:rPr lang="en-US" i="1">
                          <a:latin typeface="Cambria Math"/>
                        </a:rPr>
                        <m:t>=6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                   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36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𝑟</m:t>
                      </m:r>
                      <m:r>
                        <a:rPr lang="en-US" i="1">
                          <a:latin typeface="Cambria Math"/>
                        </a:rPr>
                        <m:t>=8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   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  </m:t>
                          </m:r>
                          <m:r>
                            <a:rPr lang="en-US" i="1">
                              <a:latin typeface="Cambria Math"/>
                            </a:rPr>
                            <m:t>            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64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𝑟</m:t>
                      </m:r>
                      <m:r>
                        <a:rPr lang="en-US" i="1">
                          <a:latin typeface="Cambria Math"/>
                        </a:rPr>
                        <m:t>=10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               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100</m:t>
                      </m:r>
                    </m:oMath>
                  </m:oMathPara>
                </a14:m>
                <a:endParaRPr lang="en-US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08442"/>
                <a:ext cx="3672408" cy="4401205"/>
              </a:xfrm>
              <a:prstGeom prst="rect">
                <a:avLst/>
              </a:prstGeom>
              <a:blipFill rotWithShape="1">
                <a:blip r:embed="rId9"/>
                <a:stretch>
                  <a:fillRect l="-3317" t="-1385" b="-12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ик 20"/>
          <p:cNvSpPr/>
          <p:nvPr/>
        </p:nvSpPr>
        <p:spPr>
          <a:xfrm>
            <a:off x="4716016" y="1012051"/>
            <a:ext cx="3456384" cy="1631707"/>
          </a:xfrm>
          <a:prstGeom prst="rec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366209" y="3149224"/>
            <a:ext cx="52316" cy="45719"/>
          </a:xfrm>
          <a:prstGeom prst="ellipse">
            <a:avLst/>
          </a:prstGeom>
          <a:solidFill>
            <a:srgbClr val="1414F8"/>
          </a:solidFill>
          <a:ln>
            <a:solidFill>
              <a:srgbClr val="1414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1414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01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/>
      <p:bldP spid="11" grpId="0"/>
      <p:bldP spid="12" grpId="0"/>
      <p:bldP spid="13" grpId="0" animBg="1"/>
      <p:bldP spid="17" grpId="0"/>
      <p:bldP spid="18" grpId="0" animBg="1"/>
      <p:bldP spid="19" grpId="0" animBg="1"/>
      <p:bldP spid="20" grpId="0"/>
      <p:bldP spid="21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572000" y="0"/>
            <a:ext cx="4574445" cy="5143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34596" y="440085"/>
                <a:ext cx="3333348" cy="461665"/>
              </a:xfrm>
              <a:prstGeom prst="rect">
                <a:avLst/>
              </a:prstGeom>
              <a:noFill/>
              <a:ln w="19050"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596" y="440085"/>
                <a:ext cx="3333348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8861" r="-2914" b="-25316"/>
                </a:stretch>
              </a:blipFill>
              <a:ln w="1905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20698" y="926326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равнение окружности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D:\projects\Математика\Марина Жебина\учебники и ктп\картинки\сетка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1" t="13275" r="27344" b="33458"/>
          <a:stretch/>
        </p:blipFill>
        <p:spPr bwMode="auto">
          <a:xfrm>
            <a:off x="699355" y="1583703"/>
            <a:ext cx="3448800" cy="314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 стрелкой 8"/>
          <p:cNvCxnSpPr/>
          <p:nvPr/>
        </p:nvCxnSpPr>
        <p:spPr>
          <a:xfrm flipV="1">
            <a:off x="1317923" y="1583703"/>
            <a:ext cx="0" cy="31482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703024" y="3707865"/>
            <a:ext cx="345367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32724" y="3420431"/>
                <a:ext cx="3263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2724" y="3420431"/>
                <a:ext cx="326371" cy="307777"/>
              </a:xfrm>
              <a:prstGeom prst="rect">
                <a:avLst/>
              </a:prstGeom>
              <a:blipFill rotWithShape="1">
                <a:blip r:embed="rId5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236422" y="3457156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422" y="3457156"/>
                <a:ext cx="332142" cy="307777"/>
              </a:xfrm>
              <a:prstGeom prst="rect">
                <a:avLst/>
              </a:prstGeom>
              <a:blipFill rotWithShape="1">
                <a:blip r:embed="rId6"/>
                <a:stretch>
                  <a:fillRect t="-1961" r="-12963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Овал 12"/>
          <p:cNvSpPr/>
          <p:nvPr/>
        </p:nvSpPr>
        <p:spPr>
          <a:xfrm>
            <a:off x="1294486" y="3683061"/>
            <a:ext cx="46800" cy="46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51301" y="1455532"/>
                <a:ext cx="33214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301" y="1455532"/>
                <a:ext cx="332142" cy="307777"/>
              </a:xfrm>
              <a:prstGeom prst="rect">
                <a:avLst/>
              </a:prstGeom>
              <a:blipFill rotWithShape="1">
                <a:blip r:embed="rId7"/>
                <a:stretch>
                  <a:fillRect t="-2000" r="-12727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Дуга 17"/>
          <p:cNvSpPr/>
          <p:nvPr/>
        </p:nvSpPr>
        <p:spPr>
          <a:xfrm>
            <a:off x="1119459" y="1918668"/>
            <a:ext cx="2545466" cy="2497116"/>
          </a:xfrm>
          <a:prstGeom prst="arc">
            <a:avLst>
              <a:gd name="adj1" fmla="val 16200000"/>
              <a:gd name="adj2" fmla="val 16193097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860032" y="408442"/>
                <a:ext cx="3960440" cy="4124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smtClean="0">
                    <a:latin typeface="Times New Roman" pitchFamily="18" charset="0"/>
                    <a:cs typeface="Times New Roman" pitchFamily="18" charset="0"/>
                  </a:rPr>
                  <a:t>Например:</a:t>
                </a:r>
              </a:p>
              <a:p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ru-RU" b="0" i="1" smtClean="0">
                              <a:latin typeface="Cambria Math"/>
                            </a:rPr>
                            <m:t>−2)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ru-RU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=16</m:t>
                      </m:r>
                      <m:r>
                        <a:rPr lang="ru-RU" b="0" i="1" smtClean="0">
                          <a:latin typeface="Cambria Math"/>
                        </a:rPr>
                        <m:t>         (2;−1)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ru-RU" b="0" i="1" smtClean="0">
                              <a:latin typeface="Cambria Math"/>
                            </a:rPr>
                            <m:t>+4)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ru-RU" b="0" i="1" smtClean="0">
                              <a:latin typeface="Cambria Math"/>
                            </a:rPr>
                            <m:t>−7)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=1</m:t>
                      </m:r>
                      <m:r>
                        <a:rPr lang="ru-RU" b="0" i="1" smtClean="0">
                          <a:latin typeface="Cambria Math"/>
                        </a:rPr>
                        <m:t>           </m:t>
                      </m:r>
                      <m:d>
                        <m:d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b="0" i="1" smtClean="0">
                              <a:latin typeface="Cambria Math"/>
                            </a:rPr>
                            <m:t>−4</m:t>
                          </m:r>
                          <m:r>
                            <a:rPr lang="ru-RU" i="1">
                              <a:latin typeface="Cambria Math"/>
                            </a:rPr>
                            <m:t>;</m:t>
                          </m:r>
                          <m:r>
                            <a:rPr lang="ru-RU" b="0" i="1" smtClean="0">
                              <a:latin typeface="Cambria Math"/>
                            </a:rPr>
                            <m:t>7</m:t>
                          </m:r>
                        </m:e>
                      </m:d>
                    </m:oMath>
                  </m:oMathPara>
                </a14:m>
                <a:endParaRPr lang="ru-RU" i="1" dirty="0" smtClean="0">
                  <a:latin typeface="Cambria Math"/>
                </a:endParaRPr>
              </a:p>
              <a:p>
                <a:endParaRPr lang="ru-RU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ru-RU" i="1">
                              <a:latin typeface="Cambria Math"/>
                            </a:rPr>
                            <m:t>−</m:t>
                          </m:r>
                          <m:r>
                            <a:rPr lang="ru-RU" b="0" i="1" smtClean="0">
                              <a:latin typeface="Cambria Math"/>
                            </a:rPr>
                            <m:t>3</m:t>
                          </m:r>
                          <m:r>
                            <a:rPr lang="ru-RU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=1</m:t>
                      </m:r>
                      <m:r>
                        <a:rPr lang="ru-RU" i="1">
                          <a:latin typeface="Cambria Math"/>
                        </a:rPr>
                        <m:t>      </m:t>
                      </m:r>
                      <m:r>
                        <a:rPr lang="ru-RU" b="0" i="1" smtClean="0">
                          <a:latin typeface="Cambria Math"/>
                        </a:rPr>
                        <m:t>          </m:t>
                      </m:r>
                      <m:r>
                        <a:rPr lang="ru-RU" i="1">
                          <a:latin typeface="Cambria Math"/>
                        </a:rPr>
                        <m:t>  </m:t>
                      </m:r>
                      <m:r>
                        <a:rPr lang="ru-RU" b="0" i="1" smtClean="0">
                          <a:latin typeface="Cambria Math"/>
                        </a:rPr>
                        <m:t> </m:t>
                      </m:r>
                      <m:r>
                        <a:rPr lang="ru-RU" i="1">
                          <a:latin typeface="Cambria Math"/>
                        </a:rPr>
                        <m:t>  </m:t>
                      </m:r>
                      <m:r>
                        <a:rPr lang="ru-RU" b="0" i="1" smtClean="0">
                          <a:latin typeface="Cambria Math"/>
                        </a:rPr>
                        <m:t>   </m:t>
                      </m:r>
                      <m:d>
                        <m:dPr>
                          <m:ctrlPr>
                            <a:rPr lang="ru-RU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ru-RU" b="0" i="1" smtClean="0">
                              <a:latin typeface="Cambria Math"/>
                            </a:rPr>
                            <m:t>0</m:t>
                          </m:r>
                          <m:r>
                            <a:rPr lang="ru-RU" i="1">
                              <a:latin typeface="Cambria Math"/>
                            </a:rPr>
                            <m:t>;</m:t>
                          </m:r>
                          <m:r>
                            <a:rPr lang="ru-RU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ru-RU" dirty="0" smtClean="0"/>
              </a:p>
              <a:p>
                <a:endParaRPr lang="ru-RU" dirty="0" smtClean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𝑟</m:t>
                      </m:r>
                      <m:r>
                        <a:rPr lang="en-US" i="1">
                          <a:latin typeface="Cambria Math"/>
                        </a:rPr>
                        <m:t>=6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            </m:t>
                          </m:r>
                          <m:r>
                            <a:rPr lang="ru-RU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ru-RU" b="0" i="1" smtClean="0">
                              <a:latin typeface="Cambria Math"/>
                            </a:rPr>
                            <m:t>+3)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ru-RU" b="0" i="1" smtClean="0">
                              <a:latin typeface="Cambria Math"/>
                            </a:rPr>
                            <m:t>−2)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36</m:t>
                      </m:r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(−3;2)</m:t>
                      </m:r>
                    </m:oMath>
                  </m:oMathPara>
                </a14:m>
                <a:endParaRPr lang="en-US" dirty="0" smtClean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𝑟</m:t>
                      </m:r>
                      <m:r>
                        <a:rPr lang="en-US" i="1">
                          <a:latin typeface="Cambria Math"/>
                        </a:rPr>
                        <m:t>=3</m:t>
                      </m:r>
                      <m:sSup>
                        <m:sSupPr>
                          <m:ctrlPr>
                            <a:rPr lang="ru-RU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          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ru-RU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ru-RU" b="0" i="1" smtClean="0">
                              <a:latin typeface="Cambria Math"/>
                            </a:rPr>
                            <m:t>−6)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ru-RU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𝑦</m:t>
                          </m:r>
                          <m:r>
                            <a:rPr lang="ru-RU" b="0" i="1" smtClean="0">
                              <a:latin typeface="Cambria Math"/>
                            </a:rPr>
                            <m:t>+5)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i="1">
                          <a:latin typeface="Cambria Math"/>
                        </a:rPr>
                        <m:t>(</m:t>
                      </m:r>
                      <m:r>
                        <a:rPr lang="ru-RU" b="0" i="1" smtClean="0">
                          <a:latin typeface="Cambria Math"/>
                        </a:rPr>
                        <m:t>6</m:t>
                      </m:r>
                      <m:r>
                        <a:rPr lang="ru-RU" i="1">
                          <a:latin typeface="Cambria Math"/>
                        </a:rPr>
                        <m:t>;</m:t>
                      </m:r>
                      <m:r>
                        <a:rPr lang="ru-RU" b="0" i="1" smtClean="0">
                          <a:latin typeface="Cambria Math"/>
                        </a:rPr>
                        <m:t>−5</m:t>
                      </m:r>
                      <m:r>
                        <a:rPr lang="ru-RU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08442"/>
                <a:ext cx="3960440" cy="4124206"/>
              </a:xfrm>
              <a:prstGeom prst="rect">
                <a:avLst/>
              </a:prstGeom>
              <a:blipFill rotWithShape="1">
                <a:blip r:embed="rId8"/>
                <a:stretch>
                  <a:fillRect l="-3077" t="-1477" b="-13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Прямоугольник 20"/>
          <p:cNvSpPr/>
          <p:nvPr/>
        </p:nvSpPr>
        <p:spPr>
          <a:xfrm>
            <a:off x="4860032" y="1131590"/>
            <a:ext cx="3692680" cy="1631707"/>
          </a:xfrm>
          <a:prstGeom prst="rec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392710" y="3171214"/>
            <a:ext cx="0" cy="525113"/>
          </a:xfrm>
          <a:prstGeom prst="line">
            <a:avLst/>
          </a:prstGeom>
          <a:ln w="28575">
            <a:solidFill>
              <a:srgbClr val="135D0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322115" y="3172197"/>
            <a:ext cx="1080120" cy="0"/>
          </a:xfrm>
          <a:prstGeom prst="line">
            <a:avLst/>
          </a:prstGeom>
          <a:ln w="28575">
            <a:solidFill>
              <a:srgbClr val="135D0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244425" y="3632125"/>
                <a:ext cx="33695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135D0F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sz="1400" b="1" dirty="0">
                  <a:solidFill>
                    <a:srgbClr val="135D0F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4425" y="3632125"/>
                <a:ext cx="336952" cy="307777"/>
              </a:xfrm>
              <a:prstGeom prst="rect">
                <a:avLst/>
              </a:prstGeom>
              <a:blipFill rotWithShape="1">
                <a:blip r:embed="rId9"/>
                <a:stretch>
                  <a:fillRect t="-2000" r="-14545" b="-2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59223" y="3003957"/>
                <a:ext cx="33374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135D0F"/>
                          </a:solidFill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ru-RU" sz="1400" b="1" dirty="0">
                  <a:solidFill>
                    <a:srgbClr val="135D0F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223" y="3003957"/>
                <a:ext cx="333745" cy="307777"/>
              </a:xfrm>
              <a:prstGeom prst="rect">
                <a:avLst/>
              </a:prstGeom>
              <a:blipFill rotWithShape="1">
                <a:blip r:embed="rId10"/>
                <a:stretch>
                  <a:fillRect t="-2000" r="-12727" b="-20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759496" y="2904872"/>
                <a:ext cx="743024" cy="33855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135D0F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1600" b="1" i="1" smtClean="0">
                          <a:solidFill>
                            <a:srgbClr val="135D0F"/>
                          </a:solidFill>
                          <a:latin typeface="Cambria Math"/>
                        </a:rPr>
                        <m:t>𝒂</m:t>
                      </m:r>
                      <m:r>
                        <a:rPr lang="en-US" sz="1600" b="1" i="1" smtClean="0">
                          <a:solidFill>
                            <a:srgbClr val="135D0F"/>
                          </a:solidFill>
                          <a:latin typeface="Cambria Math"/>
                        </a:rPr>
                        <m:t>;</m:t>
                      </m:r>
                      <m:r>
                        <a:rPr lang="en-US" sz="1600" b="1" i="1" smtClean="0">
                          <a:solidFill>
                            <a:srgbClr val="135D0F"/>
                          </a:solidFill>
                          <a:latin typeface="Cambria Math"/>
                        </a:rPr>
                        <m:t>𝒃</m:t>
                      </m:r>
                      <m:r>
                        <a:rPr lang="en-US" sz="1600" b="1" i="1" smtClean="0">
                          <a:solidFill>
                            <a:srgbClr val="135D0F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1600" b="1" dirty="0">
                  <a:solidFill>
                    <a:srgbClr val="135D0F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9496" y="2904872"/>
                <a:ext cx="743024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455" r="-5738" b="-236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Овал 21"/>
          <p:cNvSpPr/>
          <p:nvPr/>
        </p:nvSpPr>
        <p:spPr>
          <a:xfrm>
            <a:off x="2366101" y="3147814"/>
            <a:ext cx="46800" cy="46800"/>
          </a:xfrm>
          <a:prstGeom prst="ellipse">
            <a:avLst/>
          </a:prstGeom>
          <a:solidFill>
            <a:srgbClr val="1414F8"/>
          </a:solidFill>
          <a:ln>
            <a:solidFill>
              <a:srgbClr val="1414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rgbClr val="189F1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54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/>
      <p:bldP spid="11" grpId="0"/>
      <p:bldP spid="12" grpId="0"/>
      <p:bldP spid="13" grpId="0" animBg="1"/>
      <p:bldP spid="17" grpId="0"/>
      <p:bldP spid="18" grpId="0" animBg="1"/>
      <p:bldP spid="21" grpId="0" animBg="1"/>
      <p:bldP spid="27" grpId="0"/>
      <p:bldP spid="27" grpId="1"/>
      <p:bldP spid="28" grpId="0"/>
      <p:bldP spid="28" grpId="1"/>
      <p:bldP spid="29" grpId="0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611560" y="228011"/>
            <a:ext cx="8064896" cy="24191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Уравнения с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двумя переменными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58775" indent="-358775">
              <a:lnSpc>
                <a:spcPct val="12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уравнение с двумя переменными</a:t>
            </a:r>
          </a:p>
          <a:p>
            <a:pPr marL="358775" indent="-358775">
              <a:lnSpc>
                <a:spcPct val="12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уравнения с двумя переменными</a:t>
            </a:r>
          </a:p>
          <a:p>
            <a:pPr marL="358775" indent="-358775">
              <a:lnSpc>
                <a:spcPct val="12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уравнения с двумя переменными</a:t>
            </a:r>
          </a:p>
          <a:p>
            <a:pPr marL="358775" indent="-358775">
              <a:lnSpc>
                <a:spcPct val="12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уравнения с двумя переменными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projects\Математика\Марина Жебина\учебники и ктп\картинки\для 15 презентаци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545798"/>
            <a:ext cx="4369835" cy="2421392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122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85284" y="901750"/>
                <a:ext cx="3333348" cy="461665"/>
              </a:xfrm>
              <a:prstGeom prst="rect">
                <a:avLst/>
              </a:prstGeom>
              <a:noFill/>
              <a:ln w="19050"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𝑏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8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284" y="901750"/>
                <a:ext cx="3333348" cy="461665"/>
              </a:xfrm>
              <a:prstGeom prst="rect">
                <a:avLst/>
              </a:prstGeom>
              <a:blipFill rotWithShape="1">
                <a:blip r:embed="rId3"/>
                <a:stretch>
                  <a:fillRect t="-8861" r="-2909" b="-25316"/>
                </a:stretch>
              </a:blipFill>
              <a:ln w="1905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052663" y="1419622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равнение окружности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D:\projects\Математика\Марина Жебина\учебники и ктп\картинки\сетка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51" t="13275" r="27344" b="33458"/>
          <a:stretch/>
        </p:blipFill>
        <p:spPr bwMode="auto">
          <a:xfrm>
            <a:off x="335470" y="444475"/>
            <a:ext cx="4649319" cy="4333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 стрелкой 8"/>
          <p:cNvCxnSpPr/>
          <p:nvPr/>
        </p:nvCxnSpPr>
        <p:spPr>
          <a:xfrm flipV="1">
            <a:off x="1169360" y="444475"/>
            <a:ext cx="0" cy="43336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40416" y="3368419"/>
            <a:ext cx="465589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694367" y="2972761"/>
                <a:ext cx="439980" cy="423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367" y="2972761"/>
                <a:ext cx="439980" cy="423660"/>
              </a:xfrm>
              <a:prstGeom prst="rect">
                <a:avLst/>
              </a:prstGeom>
              <a:blipFill rotWithShape="1">
                <a:blip r:embed="rId5"/>
                <a:stretch>
                  <a:fillRect t="-14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059489" y="3023314"/>
                <a:ext cx="447760" cy="423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489" y="3023314"/>
                <a:ext cx="447760" cy="423660"/>
              </a:xfrm>
              <a:prstGeom prst="rect">
                <a:avLst/>
              </a:prstGeom>
              <a:blipFill rotWithShape="1">
                <a:blip r:embed="rId6"/>
                <a:stretch>
                  <a:fillRect t="-14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Овал 12"/>
          <p:cNvSpPr/>
          <p:nvPr/>
        </p:nvSpPr>
        <p:spPr>
          <a:xfrm>
            <a:off x="1137765" y="3334276"/>
            <a:ext cx="63091" cy="6442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09928" y="268045"/>
                <a:ext cx="447760" cy="4236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/>
                        </a:rPr>
                        <m:t>𝒚</m:t>
                      </m:r>
                    </m:oMath>
                  </m:oMathPara>
                </a14:m>
                <a:endParaRPr lang="ru-RU" sz="14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928" y="268045"/>
                <a:ext cx="447760" cy="423660"/>
              </a:xfrm>
              <a:prstGeom prst="rect">
                <a:avLst/>
              </a:prstGeom>
              <a:blipFill rotWithShape="1">
                <a:blip r:embed="rId7"/>
                <a:stretch>
                  <a:fillRect t="-14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Дуга 17"/>
          <p:cNvSpPr/>
          <p:nvPr/>
        </p:nvSpPr>
        <p:spPr>
          <a:xfrm>
            <a:off x="901811" y="905559"/>
            <a:ext cx="3431537" cy="3437322"/>
          </a:xfrm>
          <a:prstGeom prst="arc">
            <a:avLst>
              <a:gd name="adj1" fmla="val 16200000"/>
              <a:gd name="adj2" fmla="val 16193097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618278" y="2629710"/>
            <a:ext cx="0" cy="722827"/>
          </a:xfrm>
          <a:prstGeom prst="line">
            <a:avLst/>
          </a:prstGeom>
          <a:ln w="28575">
            <a:solidFill>
              <a:srgbClr val="135D0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175011" y="2631063"/>
            <a:ext cx="1456107" cy="0"/>
          </a:xfrm>
          <a:prstGeom prst="line">
            <a:avLst/>
          </a:prstGeom>
          <a:ln w="28575">
            <a:solidFill>
              <a:srgbClr val="135D0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18375" y="3264162"/>
                <a:ext cx="3369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135D0F"/>
                          </a:solidFill>
                          <a:latin typeface="Cambria Math"/>
                        </a:rPr>
                        <m:t>𝒂</m:t>
                      </m:r>
                    </m:oMath>
                  </m:oMathPara>
                </a14:m>
                <a:endParaRPr lang="ru-RU" sz="1400" b="1" dirty="0">
                  <a:solidFill>
                    <a:srgbClr val="135D0F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375" y="3264162"/>
                <a:ext cx="336952" cy="307777"/>
              </a:xfrm>
              <a:prstGeom prst="rect">
                <a:avLst/>
              </a:prstGeom>
              <a:blipFill rotWithShape="1">
                <a:blip r:embed="rId8"/>
                <a:stretch>
                  <a:fillRect t="-1961" r="-12727" b="-176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20607" y="2399478"/>
                <a:ext cx="3337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135D0F"/>
                          </a:solidFill>
                          <a:latin typeface="Cambria Math"/>
                        </a:rPr>
                        <m:t>𝒃</m:t>
                      </m:r>
                    </m:oMath>
                  </m:oMathPara>
                </a14:m>
                <a:endParaRPr lang="ru-RU" sz="1400" b="1" dirty="0">
                  <a:solidFill>
                    <a:srgbClr val="135D0F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607" y="2399478"/>
                <a:ext cx="333746" cy="307777"/>
              </a:xfrm>
              <a:prstGeom prst="rect">
                <a:avLst/>
              </a:prstGeom>
              <a:blipFill rotWithShape="1">
                <a:blip r:embed="rId9"/>
                <a:stretch>
                  <a:fillRect t="-2000" r="-14815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208499" y="2772706"/>
                <a:ext cx="34869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;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𝑏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−</m:t>
                      </m:r>
                      <m:r>
                        <a:rPr lang="ru-RU" sz="2000" b="0" i="1" smtClean="0">
                          <a:latin typeface="Cambria Math"/>
                        </a:rPr>
                        <m:t>координаты центра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8499" y="2772706"/>
                <a:ext cx="3486917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692" r="-2273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184412" y="2352645"/>
                <a:ext cx="148091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𝑟</m:t>
                      </m:r>
                      <m:r>
                        <a:rPr lang="en-US" sz="2000" b="0" i="1" smtClean="0">
                          <a:latin typeface="Cambria Math"/>
                        </a:rPr>
                        <m:t>−радиус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4412" y="2352645"/>
                <a:ext cx="1480918" cy="400110"/>
              </a:xfrm>
              <a:prstGeom prst="rect">
                <a:avLst/>
              </a:prstGeom>
              <a:blipFill rotWithShape="1">
                <a:blip r:embed="rId11"/>
                <a:stretch>
                  <a:fillRect t="-7576" r="-6198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Овал 21"/>
          <p:cNvSpPr/>
          <p:nvPr/>
        </p:nvSpPr>
        <p:spPr>
          <a:xfrm>
            <a:off x="2582406" y="2597499"/>
            <a:ext cx="63091" cy="64421"/>
          </a:xfrm>
          <a:prstGeom prst="ellipse">
            <a:avLst/>
          </a:prstGeom>
          <a:solidFill>
            <a:srgbClr val="1414F8"/>
          </a:solidFill>
          <a:ln>
            <a:solidFill>
              <a:srgbClr val="1414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94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1" grpId="0"/>
      <p:bldP spid="12" grpId="0"/>
      <p:bldP spid="13" grpId="0" animBg="1"/>
      <p:bldP spid="17" grpId="0"/>
      <p:bldP spid="18" grpId="0" animBg="1"/>
      <p:bldP spid="27" grpId="0"/>
      <p:bldP spid="28" grpId="0"/>
      <p:bldP spid="19" grpId="0"/>
      <p:bldP spid="26" grpId="0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TextBox 4"/>
          <p:cNvSpPr txBox="1"/>
          <p:nvPr/>
        </p:nvSpPr>
        <p:spPr>
          <a:xfrm>
            <a:off x="971600" y="285161"/>
            <a:ext cx="655272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Сегодня на уроке:</a:t>
            </a:r>
            <a:endParaRPr lang="ru-RU" sz="32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58775" indent="-358775">
              <a:lnSpc>
                <a:spcPct val="20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уравнение с двумя переменными</a:t>
            </a:r>
          </a:p>
          <a:p>
            <a:pPr marL="358775" indent="-358775">
              <a:lnSpc>
                <a:spcPct val="20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уравнения с двумя переменными</a:t>
            </a:r>
          </a:p>
          <a:p>
            <a:pPr marL="358775" indent="-358775">
              <a:lnSpc>
                <a:spcPct val="20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уравнения с двумя переменными</a:t>
            </a:r>
          </a:p>
          <a:p>
            <a:pPr marL="358775" indent="-358775">
              <a:lnSpc>
                <a:spcPct val="200000"/>
              </a:lnSpc>
              <a:buClr>
                <a:schemeClr val="tx2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уравнения с двумя переменными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42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0" y="3147814"/>
            <a:ext cx="9144000" cy="1995686"/>
          </a:xfrm>
          <a:prstGeom prst="rect">
            <a:avLst/>
          </a:prstGeom>
          <a:solidFill>
            <a:srgbClr val="FA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726617" y="2072600"/>
                <a:ext cx="368095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2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ru-RU" b="0" i="1" smtClean="0">
                          <a:latin typeface="Cambria Math"/>
                        </a:rPr>
                        <m:t>3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5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=15</m:t>
                      </m:r>
                    </m:oMath>
                  </m:oMathPara>
                </a14:m>
                <a:endParaRPr lang="ru-RU" b="0" i="1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21=15</m:t>
                      </m:r>
                    </m:oMath>
                  </m:oMathPara>
                </a14:m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неверное равенство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617" y="2072600"/>
                <a:ext cx="3680954" cy="923330"/>
              </a:xfrm>
              <a:prstGeom prst="rect">
                <a:avLst/>
              </a:prstGeom>
              <a:blipFill rotWithShape="1">
                <a:blip r:embed="rId2"/>
                <a:stretch>
                  <a:fillRect t="-3311" b="-99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728373" y="2067694"/>
                <a:ext cx="368095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2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ru-RU" b="0" i="1" smtClean="0">
                          <a:latin typeface="Cambria Math"/>
                        </a:rPr>
                        <m:t>3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=15</m:t>
                      </m:r>
                    </m:oMath>
                  </m:oMathPara>
                </a14:m>
                <a:endParaRPr lang="ru-RU" b="0" i="1" dirty="0" smtClean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15=15</m:t>
                      </m:r>
                    </m:oMath>
                  </m:oMathPara>
                </a14:m>
                <a:endParaRPr lang="ru-RU" b="0" dirty="0" smtClean="0">
                  <a:latin typeface="Times New Roman" pitchFamily="18" charset="0"/>
                </a:endParaRPr>
              </a:p>
              <a:p>
                <a:pPr algn="ctr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верное равенство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8373" y="2067694"/>
                <a:ext cx="3680954" cy="923330"/>
              </a:xfrm>
              <a:prstGeom prst="rect">
                <a:avLst/>
              </a:prstGeom>
              <a:blipFill rotWithShape="1">
                <a:blip r:embed="rId3"/>
                <a:stretch>
                  <a:fillRect t="-3289" b="-92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1006" y="1063222"/>
                <a:ext cx="17468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+3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=15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06" y="1063222"/>
                <a:ext cx="1746888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r="-2787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1006" y="1068128"/>
                <a:ext cx="17468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+3</m:t>
                      </m:r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=15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06" y="1068128"/>
                <a:ext cx="1746888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576" r="-2787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35262" y="1068128"/>
                <a:ext cx="15726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=4−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5262" y="1068128"/>
                <a:ext cx="1572610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5814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995502" y="1068128"/>
                <a:ext cx="14537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𝑥𝑦</m:t>
                      </m:r>
                      <m:r>
                        <a:rPr lang="en-US" sz="2000" b="0" i="1" smtClean="0">
                          <a:latin typeface="Cambria Math"/>
                        </a:rPr>
                        <m:t>−6=0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5502" y="1068128"/>
                <a:ext cx="1453796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576" r="-6276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67710" y="1068128"/>
                <a:ext cx="17152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5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7710" y="1068128"/>
                <a:ext cx="1715278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576" r="-4982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1614766" y="339502"/>
            <a:ext cx="5904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Уравнения с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двумя переменными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TextBox 16"/>
          <p:cNvSpPr txBox="1"/>
          <p:nvPr/>
        </p:nvSpPr>
        <p:spPr>
          <a:xfrm>
            <a:off x="971600" y="3296985"/>
            <a:ext cx="72007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Решением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уравнения с двумя переменными</a:t>
            </a:r>
          </a:p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называется пара значений переменных,</a:t>
            </a:r>
          </a:p>
          <a:p>
            <a:pPr algn="ctr"/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обращающая уравнение в верное равенство.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0" y="3147814"/>
            <a:ext cx="9146445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679350" y="2164933"/>
                <a:ext cx="376485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3;3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 −</m:t>
                      </m:r>
                      <m:r>
                        <a:rPr lang="ru-RU" sz="2000" b="0" i="1" smtClean="0">
                          <a:latin typeface="Cambria Math"/>
                        </a:rPr>
                        <m:t>решение уравнения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9350" y="2164933"/>
                <a:ext cx="3764858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301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20889E-6 L 0.34653 0.1141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26" y="5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225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25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5" grpId="0" uiExpand="1" build="allAtOnce"/>
      <p:bldP spid="16" grpId="0" build="allAtOnce"/>
      <p:bldP spid="13" grpId="0"/>
      <p:bldP spid="13" grpId="1"/>
      <p:bldP spid="5" grpId="0"/>
      <p:bldP spid="6" grpId="0"/>
      <p:bldP spid="7" grpId="0"/>
      <p:bldP spid="8" grpId="0"/>
      <p:bldP spid="9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1006" y="1068128"/>
                <a:ext cx="17468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</a:rPr>
                        <m:t>+3</m:t>
                      </m:r>
                      <m:r>
                        <a:rPr lang="en-US" sz="2000" b="0" i="1" smtClean="0"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</a:rPr>
                        <m:t>=15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06" y="1068128"/>
                <a:ext cx="1746888" cy="400110"/>
              </a:xfrm>
              <a:prstGeom prst="rect">
                <a:avLst/>
              </a:prstGeom>
              <a:blipFill rotWithShape="1">
                <a:blip r:embed="rId2"/>
                <a:stretch>
                  <a:fillRect t="-7576" r="-2787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99778" y="1719840"/>
                <a:ext cx="174688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2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+3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=15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9778" y="1719840"/>
                <a:ext cx="1746888" cy="400110"/>
              </a:xfrm>
              <a:prstGeom prst="rect">
                <a:avLst/>
              </a:prstGeom>
              <a:blipFill rotWithShape="1">
                <a:blip r:embed="rId3"/>
                <a:stretch>
                  <a:fillRect t="-7576" r="-2797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835262" y="1068128"/>
                <a:ext cx="15726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=4−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5262" y="1068128"/>
                <a:ext cx="1572610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576" r="-5814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995502" y="1068128"/>
                <a:ext cx="14537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𝑥𝑦</m:t>
                      </m:r>
                      <m:r>
                        <a:rPr lang="en-US" sz="2000" b="0" i="1" smtClean="0">
                          <a:latin typeface="Cambria Math"/>
                        </a:rPr>
                        <m:t>−6=0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5502" y="1068128"/>
                <a:ext cx="1453796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576" r="-6276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867710" y="1068128"/>
                <a:ext cx="17152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5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7710" y="1068128"/>
                <a:ext cx="1715278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4982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611560" y="339502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Степень уравнения с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двумя переменными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3677782" y="1724980"/>
                <a:ext cx="112671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2</m:t>
                      </m:r>
                      <m:r>
                        <a:rPr lang="en-US" sz="2000" i="1">
                          <a:latin typeface="Cambria Math"/>
                        </a:rPr>
                        <m:t>𝑥</m:t>
                      </m:r>
                      <m:r>
                        <a:rPr lang="en-US" sz="2000" i="1">
                          <a:latin typeface="Cambria Math"/>
                        </a:rPr>
                        <m:t>+3</m:t>
                      </m:r>
                      <m:r>
                        <a:rPr lang="en-US" sz="2000" i="1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782" y="1724980"/>
                <a:ext cx="1126719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576" r="-8649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4373798" y="2211566"/>
                <a:ext cx="434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3798" y="2211566"/>
                <a:ext cx="434734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692" r="-20833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4905849" y="1720218"/>
                <a:ext cx="52770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5849" y="1720218"/>
                <a:ext cx="527709" cy="400110"/>
              </a:xfrm>
              <a:prstGeom prst="rect">
                <a:avLst/>
              </a:prstGeom>
              <a:blipFill rotWithShape="1">
                <a:blip r:embed="rId10"/>
                <a:stretch>
                  <a:fillRect t="-7576" r="-11628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974909" y="2214078"/>
                <a:ext cx="64863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=</m:t>
                      </m:r>
                      <m:r>
                        <a:rPr lang="ru-RU" sz="200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4909" y="2214078"/>
                <a:ext cx="648639" cy="400110"/>
              </a:xfrm>
              <a:prstGeom prst="rect">
                <a:avLst/>
              </a:prstGeom>
              <a:blipFill rotWithShape="1">
                <a:blip r:embed="rId11"/>
                <a:stretch>
                  <a:fillRect t="-7576" r="-15094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932908" y="2604668"/>
            <a:ext cx="3276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Степень уравнения равна 1.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04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-0.00309 L -0.02587 0.0944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7" y="4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247 L -0.02691 0.09598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" y="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0" grpId="1"/>
      <p:bldP spid="11" grpId="0"/>
      <p:bldP spid="12" grpId="0"/>
      <p:bldP spid="12" grpId="1"/>
      <p:bldP spid="14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65097" y="1827857"/>
                <a:ext cx="4689900" cy="26161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000" b="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ru-RU" sz="20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Степень уравнения равна 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2.</a:t>
                </a: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=0: </m:t>
                      </m:r>
                      <m:sSup>
                        <m:sSupPr>
                          <m:ctrlPr>
                            <a:rPr lang="ru-RU" sz="20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=4−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06450" indent="-80645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−4=0</m:t>
                      </m:r>
                    </m:oMath>
                  </m:oMathPara>
                </a14:m>
                <a:endParaRPr lang="en-US" sz="20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06450" indent="-80645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  <m: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+2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=0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  <a:cs typeface="Times New Roman" pitchFamily="18" charset="0"/>
                </a:endParaRPr>
              </a:p>
              <a:p>
                <a:pPr marL="806450"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000" i="1">
                        <a:latin typeface="Cambria Math"/>
                        <a:cs typeface="Times New Roman" pitchFamily="18" charset="0"/>
                      </a:rPr>
                      <m:t>2</m:t>
                    </m:r>
                  </m:oMath>
                </a14:m>
                <a:r>
                  <a:rPr lang="en-US" sz="2000" dirty="0" smtClean="0">
                    <a:cs typeface="Times New Roman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=−</m:t>
                    </m:r>
                    <m:r>
                      <a:rPr lang="en-US" sz="2000" i="1">
                        <a:latin typeface="Cambria Math"/>
                        <a:cs typeface="Times New Roman" pitchFamily="18" charset="0"/>
                      </a:rPr>
                      <m:t>2</m:t>
                    </m:r>
                  </m:oMath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d>
                      <m:dPr>
                        <m:ctrlPr>
                          <a:rPr lang="ru-RU" sz="200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0;2</m:t>
                        </m:r>
                      </m:e>
                    </m:d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000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0;</m:t>
                        </m:r>
                        <m:r>
                          <a:rPr lang="ru-RU" sz="20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e>
                    </m:d>
                    <m:r>
                      <a:rPr lang="ru-RU" sz="2000" b="0" i="0" smtClean="0">
                        <a:latin typeface="Cambria Math"/>
                        <a:cs typeface="Times New Roman" pitchFamily="18" charset="0"/>
                      </a:rPr>
                      <m:t> −</m:t>
                    </m:r>
                    <m:r>
                      <a:rPr lang="ru-RU" sz="2000" i="1">
                        <a:latin typeface="Cambria Math"/>
                        <a:cs typeface="Times New Roman" pitchFamily="18" charset="0"/>
                      </a:rPr>
                      <m:t>р</m:t>
                    </m:r>
                    <m:r>
                      <a:rPr lang="ru-RU" sz="2000" b="0" i="0" smtClean="0">
                        <a:latin typeface="Cambria Math"/>
                        <a:cs typeface="Times New Roman" pitchFamily="18" charset="0"/>
                      </a:rPr>
                      <m:t>ешения</m:t>
                    </m:r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 уравнения.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097" y="1827857"/>
                <a:ext cx="4689900" cy="2616101"/>
              </a:xfrm>
              <a:prstGeom prst="rect">
                <a:avLst/>
              </a:prstGeom>
              <a:blipFill rotWithShape="1">
                <a:blip r:embed="rId2"/>
                <a:stretch>
                  <a:fillRect l="-1299" t="-1166" b="-20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11560" y="322410"/>
                <a:ext cx="792088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Определить степень уравнения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800" b="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 </m:t>
                    </m:r>
                    <m:r>
                      <a:rPr lang="en-US" sz="2800" b="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=4−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800" b="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ru-RU" sz="28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 найти два каких-нибудь решения.</a:t>
                </a:r>
                <a:endParaRPr lang="ru-RU" sz="28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22410"/>
                <a:ext cx="7920880" cy="954107"/>
              </a:xfrm>
              <a:prstGeom prst="rect">
                <a:avLst/>
              </a:prstGeom>
              <a:blipFill rotWithShape="1">
                <a:blip r:embed="rId4"/>
                <a:stretch>
                  <a:fillRect t="-6410" b="-17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69572" y="1493367"/>
                <a:ext cx="16287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=4−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000" b="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572" y="1493367"/>
                <a:ext cx="1628716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576" r="-3371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971600" y="1493367"/>
                <a:ext cx="51232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493367"/>
                <a:ext cx="512320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19048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1258745" y="1834928"/>
                <a:ext cx="43473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8745" y="1834928"/>
                <a:ext cx="434734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576" r="-20833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2079492" y="1494986"/>
                <a:ext cx="51879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9492" y="1494986"/>
                <a:ext cx="518796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576" r="-18824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636673" y="1487206"/>
                <a:ext cx="38504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6673" y="1487206"/>
                <a:ext cx="385041" cy="400110"/>
              </a:xfrm>
              <a:prstGeom prst="rect">
                <a:avLst/>
              </a:prstGeom>
              <a:blipFill rotWithShape="1">
                <a:blip r:embed="rId9"/>
                <a:stretch>
                  <a:fillRect t="-7576" r="-23438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301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25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1.77833E-6 L -0.00382 0.06514 " pathEditMode="relative" rAng="0" ptsTypes="AA">
                                      <p:cBhvr>
                                        <p:cTn id="2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324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104 0.00741 L -0.06181 0.06545 " pathEditMode="relative" rAng="0" ptsTypes="AA">
                                      <p:cBhvr>
                                        <p:cTn id="30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42" y="290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0104 -0.00555 L 0.04913 0.06793 " pathEditMode="relative" rAng="0" ptsTypes="AA">
                                      <p:cBhvr>
                                        <p:cTn id="35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36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1" grpId="1"/>
      <p:bldP spid="12" grpId="0"/>
      <p:bldP spid="13" grpId="0"/>
      <p:bldP spid="13" grpId="1"/>
      <p:bldP spid="14" grpId="0"/>
      <p:bldP spid="1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65097" y="1347614"/>
                <a:ext cx="5040560" cy="33900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𝑥𝑦</m:t>
                      </m:r>
                      <m:r>
                        <a:rPr lang="en-US" sz="2000" b="0" i="1" smtClean="0">
                          <a:latin typeface="Cambria Math"/>
                        </a:rPr>
                        <m:t>−6=0</m:t>
                      </m:r>
                    </m:oMath>
                  </m:oMathPara>
                </a14:m>
                <a:endParaRPr lang="ru-RU" sz="2000" dirty="0" smtClean="0"/>
              </a:p>
              <a:p>
                <a:pPr>
                  <a:lnSpc>
                    <a:spcPct val="120000"/>
                  </a:lnSpc>
                </a:pPr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Степень уравнения равна 2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/>
                          <a:cs typeface="Times New Roman" pitchFamily="18" charset="0"/>
                        </a:rPr>
                        <m:t>=−1:</m:t>
                      </m:r>
                    </m:oMath>
                  </m:oMathPara>
                </a14:m>
                <a:endParaRPr lang="ru-RU" sz="2000" i="1" dirty="0" smtClean="0">
                  <a:latin typeface="Cambria Math"/>
                  <a:cs typeface="Times New Roman" pitchFamily="18" charset="0"/>
                </a:endParaRPr>
              </a:p>
              <a:p>
                <a:pPr marL="80645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/>
                          <a:cs typeface="Times New Roman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1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−6=0</m:t>
                      </m:r>
                    </m:oMath>
                  </m:oMathPara>
                </a14:m>
                <a:endParaRPr lang="en-US" sz="20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80645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=−6</m:t>
                      </m:r>
                    </m:oMath>
                  </m:oMathPara>
                </a14:m>
                <a:endParaRPr lang="ru-RU" sz="20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/>
                          <a:cs typeface="Times New Roman" pitchFamily="18" charset="0"/>
                        </a:rPr>
                        <m:t>=3:</m:t>
                      </m:r>
                    </m:oMath>
                  </m:oMathPara>
                </a14:m>
                <a:endParaRPr lang="ru-RU" sz="2000" i="1" dirty="0" smtClean="0">
                  <a:latin typeface="Cambria Math"/>
                  <a:cs typeface="Times New Roman" pitchFamily="18" charset="0"/>
                </a:endParaRPr>
              </a:p>
              <a:p>
                <a:pPr marL="80645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b="0" i="1" smtClean="0">
                          <a:latin typeface="Cambria Math"/>
                          <a:cs typeface="Times New Roman" pitchFamily="18" charset="0"/>
                        </a:rPr>
                        <m:t>3</m:t>
                      </m:r>
                      <m:r>
                        <a:rPr lang="en-US" sz="2000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∙</m:t>
                      </m:r>
                      <m:r>
                        <a:rPr lang="en-US" sz="2000" i="1"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000" i="1">
                          <a:latin typeface="Cambria Math"/>
                          <a:cs typeface="Times New Roman" pitchFamily="18" charset="0"/>
                        </a:rPr>
                        <m:t>−6=0</m:t>
                      </m:r>
                    </m:oMath>
                  </m:oMathPara>
                </a14:m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80645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  <a:cs typeface="Times New Roman" pitchFamily="18" charset="0"/>
                        </a:rPr>
                        <m:t>𝑦</m:t>
                      </m:r>
                      <m:r>
                        <a:rPr lang="en-US" sz="2000" i="1">
                          <a:latin typeface="Cambria Math"/>
                          <a:cs typeface="Times New Roman" pitchFamily="18" charset="0"/>
                        </a:rPr>
                        <m:t>=2</m:t>
                      </m:r>
                    </m:oMath>
                  </m:oMathPara>
                </a14:m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−1;−6</m:t>
                        </m:r>
                      </m:e>
                    </m:d>
                  </m:oMath>
                </a14:m>
                <a:r>
                  <a:rPr lang="ru-RU" sz="2000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2000" b="0" i="0" smtClean="0">
                        <a:latin typeface="Cambria Math"/>
                        <a:cs typeface="Times New Roman" pitchFamily="18" charset="0"/>
                      </a:rPr>
                      <m:t>и </m:t>
                    </m:r>
                    <m:d>
                      <m:dPr>
                        <m:ctrlPr>
                          <a:rPr lang="ru-RU" sz="20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3;2</m:t>
                        </m:r>
                      </m:e>
                    </m:d>
                    <m:r>
                      <a:rPr lang="en-US" sz="2000" b="0" i="0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ru-RU" sz="2000" i="1">
                        <a:latin typeface="Cambria Math"/>
                        <a:cs typeface="Times New Roman" pitchFamily="18" charset="0"/>
                      </a:rPr>
                      <m:t>р</m:t>
                    </m:r>
                    <m:r>
                      <a:rPr lang="ru-RU" sz="2000">
                        <a:latin typeface="Cambria Math"/>
                        <a:cs typeface="Times New Roman" pitchFamily="18" charset="0"/>
                      </a:rPr>
                      <m:t>ешени</m:t>
                    </m:r>
                    <m:r>
                      <a:rPr lang="ru-RU" sz="2000" b="0" i="0" smtClean="0">
                        <a:latin typeface="Cambria Math"/>
                        <a:cs typeface="Times New Roman" pitchFamily="18" charset="0"/>
                      </a:rPr>
                      <m:t>я</m:t>
                    </m:r>
                  </m:oMath>
                </a14:m>
                <a:r>
                  <a:rPr lang="ru-RU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уравнения.</a:t>
                </a:r>
                <a:endParaRPr lang="en-US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097" y="1347614"/>
                <a:ext cx="5040560" cy="3390031"/>
              </a:xfrm>
              <a:prstGeom prst="rect">
                <a:avLst/>
              </a:prstGeom>
              <a:blipFill rotWithShape="1">
                <a:blip r:embed="rId3"/>
                <a:stretch>
                  <a:fillRect l="-1209" b="-23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11560" y="322410"/>
                <a:ext cx="792088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Определить степень уравнения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𝑥𝑦</m:t>
                    </m:r>
                    <m:r>
                      <a:rPr lang="en-US" sz="28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−6=0</m:t>
                    </m:r>
                  </m:oMath>
                </a14:m>
                <a:endParaRPr lang="ru-RU" sz="28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 найти два каких-нибудь решения.</a:t>
                </a:r>
                <a:endParaRPr lang="ru-RU" sz="28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22410"/>
                <a:ext cx="7920880" cy="954107"/>
              </a:xfrm>
              <a:prstGeom prst="rect">
                <a:avLst/>
              </a:prstGeom>
              <a:blipFill rotWithShape="1">
                <a:blip r:embed="rId4"/>
                <a:stretch>
                  <a:fillRect t="-6410" b="-17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301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71600" y="1347614"/>
                <a:ext cx="4524124" cy="3416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/>
                        </a:rPr>
                        <m:t>5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=9</m:t>
                      </m:r>
                    </m:oMath>
                  </m:oMathPara>
                </a14:m>
                <a:endParaRPr lang="ru-RU" sz="2000" dirty="0" smtClean="0"/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5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r>
                        <a:rPr lang="ru-RU" sz="20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9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ru-RU" sz="2000" b="0" i="0" smtClean="0">
                          <a:solidFill>
                            <a:schemeClr val="tx1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2000" dirty="0">
                  <a:solidFill>
                    <a:schemeClr val="tx1"/>
                  </a:solidFill>
                </a:endParaRPr>
              </a:p>
              <a:p>
                <a:pPr>
                  <a:lnSpc>
                    <a:spcPct val="120000"/>
                  </a:lnSpc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Степень уравнения равна 3.</a:t>
                </a:r>
              </a:p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=1:</m:t>
                      </m:r>
                    </m:oMath>
                  </m:oMathPara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625475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ru-RU" sz="2000" b="0" i="1" smtClean="0">
                              <a:latin typeface="Cambria Math"/>
                              <a:cs typeface="Times New Roman" pitchFamily="18" charset="0"/>
                            </a:rPr>
                            <m:t>5</m:t>
                          </m:r>
                          <m:r>
                            <a:rPr lang="ru-RU" sz="2000" b="0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∙</m:t>
                          </m:r>
                          <m:r>
                            <a:rPr lang="ru-RU" sz="2000" b="0" i="1" smtClean="0">
                              <a:latin typeface="Cambria Math"/>
                              <a:cs typeface="Times New Roman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ru-RU" sz="2000" b="0" i="1" smtClean="0"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  <m:r>
                        <a:rPr lang="ru-RU" sz="2000" b="0" i="1" smtClean="0">
                          <a:latin typeface="Cambria Math"/>
                          <a:cs typeface="Times New Roman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000" b="0" i="1" smtClean="0">
                          <a:latin typeface="Cambria Math"/>
                          <a:cs typeface="Times New Roman" pitchFamily="18" charset="0"/>
                        </a:rPr>
                        <m:t>−9</m:t>
                      </m:r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=</m:t>
                      </m:r>
                      <m:r>
                        <a:rPr lang="ru-RU" sz="2000" b="0" i="1" smtClean="0">
                          <a:latin typeface="Cambria Math"/>
                          <a:cs typeface="Times New Roman" pitchFamily="18" charset="0"/>
                        </a:rPr>
                        <m:t>0</m:t>
                      </m:r>
                    </m:oMath>
                  </m:oMathPara>
                </a14:m>
                <a:endParaRPr lang="en-US" sz="20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625475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−4=0</m:t>
                      </m:r>
                    </m:oMath>
                  </m:oMathPara>
                </a14:m>
                <a:endParaRPr lang="en-US" sz="20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625475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  <m:r>
                            <a:rPr lang="en-US" sz="2000" i="1">
                              <a:latin typeface="Cambria Math"/>
                              <a:cs typeface="Times New Roman" pitchFamily="18" charset="0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𝑦</m:t>
                          </m:r>
                          <m:r>
                            <a:rPr lang="en-US" sz="2000" b="0" i="1" smtClean="0">
                              <a:latin typeface="Cambria Math"/>
                              <a:cs typeface="Times New Roman" pitchFamily="18" charset="0"/>
                            </a:rPr>
                            <m:t>+2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  <a:cs typeface="Times New Roman" pitchFamily="18" charset="0"/>
                        </a:rPr>
                        <m:t>=0</m:t>
                      </m:r>
                    </m:oMath>
                  </m:oMathPara>
                </a14:m>
                <a:endParaRPr lang="en-US" sz="2000" b="0" i="1" dirty="0" smtClean="0">
                  <a:latin typeface="Cambria Math"/>
                  <a:cs typeface="Times New Roman" pitchFamily="18" charset="0"/>
                </a:endParaRPr>
              </a:p>
              <a:p>
                <a:pPr marL="625475"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2000" i="1">
                        <a:latin typeface="Cambria Math"/>
                        <a:cs typeface="Times New Roman" pitchFamily="18" charset="0"/>
                      </a:rPr>
                      <m:t>2</m:t>
                    </m:r>
                  </m:oMath>
                </a14:m>
                <a:r>
                  <a:rPr lang="en-US" sz="2000" dirty="0" smtClean="0">
                    <a:cs typeface="Times New Roman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  <a:cs typeface="Times New Roman" pitchFamily="18" charset="0"/>
                      </a:rPr>
                      <m:t>=−</m:t>
                    </m:r>
                    <m:r>
                      <a:rPr lang="en-US" sz="2000" i="1">
                        <a:latin typeface="Cambria Math"/>
                        <a:cs typeface="Times New Roman" pitchFamily="18" charset="0"/>
                      </a:rPr>
                      <m:t>2</m:t>
                    </m:r>
                  </m:oMath>
                </a14:m>
                <a:endParaRPr lang="en-US" sz="20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d>
                      <m:dPr>
                        <m:ctrlPr>
                          <a:rPr lang="ru-RU" sz="200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ru-RU" sz="20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/>
                            <a:cs typeface="Times New Roman" pitchFamily="18" charset="0"/>
                          </a:rPr>
                          <m:t>;2</m:t>
                        </m:r>
                      </m:e>
                    </m:d>
                  </m:oMath>
                </a14:m>
                <a:r>
                  <a:rPr lang="en-US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и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000" i="1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ru-RU" sz="20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;</m:t>
                        </m:r>
                        <m:r>
                          <a:rPr lang="ru-RU" sz="2000" b="0" i="1" smtClean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e>
                    </m:d>
                    <m:r>
                      <a:rPr lang="ru-RU" sz="2000" b="0" i="0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ru-RU" sz="2000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ru-RU" sz="2000" i="1">
                        <a:latin typeface="Cambria Math"/>
                        <a:cs typeface="Times New Roman" pitchFamily="18" charset="0"/>
                      </a:rPr>
                      <m:t>р</m:t>
                    </m:r>
                    <m:r>
                      <a:rPr lang="ru-RU" sz="2000" b="0" i="0" smtClean="0">
                        <a:latin typeface="Cambria Math"/>
                        <a:cs typeface="Times New Roman" pitchFamily="18" charset="0"/>
                      </a:rPr>
                      <m:t>ешения</m:t>
                    </m:r>
                  </m:oMath>
                </a14:m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 уравнения.</a:t>
                </a:r>
                <a:endParaRPr lang="ru-RU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1347614"/>
                <a:ext cx="4524124" cy="3416320"/>
              </a:xfrm>
              <a:prstGeom prst="rect">
                <a:avLst/>
              </a:prstGeom>
              <a:blipFill rotWithShape="1">
                <a:blip r:embed="rId3"/>
                <a:stretch>
                  <a:fillRect l="-1346" r="-1615" b="-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11560" y="322410"/>
                <a:ext cx="7920880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Определить степень уравнения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8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/>
                      </a:rPr>
                      <m:t>=9</m:t>
                    </m:r>
                  </m:oMath>
                </a14:m>
                <a:endParaRPr lang="ru-RU" sz="2800" dirty="0" smtClean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ru-RU" sz="2800" dirty="0" smtClean="0">
                    <a:solidFill>
                      <a:schemeClr val="tx2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и найти два каких-нибудь решения.</a:t>
                </a:r>
                <a:endParaRPr lang="ru-RU" sz="2800" dirty="0">
                  <a:solidFill>
                    <a:schemeClr val="tx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22410"/>
                <a:ext cx="7920880" cy="954107"/>
              </a:xfrm>
              <a:prstGeom prst="rect">
                <a:avLst/>
              </a:prstGeom>
              <a:blipFill rotWithShape="1">
                <a:blip r:embed="rId4"/>
                <a:stretch>
                  <a:fillRect t="-6410" b="-17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935388" y="1382554"/>
                <a:ext cx="1237775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5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20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sz="20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388" y="1382554"/>
                <a:ext cx="1237775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692" r="-7882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2260849" y="1382554"/>
                <a:ext cx="38504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</a:rPr>
                        <m:t>9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849" y="1382554"/>
                <a:ext cx="385041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692" r="-23810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301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926 L 0.00034 0.07101 " pathEditMode="relative" rAng="0" ptsTypes="AA">
                                      <p:cBhvr>
                                        <p:cTn id="21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4014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0.00208 0.00371 L -0.00243 0.07008 " pathEditMode="relative" rAng="0" ptsTypes="AA">
                                      <p:cBhvr>
                                        <p:cTn id="2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33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8" grpId="1"/>
      <p:bldP spid="9" grpId="0"/>
      <p:bldP spid="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projects\Математика\Марина Жебина\учебники и ктп\картинки\сетка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6" t="12957" r="5906" b="46646"/>
          <a:stretch/>
        </p:blipFill>
        <p:spPr bwMode="auto">
          <a:xfrm>
            <a:off x="2837344" y="970942"/>
            <a:ext cx="4790248" cy="238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олилиния 24"/>
          <p:cNvSpPr/>
          <p:nvPr/>
        </p:nvSpPr>
        <p:spPr>
          <a:xfrm>
            <a:off x="2897109" y="1811155"/>
            <a:ext cx="4535786" cy="1278119"/>
          </a:xfrm>
          <a:custGeom>
            <a:avLst/>
            <a:gdLst>
              <a:gd name="connsiteX0" fmla="*/ 0 w 4472412"/>
              <a:gd name="connsiteY0" fmla="*/ 236011 h 1278187"/>
              <a:gd name="connsiteX1" fmla="*/ 208230 w 4472412"/>
              <a:gd name="connsiteY1" fmla="*/ 580043 h 1278187"/>
              <a:gd name="connsiteX2" fmla="*/ 923454 w 4472412"/>
              <a:gd name="connsiteY2" fmla="*/ 942181 h 1278187"/>
              <a:gd name="connsiteX3" fmla="*/ 1647731 w 4472412"/>
              <a:gd name="connsiteY3" fmla="*/ 621 h 1278187"/>
              <a:gd name="connsiteX4" fmla="*/ 2544024 w 4472412"/>
              <a:gd name="connsiteY4" fmla="*/ 1105144 h 1278187"/>
              <a:gd name="connsiteX5" fmla="*/ 4472412 w 4472412"/>
              <a:gd name="connsiteY5" fmla="*/ 1259053 h 1278187"/>
              <a:gd name="connsiteX0" fmla="*/ 0 w 4535786"/>
              <a:gd name="connsiteY0" fmla="*/ 272225 h 1278187"/>
              <a:gd name="connsiteX1" fmla="*/ 271604 w 4535786"/>
              <a:gd name="connsiteY1" fmla="*/ 580043 h 1278187"/>
              <a:gd name="connsiteX2" fmla="*/ 986828 w 4535786"/>
              <a:gd name="connsiteY2" fmla="*/ 942181 h 1278187"/>
              <a:gd name="connsiteX3" fmla="*/ 1711105 w 4535786"/>
              <a:gd name="connsiteY3" fmla="*/ 621 h 1278187"/>
              <a:gd name="connsiteX4" fmla="*/ 2607398 w 4535786"/>
              <a:gd name="connsiteY4" fmla="*/ 1105144 h 1278187"/>
              <a:gd name="connsiteX5" fmla="*/ 4535786 w 4535786"/>
              <a:gd name="connsiteY5" fmla="*/ 1259053 h 1278187"/>
              <a:gd name="connsiteX0" fmla="*/ 0 w 4535786"/>
              <a:gd name="connsiteY0" fmla="*/ 272225 h 1278187"/>
              <a:gd name="connsiteX1" fmla="*/ 271604 w 4535786"/>
              <a:gd name="connsiteY1" fmla="*/ 580043 h 1278187"/>
              <a:gd name="connsiteX2" fmla="*/ 986828 w 4535786"/>
              <a:gd name="connsiteY2" fmla="*/ 942181 h 1278187"/>
              <a:gd name="connsiteX3" fmla="*/ 1711105 w 4535786"/>
              <a:gd name="connsiteY3" fmla="*/ 621 h 1278187"/>
              <a:gd name="connsiteX4" fmla="*/ 2607398 w 4535786"/>
              <a:gd name="connsiteY4" fmla="*/ 1105144 h 1278187"/>
              <a:gd name="connsiteX5" fmla="*/ 4535786 w 4535786"/>
              <a:gd name="connsiteY5" fmla="*/ 1259053 h 1278187"/>
              <a:gd name="connsiteX0" fmla="*/ 0 w 4535786"/>
              <a:gd name="connsiteY0" fmla="*/ 272157 h 1278119"/>
              <a:gd name="connsiteX1" fmla="*/ 271604 w 4535786"/>
              <a:gd name="connsiteY1" fmla="*/ 579975 h 1278119"/>
              <a:gd name="connsiteX2" fmla="*/ 986828 w 4535786"/>
              <a:gd name="connsiteY2" fmla="*/ 942113 h 1278119"/>
              <a:gd name="connsiteX3" fmla="*/ 1711105 w 4535786"/>
              <a:gd name="connsiteY3" fmla="*/ 553 h 1278119"/>
              <a:gd name="connsiteX4" fmla="*/ 2607398 w 4535786"/>
              <a:gd name="connsiteY4" fmla="*/ 1105076 h 1278119"/>
              <a:gd name="connsiteX5" fmla="*/ 4535786 w 4535786"/>
              <a:gd name="connsiteY5" fmla="*/ 1258985 h 1278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35786" h="1278119">
                <a:moveTo>
                  <a:pt x="0" y="272157"/>
                </a:moveTo>
                <a:cubicBezTo>
                  <a:pt x="81481" y="385325"/>
                  <a:pt x="107133" y="468316"/>
                  <a:pt x="271604" y="579975"/>
                </a:cubicBezTo>
                <a:cubicBezTo>
                  <a:pt x="436075" y="691634"/>
                  <a:pt x="738366" y="927587"/>
                  <a:pt x="986828" y="942113"/>
                </a:cubicBezTo>
                <a:cubicBezTo>
                  <a:pt x="1235290" y="956639"/>
                  <a:pt x="1441010" y="-26607"/>
                  <a:pt x="1711105" y="553"/>
                </a:cubicBezTo>
                <a:cubicBezTo>
                  <a:pt x="1981200" y="27713"/>
                  <a:pt x="2136618" y="895337"/>
                  <a:pt x="2607398" y="1105076"/>
                </a:cubicBezTo>
                <a:cubicBezTo>
                  <a:pt x="3078178" y="1314815"/>
                  <a:pt x="3806982" y="1286900"/>
                  <a:pt x="4535786" y="1258985"/>
                </a:cubicBezTo>
              </a:path>
            </a:pathLst>
          </a:custGeom>
          <a:ln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3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" name="Прямоугольник 4"/>
          <p:cNvSpPr/>
          <p:nvPr/>
        </p:nvSpPr>
        <p:spPr>
          <a:xfrm>
            <a:off x="1614766" y="312343"/>
            <a:ext cx="5904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Уравнени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двумя переменными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07063" y="1132006"/>
                <a:ext cx="106298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;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063" y="1132006"/>
                <a:ext cx="1062983" cy="400110"/>
              </a:xfrm>
              <a:prstGeom prst="rect">
                <a:avLst/>
              </a:prstGeom>
              <a:blipFill rotWithShape="1">
                <a:blip r:embed="rId4"/>
                <a:stretch>
                  <a:fillRect t="-7692" r="-8046" b="-276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407063" y="1590367"/>
                <a:ext cx="10749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;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063" y="1590367"/>
                <a:ext cx="1074910" cy="400110"/>
              </a:xfrm>
              <a:prstGeom prst="rect">
                <a:avLst/>
              </a:prstGeom>
              <a:blipFill rotWithShape="1">
                <a:blip r:embed="rId5"/>
                <a:stretch>
                  <a:fillRect t="-7576" r="-7955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403648" y="2042104"/>
                <a:ext cx="107491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;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2042104"/>
                <a:ext cx="1074910" cy="400110"/>
              </a:xfrm>
              <a:prstGeom prst="rect">
                <a:avLst/>
              </a:prstGeom>
              <a:blipFill rotWithShape="1">
                <a:blip r:embed="rId6"/>
                <a:stretch>
                  <a:fillRect t="-7576" r="-7910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403933" y="2788190"/>
                <a:ext cx="109215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0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/>
                            </a:rPr>
                            <m:t>;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933" y="2788190"/>
                <a:ext cx="1092158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7576" r="-8380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91852" y="2428150"/>
                <a:ext cx="4347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852" y="2428150"/>
                <a:ext cx="434734" cy="400110"/>
              </a:xfrm>
              <a:prstGeom prst="rect">
                <a:avLst/>
              </a:prstGeom>
              <a:blipFill rotWithShape="1">
                <a:blip r:embed="rId8"/>
                <a:stretch>
                  <a:fillRect t="-7576" r="-21127" b="-257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 стрелкой 11"/>
          <p:cNvCxnSpPr/>
          <p:nvPr/>
        </p:nvCxnSpPr>
        <p:spPr>
          <a:xfrm flipV="1">
            <a:off x="3881252" y="961889"/>
            <a:ext cx="0" cy="23928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837344" y="2757311"/>
            <a:ext cx="4799303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382901" y="2445472"/>
                <a:ext cx="3463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2901" y="2445472"/>
                <a:ext cx="346377" cy="338554"/>
              </a:xfrm>
              <a:prstGeom prst="rect">
                <a:avLst/>
              </a:prstGeom>
              <a:blipFill rotWithShape="1">
                <a:blip r:embed="rId9"/>
                <a:stretch>
                  <a:fillRect t="-5357" r="-15789" b="-214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609747" y="834921"/>
                <a:ext cx="35009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747" y="834921"/>
                <a:ext cx="350096" cy="338554"/>
              </a:xfrm>
              <a:prstGeom prst="rect">
                <a:avLst/>
              </a:prstGeom>
              <a:blipFill rotWithShape="1">
                <a:blip r:embed="rId10"/>
                <a:stretch>
                  <a:fillRect t="-5455" r="-13793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640625" y="2486087"/>
                <a:ext cx="3463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0625" y="2486087"/>
                <a:ext cx="346377" cy="338554"/>
              </a:xfrm>
              <a:prstGeom prst="rect">
                <a:avLst/>
              </a:prstGeom>
              <a:blipFill rotWithShape="1">
                <a:blip r:embed="rId11"/>
                <a:stretch>
                  <a:fillRect t="-5455" r="-14035" b="-2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Овал 21"/>
          <p:cNvSpPr/>
          <p:nvPr/>
        </p:nvSpPr>
        <p:spPr>
          <a:xfrm>
            <a:off x="3859469" y="2733366"/>
            <a:ext cx="46800" cy="46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131840" y="2354703"/>
            <a:ext cx="46800" cy="46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585787" y="1777009"/>
            <a:ext cx="46800" cy="46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471892" y="2886267"/>
            <a:ext cx="46800" cy="46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087980" y="3058714"/>
            <a:ext cx="46800" cy="468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27584" y="3545678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Графиком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уравнения с двумя переменными называется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множество точек координатной плоскости, координаты</a:t>
            </a:r>
          </a:p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которых обращают уравнение в верное равенство.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01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325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75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" grpId="0"/>
      <p:bldP spid="6" grpId="0"/>
      <p:bldP spid="7" grpId="0"/>
      <p:bldP spid="8" grpId="0"/>
      <p:bldP spid="9" grpId="0"/>
      <p:bldP spid="10" grpId="0"/>
      <p:bldP spid="15" grpId="0"/>
      <p:bldP spid="19" grpId="0"/>
      <p:bldP spid="24" grpId="0"/>
      <p:bldP spid="22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Группа 73"/>
          <p:cNvGrpSpPr/>
          <p:nvPr/>
        </p:nvGrpSpPr>
        <p:grpSpPr>
          <a:xfrm>
            <a:off x="755576" y="2596319"/>
            <a:ext cx="1941570" cy="1878880"/>
            <a:chOff x="952710" y="2596319"/>
            <a:chExt cx="1941570" cy="1878880"/>
          </a:xfrm>
        </p:grpSpPr>
        <p:cxnSp>
          <p:nvCxnSpPr>
            <p:cNvPr id="43" name="Прямая со стрелкой 42"/>
            <p:cNvCxnSpPr/>
            <p:nvPr/>
          </p:nvCxnSpPr>
          <p:spPr>
            <a:xfrm flipV="1">
              <a:off x="1780802" y="3120362"/>
              <a:ext cx="0" cy="135483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/>
            <p:nvPr/>
          </p:nvCxnSpPr>
          <p:spPr>
            <a:xfrm rot="5400000" flipV="1">
              <a:off x="1780802" y="3255826"/>
              <a:ext cx="0" cy="16561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631073" y="3006459"/>
              <a:ext cx="1080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y</a:t>
              </a:r>
              <a:endParaRPr lang="ru-RU" sz="105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500882" y="3873481"/>
              <a:ext cx="1080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x</a:t>
              </a:r>
              <a:endParaRPr lang="ru-RU" sz="1050" dirty="0"/>
            </a:p>
          </p:txBody>
        </p:sp>
        <p:sp>
          <p:nvSpPr>
            <p:cNvPr id="39" name="Полилиния 38"/>
            <p:cNvSpPr/>
            <p:nvPr/>
          </p:nvSpPr>
          <p:spPr>
            <a:xfrm>
              <a:off x="1358955" y="3268069"/>
              <a:ext cx="803304" cy="825384"/>
            </a:xfrm>
            <a:custGeom>
              <a:avLst/>
              <a:gdLst>
                <a:gd name="connsiteX0" fmla="*/ 0 w 803304"/>
                <a:gd name="connsiteY0" fmla="*/ 0 h 820414"/>
                <a:gd name="connsiteX1" fmla="*/ 418744 w 803304"/>
                <a:gd name="connsiteY1" fmla="*/ 820397 h 820414"/>
                <a:gd name="connsiteX2" fmla="*/ 803304 w 803304"/>
                <a:gd name="connsiteY2" fmla="*/ 25638 h 820414"/>
                <a:gd name="connsiteX3" fmla="*/ 803304 w 803304"/>
                <a:gd name="connsiteY3" fmla="*/ 25638 h 820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304" h="820414">
                  <a:moveTo>
                    <a:pt x="0" y="0"/>
                  </a:moveTo>
                  <a:cubicBezTo>
                    <a:pt x="142430" y="408062"/>
                    <a:pt x="284860" y="816124"/>
                    <a:pt x="418744" y="820397"/>
                  </a:cubicBezTo>
                  <a:cubicBezTo>
                    <a:pt x="552628" y="824670"/>
                    <a:pt x="803304" y="25638"/>
                    <a:pt x="803304" y="25638"/>
                  </a:cubicBezTo>
                  <a:lnTo>
                    <a:pt x="803304" y="25638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Прямоугольник 47"/>
                <p:cNvSpPr/>
                <p:nvPr/>
              </p:nvSpPr>
              <p:spPr>
                <a:xfrm>
                  <a:off x="1065278" y="2596319"/>
                  <a:ext cx="1624868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ru-RU" sz="1600" dirty="0">
                      <a:latin typeface="Times New Roman" pitchFamily="18" charset="0"/>
                      <a:cs typeface="Times New Roman" pitchFamily="18" charset="0"/>
                    </a:rPr>
                    <a:t>Ф</a:t>
                  </a:r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ункция </a:t>
                  </a:r>
                  <a14:m>
                    <m:oMath xmlns:m="http://schemas.openxmlformats.org/officeDocument/2006/math">
                      <m:r>
                        <a:rPr lang="ru-RU" sz="1600" i="1">
                          <a:latin typeface="Cambria Math"/>
                        </a:rPr>
                        <m:t>𝑦</m:t>
                      </m:r>
                      <m:r>
                        <a:rPr lang="ru-RU" sz="16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a14:m>
                  <a:endParaRPr lang="ru-RU" sz="1400" dirty="0"/>
                </a:p>
              </p:txBody>
            </p:sp>
          </mc:Choice>
          <mc:Fallback xmlns="">
            <p:sp>
              <p:nvSpPr>
                <p:cNvPr id="48" name="Прямоугольник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5278" y="2596319"/>
                  <a:ext cx="1624868" cy="338554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1880" t="-7273" r="-4135" b="-23636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0" name="TextBox 39"/>
            <p:cNvSpPr txBox="1"/>
            <p:nvPr/>
          </p:nvSpPr>
          <p:spPr>
            <a:xfrm>
              <a:off x="2035475" y="3534567"/>
              <a:ext cx="85880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>
                  <a:latin typeface="Cambria Math" pitchFamily="18" charset="0"/>
                  <a:ea typeface="Cambria Math" pitchFamily="18" charset="0"/>
                </a:rPr>
                <a:t>парабола</a:t>
              </a:r>
              <a:endParaRPr lang="ru-RU" sz="1100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51" name="Овал 50"/>
            <p:cNvSpPr/>
            <p:nvPr/>
          </p:nvSpPr>
          <p:spPr>
            <a:xfrm>
              <a:off x="1757942" y="4061058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623911" y="4057308"/>
              <a:ext cx="1080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0</a:t>
              </a:r>
              <a:endParaRPr lang="ru-RU" sz="1050" dirty="0"/>
            </a:p>
          </p:txBody>
        </p:sp>
      </p:grpSp>
      <p:grpSp>
        <p:nvGrpSpPr>
          <p:cNvPr id="61" name="Группа 60"/>
          <p:cNvGrpSpPr/>
          <p:nvPr/>
        </p:nvGrpSpPr>
        <p:grpSpPr>
          <a:xfrm>
            <a:off x="798480" y="314963"/>
            <a:ext cx="1814602" cy="2052580"/>
            <a:chOff x="995614" y="314963"/>
            <a:chExt cx="1814602" cy="2052580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995614" y="314963"/>
              <a:ext cx="1671208" cy="2052580"/>
              <a:chOff x="763398" y="294828"/>
              <a:chExt cx="1671208" cy="2052580"/>
            </a:xfrm>
          </p:grpSpPr>
          <p:cxnSp>
            <p:nvCxnSpPr>
              <p:cNvPr id="3" name="Прямая со стрелкой 2"/>
              <p:cNvCxnSpPr/>
              <p:nvPr/>
            </p:nvCxnSpPr>
            <p:spPr>
              <a:xfrm flipV="1">
                <a:off x="1591490" y="850826"/>
                <a:ext cx="0" cy="149658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 стрелкой 4"/>
              <p:cNvCxnSpPr/>
              <p:nvPr/>
            </p:nvCxnSpPr>
            <p:spPr>
              <a:xfrm rot="5400000" flipV="1">
                <a:off x="1591490" y="986289"/>
                <a:ext cx="0" cy="165618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 flipV="1">
                <a:off x="864510" y="1199002"/>
                <a:ext cx="1368152" cy="72008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1591490" y="1577687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0</a:t>
                </a:r>
                <a:endParaRPr lang="ru-RU" sz="1050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441761" y="736922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y</a:t>
                </a:r>
                <a:endParaRPr lang="ru-RU" sz="105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311570" y="1603944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x</a:t>
                </a:r>
                <a:endParaRPr lang="ru-RU" sz="1050" dirty="0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1568630" y="1513323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440574" y="1342334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b</a:t>
                </a:r>
                <a:endParaRPr lang="ru-RU" sz="1050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Прямоугольник 12"/>
                  <p:cNvSpPr/>
                  <p:nvPr/>
                </p:nvSpPr>
                <p:spPr>
                  <a:xfrm>
                    <a:off x="794092" y="294828"/>
                    <a:ext cx="1640514" cy="52322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Линейная функция</a:t>
                    </a:r>
                    <a:endParaRPr lang="ru-RU" sz="1400" dirty="0"/>
                  </a:p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ru-RU" sz="1400" i="1">
                              <a:latin typeface="Cambria Math"/>
                            </a:rPr>
                            <m:t>𝑦</m:t>
                          </m:r>
                          <m:r>
                            <a:rPr lang="ru-RU" sz="1400" i="1">
                              <a:latin typeface="Cambria Math"/>
                            </a:rPr>
                            <m:t>=</m:t>
                          </m:r>
                          <m:r>
                            <a:rPr lang="ru-RU" sz="1400" i="1">
                              <a:latin typeface="Cambria Math"/>
                            </a:rPr>
                            <m:t>𝑘𝑥</m:t>
                          </m:r>
                          <m:r>
                            <a:rPr lang="ru-RU" sz="1400" i="1">
                              <a:latin typeface="Cambria Math"/>
                            </a:rPr>
                            <m:t>+</m:t>
                          </m:r>
                          <m:r>
                            <a:rPr lang="ru-RU" sz="1400" i="1">
                              <a:latin typeface="Cambria Math"/>
                            </a:rPr>
                            <m:t>𝑏</m:t>
                          </m:r>
                        </m:oMath>
                      </m:oMathPara>
                    </a14:m>
                    <a:endParaRPr lang="ru-RU" sz="1400" dirty="0"/>
                  </a:p>
                </p:txBody>
              </p:sp>
            </mc:Choice>
            <mc:Fallback xmlns="">
              <p:sp>
                <p:nvSpPr>
                  <p:cNvPr id="13" name="Прямоугольник 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4092" y="294828"/>
                    <a:ext cx="1640514" cy="523220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743" t="-2353" r="-2602" b="-11765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50" name="Овал 49"/>
            <p:cNvSpPr/>
            <p:nvPr/>
          </p:nvSpPr>
          <p:spPr>
            <a:xfrm>
              <a:off x="1800845" y="1807104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51411" y="1362469"/>
              <a:ext cx="85880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50" dirty="0" smtClean="0">
                  <a:latin typeface="Cambria Math" pitchFamily="18" charset="0"/>
                  <a:ea typeface="Cambria Math" pitchFamily="18" charset="0"/>
                </a:rPr>
                <a:t>прямая</a:t>
              </a:r>
              <a:endParaRPr lang="ru-RU" sz="105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3059832" y="314963"/>
            <a:ext cx="2422523" cy="2036381"/>
            <a:chOff x="3232896" y="314963"/>
            <a:chExt cx="2422523" cy="2036381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3232896" y="314963"/>
              <a:ext cx="2422523" cy="2036381"/>
              <a:chOff x="3133245" y="240048"/>
              <a:chExt cx="2422523" cy="2036381"/>
            </a:xfrm>
          </p:grpSpPr>
          <p:cxnSp>
            <p:nvCxnSpPr>
              <p:cNvPr id="17" name="Прямая со стрелкой 16"/>
              <p:cNvCxnSpPr/>
              <p:nvPr/>
            </p:nvCxnSpPr>
            <p:spPr>
              <a:xfrm flipH="1" flipV="1">
                <a:off x="4466805" y="814352"/>
                <a:ext cx="5544" cy="146207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 стрелкой 17"/>
              <p:cNvCxnSpPr/>
              <p:nvPr/>
            </p:nvCxnSpPr>
            <p:spPr>
              <a:xfrm rot="5400000" flipV="1">
                <a:off x="4466805" y="949816"/>
                <a:ext cx="0" cy="165618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flipV="1">
                <a:off x="3864237" y="1430186"/>
                <a:ext cx="1253228" cy="628785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4317076" y="1547031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0</a:t>
                </a:r>
                <a:endParaRPr lang="ru-RU" sz="105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317076" y="690803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y</a:t>
                </a:r>
                <a:endParaRPr lang="ru-RU" sz="105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186885" y="1567471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x</a:t>
                </a:r>
                <a:endParaRPr lang="ru-RU" sz="1050" dirty="0"/>
              </a:p>
            </p:txBody>
          </p:sp>
          <p:sp>
            <p:nvSpPr>
              <p:cNvPr id="23" name="Овал 22"/>
              <p:cNvSpPr/>
              <p:nvPr/>
            </p:nvSpPr>
            <p:spPr>
              <a:xfrm>
                <a:off x="4445132" y="1732189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Прямоугольник 24"/>
                  <p:cNvSpPr/>
                  <p:nvPr/>
                </p:nvSpPr>
                <p:spPr>
                  <a:xfrm>
                    <a:off x="3133245" y="240048"/>
                    <a:ext cx="2422523" cy="523220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Прямая пропорциональность</a:t>
                    </a:r>
                  </a:p>
                  <a:p>
                    <a:pPr algn="ctr"/>
                    <a:r>
                      <a:rPr lang="en-US" sz="1400" dirty="0" smtClean="0"/>
                      <a:t> </a:t>
                    </a:r>
                    <a14:m>
                      <m:oMath xmlns:m="http://schemas.openxmlformats.org/officeDocument/2006/math">
                        <m:r>
                          <a:rPr lang="ru-RU" sz="1400" i="1">
                            <a:latin typeface="Cambria Math"/>
                          </a:rPr>
                          <m:t>𝑦</m:t>
                        </m:r>
                        <m:r>
                          <a:rPr lang="ru-RU" sz="1400" i="1">
                            <a:latin typeface="Cambria Math"/>
                          </a:rPr>
                          <m:t>=</m:t>
                        </m:r>
                        <m:r>
                          <a:rPr lang="ru-RU" sz="1400" i="1">
                            <a:latin typeface="Cambria Math"/>
                          </a:rPr>
                          <m:t>𝑘𝑥</m:t>
                        </m:r>
                      </m:oMath>
                    </a14:m>
                    <a:endParaRPr lang="ru-RU" sz="1400" dirty="0"/>
                  </a:p>
                </p:txBody>
              </p:sp>
            </mc:Choice>
            <mc:Fallback xmlns="">
              <p:sp>
                <p:nvSpPr>
                  <p:cNvPr id="25" name="Прямоугольник 2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133245" y="240048"/>
                    <a:ext cx="2422523" cy="523220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t="-1176" r="-1508" b="-11765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54" name="TextBox 53"/>
            <p:cNvSpPr txBox="1"/>
            <p:nvPr/>
          </p:nvSpPr>
          <p:spPr>
            <a:xfrm>
              <a:off x="4608521" y="1248493"/>
              <a:ext cx="85880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050" dirty="0" smtClean="0">
                  <a:latin typeface="Cambria Math" pitchFamily="18" charset="0"/>
                  <a:ea typeface="Cambria Math" pitchFamily="18" charset="0"/>
                </a:rPr>
                <a:t>прямая</a:t>
              </a:r>
              <a:endParaRPr lang="ru-RU" sz="1050" dirty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5580112" y="228159"/>
            <a:ext cx="3026085" cy="2778300"/>
            <a:chOff x="5739635" y="228159"/>
            <a:chExt cx="3026085" cy="27783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Прямоугольник 32"/>
                <p:cNvSpPr/>
                <p:nvPr/>
              </p:nvSpPr>
              <p:spPr>
                <a:xfrm>
                  <a:off x="5739635" y="269041"/>
                  <a:ext cx="3026085" cy="40261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ru-RU" sz="1400" dirty="0" smtClean="0">
                      <a:latin typeface="Times New Roman" pitchFamily="18" charset="0"/>
                      <a:cs typeface="Times New Roman" pitchFamily="18" charset="0"/>
                    </a:rPr>
                    <a:t>Обратная пропорциональность</a:t>
                  </a:r>
                  <a:r>
                    <a:rPr lang="en-US" sz="1400" dirty="0" smtClean="0"/>
                    <a:t> </a:t>
                  </a:r>
                  <a14:m>
                    <m:oMath xmlns:m="http://schemas.openxmlformats.org/officeDocument/2006/math">
                      <m:r>
                        <a:rPr lang="ru-RU" sz="1400" i="1">
                          <a:latin typeface="Cambria Math"/>
                        </a:rPr>
                        <m:t>𝑦</m:t>
                      </m:r>
                      <m:r>
                        <a:rPr lang="ru-RU" sz="1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u-RU" sz="1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𝑘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a14:m>
                  <a:endParaRPr lang="ru-RU" sz="1400" dirty="0"/>
                </a:p>
              </p:txBody>
            </p:sp>
          </mc:Choice>
          <mc:Fallback xmlns="">
            <p:sp>
              <p:nvSpPr>
                <p:cNvPr id="33" name="Прямоугольник 3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9635" y="269041"/>
                  <a:ext cx="3026085" cy="40261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202" r="-1613" b="-454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2" name="Дуга 41"/>
            <p:cNvSpPr/>
            <p:nvPr/>
          </p:nvSpPr>
          <p:spPr>
            <a:xfrm>
              <a:off x="5868144" y="1728627"/>
              <a:ext cx="1347070" cy="1277832"/>
            </a:xfrm>
            <a:prstGeom prst="arc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2" name="Группа 71"/>
            <p:cNvGrpSpPr/>
            <p:nvPr/>
          </p:nvGrpSpPr>
          <p:grpSpPr>
            <a:xfrm>
              <a:off x="6490007" y="228159"/>
              <a:ext cx="2275713" cy="2123185"/>
              <a:chOff x="6490007" y="228159"/>
              <a:chExt cx="2275713" cy="2123185"/>
            </a:xfrm>
          </p:grpSpPr>
          <p:cxnSp>
            <p:nvCxnSpPr>
              <p:cNvPr id="55" name="Прямая со стрелкой 54"/>
              <p:cNvCxnSpPr/>
              <p:nvPr/>
            </p:nvCxnSpPr>
            <p:spPr>
              <a:xfrm flipV="1">
                <a:off x="7318098" y="668862"/>
                <a:ext cx="1" cy="168248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Прямая со стрелкой 55"/>
              <p:cNvCxnSpPr/>
              <p:nvPr/>
            </p:nvCxnSpPr>
            <p:spPr>
              <a:xfrm rot="5400000" flipV="1">
                <a:off x="7318099" y="804325"/>
                <a:ext cx="0" cy="165618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7168370" y="554958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y</a:t>
                </a:r>
                <a:endParaRPr lang="ru-RU" sz="1050" dirty="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8038179" y="1421980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x</a:t>
                </a:r>
                <a:endParaRPr lang="ru-RU" sz="1050" dirty="0"/>
              </a:p>
            </p:txBody>
          </p:sp>
          <p:sp>
            <p:nvSpPr>
              <p:cNvPr id="59" name="Овал 58"/>
              <p:cNvSpPr/>
              <p:nvPr/>
            </p:nvSpPr>
            <p:spPr>
              <a:xfrm>
                <a:off x="7295239" y="1609557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161208" y="1605807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0</a:t>
                </a:r>
                <a:endParaRPr lang="ru-RU" sz="1050" dirty="0"/>
              </a:p>
            </p:txBody>
          </p:sp>
          <p:sp>
            <p:nvSpPr>
              <p:cNvPr id="63" name="Дуга 62"/>
              <p:cNvSpPr/>
              <p:nvPr/>
            </p:nvSpPr>
            <p:spPr>
              <a:xfrm rot="10800000">
                <a:off x="7418650" y="228159"/>
                <a:ext cx="1347070" cy="1277832"/>
              </a:xfrm>
              <a:prstGeom prst="arc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7608776" y="1017119"/>
                <a:ext cx="858805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050" dirty="0" smtClean="0">
                    <a:latin typeface="Cambria Math" pitchFamily="18" charset="0"/>
                    <a:ea typeface="Cambria Math" pitchFamily="18" charset="0"/>
                  </a:rPr>
                  <a:t>гипербола</a:t>
                </a:r>
                <a:endParaRPr lang="ru-RU" sz="105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p:grpSp>
      </p:grpSp>
      <p:grpSp>
        <p:nvGrpSpPr>
          <p:cNvPr id="78" name="Группа 77"/>
          <p:cNvGrpSpPr/>
          <p:nvPr/>
        </p:nvGrpSpPr>
        <p:grpSpPr>
          <a:xfrm>
            <a:off x="3389680" y="2596319"/>
            <a:ext cx="1762826" cy="2064041"/>
            <a:chOff x="3631723" y="2601838"/>
            <a:chExt cx="1762826" cy="2064041"/>
          </a:xfrm>
        </p:grpSpPr>
        <p:grpSp>
          <p:nvGrpSpPr>
            <p:cNvPr id="75" name="Группа 74"/>
            <p:cNvGrpSpPr/>
            <p:nvPr/>
          </p:nvGrpSpPr>
          <p:grpSpPr>
            <a:xfrm>
              <a:off x="3631723" y="2601838"/>
              <a:ext cx="1762826" cy="2064041"/>
              <a:chOff x="3631723" y="2601838"/>
              <a:chExt cx="1762826" cy="206404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Прямоугольник 64"/>
                  <p:cNvSpPr/>
                  <p:nvPr/>
                </p:nvSpPr>
                <p:spPr>
                  <a:xfrm>
                    <a:off x="3631723" y="2601838"/>
                    <a:ext cx="1624868" cy="338554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algn="ctr"/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Функция </a:t>
                    </a:r>
                    <a14:m>
                      <m:oMath xmlns:m="http://schemas.openxmlformats.org/officeDocument/2006/math">
                        <m:r>
                          <a:rPr lang="ru-RU" sz="1600" i="1">
                            <a:latin typeface="Cambria Math"/>
                          </a:rPr>
                          <m:t>𝑦</m:t>
                        </m:r>
                        <m:r>
                          <a:rPr lang="ru-RU" sz="1600" i="1">
                            <a:latin typeface="Cambria Math"/>
                          </a:rPr>
                          <m:t>=</m:t>
                        </m:r>
                        <m:sSup>
                          <m:sSupPr>
                            <m:ctrlPr>
                              <a:rPr lang="ru-RU" sz="16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ru-RU" sz="16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oMath>
                    </a14:m>
                    <a:endParaRPr lang="ru-RU" sz="1400" dirty="0"/>
                  </a:p>
                </p:txBody>
              </p:sp>
            </mc:Choice>
            <mc:Fallback xmlns="">
              <p:sp>
                <p:nvSpPr>
                  <p:cNvPr id="65" name="Прямоугольник 64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31723" y="2601838"/>
                    <a:ext cx="1624868" cy="338554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 l="-1498" t="-7273" r="-4120" b="-23636"/>
                    </a:stretch>
                  </a:blipFill>
                </p:spPr>
                <p:txBody>
                  <a:bodyPr/>
                  <a:lstStyle/>
                  <a:p>
                    <a:r>
                      <a:rPr lang="ru-RU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6" name="Прямая со стрелкой 65"/>
              <p:cNvCxnSpPr/>
              <p:nvPr/>
            </p:nvCxnSpPr>
            <p:spPr>
              <a:xfrm flipH="1" flipV="1">
                <a:off x="4621148" y="3034890"/>
                <a:ext cx="12031" cy="163098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 стрелкой 66"/>
              <p:cNvCxnSpPr/>
              <p:nvPr/>
            </p:nvCxnSpPr>
            <p:spPr>
              <a:xfrm rot="5400000" flipV="1">
                <a:off x="4566457" y="3005060"/>
                <a:ext cx="0" cy="165618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8" name="TextBox 67"/>
              <p:cNvSpPr txBox="1"/>
              <p:nvPr/>
            </p:nvSpPr>
            <p:spPr>
              <a:xfrm>
                <a:off x="4459474" y="2934974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y</a:t>
                </a:r>
                <a:endParaRPr lang="ru-RU" sz="105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5286537" y="3622715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x</a:t>
                </a:r>
                <a:endParaRPr lang="ru-RU" sz="1050" dirty="0"/>
              </a:p>
            </p:txBody>
          </p:sp>
          <p:sp>
            <p:nvSpPr>
              <p:cNvPr id="70" name="Овал 69"/>
              <p:cNvSpPr/>
              <p:nvPr/>
            </p:nvSpPr>
            <p:spPr>
              <a:xfrm flipV="1">
                <a:off x="4598288" y="3801696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4409566" y="3806542"/>
                <a:ext cx="108012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dirty="0" smtClean="0"/>
                  <a:t>0</a:t>
                </a:r>
                <a:endParaRPr lang="ru-RU" sz="1050" dirty="0"/>
              </a:p>
            </p:txBody>
          </p:sp>
        </p:grpSp>
        <p:cxnSp>
          <p:nvCxnSpPr>
            <p:cNvPr id="77" name="Скругленная соединительная линия 76"/>
            <p:cNvCxnSpPr/>
            <p:nvPr/>
          </p:nvCxnSpPr>
          <p:spPr>
            <a:xfrm rot="5400000">
              <a:off x="3785120" y="3412023"/>
              <a:ext cx="1573759" cy="842258"/>
            </a:xfrm>
            <a:prstGeom prst="curvedConnector3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2" name="Группа 101"/>
          <p:cNvGrpSpPr/>
          <p:nvPr/>
        </p:nvGrpSpPr>
        <p:grpSpPr>
          <a:xfrm>
            <a:off x="6260706" y="2571216"/>
            <a:ext cx="1760756" cy="2140637"/>
            <a:chOff x="6420229" y="2571216"/>
            <a:chExt cx="1760756" cy="21406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Прямоугольник 82"/>
                <p:cNvSpPr/>
                <p:nvPr/>
              </p:nvSpPr>
              <p:spPr>
                <a:xfrm>
                  <a:off x="6420229" y="2571216"/>
                  <a:ext cx="1659557" cy="34131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ru-RU" sz="1600" dirty="0" smtClean="0">
                      <a:latin typeface="Times New Roman" pitchFamily="18" charset="0"/>
                      <a:cs typeface="Times New Roman" pitchFamily="18" charset="0"/>
                    </a:rPr>
                    <a:t>Функция </a:t>
                  </a:r>
                  <a14:m>
                    <m:oMath xmlns:m="http://schemas.openxmlformats.org/officeDocument/2006/math">
                      <m:r>
                        <a:rPr lang="ru-RU" sz="1600" i="1">
                          <a:latin typeface="Cambria Math"/>
                        </a:rPr>
                        <m:t>𝑦</m:t>
                      </m:r>
                      <m:r>
                        <a:rPr lang="ru-RU" sz="16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sz="160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a14:m>
                  <a:endParaRPr lang="ru-RU" sz="1400" dirty="0"/>
                </a:p>
              </p:txBody>
            </p:sp>
          </mc:Choice>
          <mc:Fallback xmlns="">
            <p:sp>
              <p:nvSpPr>
                <p:cNvPr id="83" name="Прямоугольник 8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20229" y="2571216"/>
                  <a:ext cx="1659557" cy="34131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1471" t="-5357" r="-4412" b="-23214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4" name="Прямая со стрелкой 83"/>
            <p:cNvCxnSpPr/>
            <p:nvPr/>
          </p:nvCxnSpPr>
          <p:spPr>
            <a:xfrm flipV="1">
              <a:off x="7352892" y="3029371"/>
              <a:ext cx="1" cy="168248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 стрелкой 84"/>
            <p:cNvCxnSpPr/>
            <p:nvPr/>
          </p:nvCxnSpPr>
          <p:spPr>
            <a:xfrm rot="5400000" flipV="1">
              <a:off x="7352893" y="3164834"/>
              <a:ext cx="0" cy="16561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7203164" y="2915467"/>
              <a:ext cx="1080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y</a:t>
              </a:r>
              <a:endParaRPr lang="ru-RU" sz="105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8072973" y="3782489"/>
              <a:ext cx="1080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x</a:t>
              </a:r>
              <a:endParaRPr lang="ru-RU" sz="105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196002" y="3966316"/>
              <a:ext cx="1080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/>
                <a:t>0</a:t>
              </a:r>
              <a:endParaRPr lang="ru-RU" sz="1050" dirty="0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7318099" y="3958567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олилиния 100"/>
            <p:cNvSpPr/>
            <p:nvPr/>
          </p:nvSpPr>
          <p:spPr>
            <a:xfrm>
              <a:off x="7352892" y="3625281"/>
              <a:ext cx="786213" cy="333286"/>
            </a:xfrm>
            <a:custGeom>
              <a:avLst/>
              <a:gdLst>
                <a:gd name="connsiteX0" fmla="*/ 0 w 786213"/>
                <a:gd name="connsiteY0" fmla="*/ 333286 h 333286"/>
                <a:gd name="connsiteX1" fmla="*/ 145278 w 786213"/>
                <a:gd name="connsiteY1" fmla="*/ 179462 h 333286"/>
                <a:gd name="connsiteX2" fmla="*/ 786213 w 786213"/>
                <a:gd name="connsiteY2" fmla="*/ 0 h 333286"/>
                <a:gd name="connsiteX3" fmla="*/ 786213 w 786213"/>
                <a:gd name="connsiteY3" fmla="*/ 0 h 333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6213" h="333286">
                  <a:moveTo>
                    <a:pt x="0" y="333286"/>
                  </a:moveTo>
                  <a:cubicBezTo>
                    <a:pt x="7121" y="284148"/>
                    <a:pt x="14243" y="235010"/>
                    <a:pt x="145278" y="179462"/>
                  </a:cubicBezTo>
                  <a:cubicBezTo>
                    <a:pt x="276314" y="123914"/>
                    <a:pt x="786213" y="0"/>
                    <a:pt x="786213" y="0"/>
                  </a:cubicBezTo>
                  <a:lnTo>
                    <a:pt x="786213" y="0"/>
                  </a:ln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6691345" y="4796378"/>
            <a:ext cx="2455100" cy="347122"/>
            <a:chOff x="6691345" y="4796378"/>
            <a:chExt cx="2455100" cy="347122"/>
          </a:xfrm>
        </p:grpSpPr>
        <p:sp>
          <p:nvSpPr>
            <p:cNvPr id="79" name="Прямоугольник 7"/>
            <p:cNvSpPr/>
            <p:nvPr/>
          </p:nvSpPr>
          <p:spPr>
            <a:xfrm>
              <a:off x="6691345" y="4796378"/>
              <a:ext cx="2455100" cy="347122"/>
            </a:xfrm>
            <a:custGeom>
              <a:avLst/>
              <a:gdLst>
                <a:gd name="connsiteX0" fmla="*/ 0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0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345688 w 9144000"/>
                <a:gd name="connsiteY0" fmla="*/ 0 h 339502"/>
                <a:gd name="connsiteX1" fmla="*/ 9144000 w 9144000"/>
                <a:gd name="connsiteY1" fmla="*/ 0 h 339502"/>
                <a:gd name="connsiteX2" fmla="*/ 9144000 w 9144000"/>
                <a:gd name="connsiteY2" fmla="*/ 339502 h 339502"/>
                <a:gd name="connsiteX3" fmla="*/ 0 w 9144000"/>
                <a:gd name="connsiteY3" fmla="*/ 339502 h 339502"/>
                <a:gd name="connsiteX4" fmla="*/ 345688 w 9144000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078075 w 10876387"/>
                <a:gd name="connsiteY0" fmla="*/ 0 h 339502"/>
                <a:gd name="connsiteX1" fmla="*/ 10876387 w 10876387"/>
                <a:gd name="connsiteY1" fmla="*/ 0 h 339502"/>
                <a:gd name="connsiteX2" fmla="*/ 10876387 w 10876387"/>
                <a:gd name="connsiteY2" fmla="*/ 339502 h 339502"/>
                <a:gd name="connsiteX3" fmla="*/ 0 w 10876387"/>
                <a:gd name="connsiteY3" fmla="*/ 339502 h 339502"/>
                <a:gd name="connsiteX4" fmla="*/ 2078075 w 10876387"/>
                <a:gd name="connsiteY4" fmla="*/ 0 h 339502"/>
                <a:gd name="connsiteX0" fmla="*/ 2621569 w 10876387"/>
                <a:gd name="connsiteY0" fmla="*/ 0 h 347122"/>
                <a:gd name="connsiteX1" fmla="*/ 10876387 w 10876387"/>
                <a:gd name="connsiteY1" fmla="*/ 7620 h 347122"/>
                <a:gd name="connsiteX2" fmla="*/ 10876387 w 10876387"/>
                <a:gd name="connsiteY2" fmla="*/ 347122 h 347122"/>
                <a:gd name="connsiteX3" fmla="*/ 0 w 10876387"/>
                <a:gd name="connsiteY3" fmla="*/ 347122 h 347122"/>
                <a:gd name="connsiteX4" fmla="*/ 2621569 w 10876387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876387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  <a:gd name="connsiteX0" fmla="*/ 2621569 w 10944324"/>
                <a:gd name="connsiteY0" fmla="*/ 0 h 347122"/>
                <a:gd name="connsiteX1" fmla="*/ 10944324 w 10944324"/>
                <a:gd name="connsiteY1" fmla="*/ 0 h 347122"/>
                <a:gd name="connsiteX2" fmla="*/ 10910356 w 10944324"/>
                <a:gd name="connsiteY2" fmla="*/ 347122 h 347122"/>
                <a:gd name="connsiteX3" fmla="*/ 0 w 10944324"/>
                <a:gd name="connsiteY3" fmla="*/ 347122 h 347122"/>
                <a:gd name="connsiteX4" fmla="*/ 2621569 w 10944324"/>
                <a:gd name="connsiteY4" fmla="*/ 0 h 3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4324" h="347122">
                  <a:moveTo>
                    <a:pt x="2621569" y="0"/>
                  </a:moveTo>
                  <a:lnTo>
                    <a:pt x="10944324" y="0"/>
                  </a:lnTo>
                  <a:lnTo>
                    <a:pt x="10910356" y="347122"/>
                  </a:lnTo>
                  <a:lnTo>
                    <a:pt x="0" y="347122"/>
                  </a:lnTo>
                  <a:cubicBezTo>
                    <a:pt x="479275" y="107203"/>
                    <a:pt x="1637400" y="1654"/>
                    <a:pt x="2621569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0" name="Picture 4" descr="E:\РАБОЧИЕ ПРОЕКТЫ\FREE-LANCE\2013\октябрь\Логотип_варианты_цвета3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22110" y="4863870"/>
              <a:ext cx="1872260" cy="2243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1" name="TextBox 80"/>
          <p:cNvSpPr txBox="1"/>
          <p:nvPr/>
        </p:nvSpPr>
        <p:spPr>
          <a:xfrm>
            <a:off x="4640138" y="3868474"/>
            <a:ext cx="9876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Cambria Math" pitchFamily="18" charset="0"/>
                <a:ea typeface="Cambria Math" pitchFamily="18" charset="0"/>
              </a:rPr>
              <a:t>кубическая</a:t>
            </a:r>
          </a:p>
          <a:p>
            <a:r>
              <a:rPr lang="ru-RU" sz="1100" dirty="0" smtClean="0">
                <a:latin typeface="Cambria Math" pitchFamily="18" charset="0"/>
                <a:ea typeface="Cambria Math" pitchFamily="18" charset="0"/>
              </a:rPr>
              <a:t>парабола</a:t>
            </a:r>
            <a:endParaRPr lang="ru-RU" sz="11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</TotalTime>
  <Words>1066</Words>
  <Application>Microsoft Office PowerPoint</Application>
  <PresentationFormat>Экран (16:9)</PresentationFormat>
  <Paragraphs>215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49</cp:revision>
  <dcterms:created xsi:type="dcterms:W3CDTF">2014-09-02T11:17:22Z</dcterms:created>
  <dcterms:modified xsi:type="dcterms:W3CDTF">2014-10-31T06:30:20Z</dcterms:modified>
</cp:coreProperties>
</file>