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4" r:id="rId9"/>
    <p:sldId id="263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EB"/>
    <a:srgbClr val="F9FFE1"/>
    <a:srgbClr val="F6F9FC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300" y="9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.png"/><Relationship Id="rId3" Type="http://schemas.openxmlformats.org/officeDocument/2006/relationships/image" Target="../media/image511.png"/><Relationship Id="rId7" Type="http://schemas.openxmlformats.org/officeDocument/2006/relationships/image" Target="../media/image710.png"/><Relationship Id="rId12" Type="http://schemas.openxmlformats.org/officeDocument/2006/relationships/image" Target="../media/image12.png"/><Relationship Id="rId2" Type="http://schemas.openxmlformats.org/officeDocument/2006/relationships/image" Target="../media/image4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0.png"/><Relationship Id="rId11" Type="http://schemas.openxmlformats.org/officeDocument/2006/relationships/image" Target="../media/image11.png"/><Relationship Id="rId5" Type="http://schemas.openxmlformats.org/officeDocument/2006/relationships/image" Target="../media/image510.png"/><Relationship Id="rId10" Type="http://schemas.openxmlformats.org/officeDocument/2006/relationships/image" Target="../media/image10.png"/><Relationship Id="rId4" Type="http://schemas.openxmlformats.org/officeDocument/2006/relationships/image" Target="../media/image410.png"/><Relationship Id="rId9" Type="http://schemas.openxmlformats.org/officeDocument/2006/relationships/image" Target="../media/image9.png"/><Relationship Id="rId14" Type="http://schemas.openxmlformats.org/officeDocument/2006/relationships/image" Target="../media/image9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8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13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14.png"/><Relationship Id="rId21" Type="http://schemas.openxmlformats.org/officeDocument/2006/relationships/image" Target="../media/image60.png"/><Relationship Id="rId7" Type="http://schemas.openxmlformats.org/officeDocument/2006/relationships/image" Target="../media/image15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50.png"/><Relationship Id="rId5" Type="http://schemas.openxmlformats.org/officeDocument/2006/relationships/image" Target="../media/image43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1.png"/><Relationship Id="rId9" Type="http://schemas.openxmlformats.org/officeDocument/2006/relationships/image" Target="../media/image17.png"/><Relationship Id="rId14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47.png"/><Relationship Id="rId5" Type="http://schemas.openxmlformats.org/officeDocument/2006/relationships/image" Target="../media/image63.png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18" Type="http://schemas.openxmlformats.org/officeDocument/2006/relationships/image" Target="../media/image87.png"/><Relationship Id="rId3" Type="http://schemas.openxmlformats.org/officeDocument/2006/relationships/image" Target="../media/image73.png"/><Relationship Id="rId21" Type="http://schemas.openxmlformats.org/officeDocument/2006/relationships/image" Target="../media/image90.png"/><Relationship Id="rId7" Type="http://schemas.openxmlformats.org/officeDocument/2006/relationships/image" Target="../media/image59.png"/><Relationship Id="rId12" Type="http://schemas.openxmlformats.org/officeDocument/2006/relationships/image" Target="../media/image81.png"/><Relationship Id="rId17" Type="http://schemas.openxmlformats.org/officeDocument/2006/relationships/image" Target="../media/image86.png"/><Relationship Id="rId2" Type="http://schemas.openxmlformats.org/officeDocument/2006/relationships/image" Target="../media/image72.png"/><Relationship Id="rId16" Type="http://schemas.openxmlformats.org/officeDocument/2006/relationships/image" Target="../media/image85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19" Type="http://schemas.openxmlformats.org/officeDocument/2006/relationships/image" Target="../media/image62.png"/><Relationship Id="rId4" Type="http://schemas.openxmlformats.org/officeDocument/2006/relationships/image" Target="../media/image1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Relationship Id="rId22" Type="http://schemas.openxmlformats.org/officeDocument/2006/relationships/image" Target="../media/image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1263001" y="1496854"/>
            <a:ext cx="661803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неравенств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методом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интервалов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286460" y="343150"/>
            <a:ext cx="4566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интервалов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478993" y="909874"/>
                <a:ext cx="618601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&gt;0</m:t>
                      </m:r>
                    </m:oMath>
                  </m:oMathPara>
                </a14:m>
                <a:endParaRPr lang="en-US" sz="2800" i="1" dirty="0" smtClean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&lt;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≤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993" y="909874"/>
                <a:ext cx="6186014" cy="941796"/>
              </a:xfrm>
              <a:prstGeom prst="rect">
                <a:avLst/>
              </a:prstGeom>
              <a:blipFill rotWithShape="1">
                <a:blip r:embed="rId3"/>
                <a:stretch>
                  <a:fillRect t="-2581" b="-6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69630" y="1886934"/>
            <a:ext cx="3387660" cy="132343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нуль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чётную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кратность,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переходе через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нуль функция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сохраняет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9478" y="1896383"/>
            <a:ext cx="3387660" cy="132343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нуль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нечётную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кратность, то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переходе через </a:t>
            </a:r>
            <a:r>
              <a:rPr lang="ru-RU" sz="200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нуль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 rot="3761398">
            <a:off x="3083973" y="698489"/>
            <a:ext cx="324751" cy="137760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838602" flipH="1">
            <a:off x="5722233" y="702567"/>
            <a:ext cx="324751" cy="137760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02306" y="4100697"/>
            <a:ext cx="2349614" cy="2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414529" y="3810161"/>
            <a:ext cx="2196163" cy="599887"/>
          </a:xfrm>
          <a:prstGeom prst="arc">
            <a:avLst>
              <a:gd name="adj1" fmla="val 16200000"/>
              <a:gd name="adj2" fmla="val 26501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flipH="1">
            <a:off x="2613832" y="3815068"/>
            <a:ext cx="2462224" cy="550426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2582426" y="4086657"/>
            <a:ext cx="45720" cy="457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81354" y="3723878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354" y="3723878"/>
                <a:ext cx="482824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76944" y="3723878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944" y="3723878"/>
                <a:ext cx="48282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81354" y="3741793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354" y="3741793"/>
                <a:ext cx="48282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076944" y="3741793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944" y="3741793"/>
                <a:ext cx="482824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/>
          <p:nvPr/>
        </p:nvCxnSpPr>
        <p:spPr>
          <a:xfrm>
            <a:off x="5284546" y="4092151"/>
            <a:ext cx="23496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>
            <a:off x="4196769" y="3801341"/>
            <a:ext cx="2196163" cy="599887"/>
          </a:xfrm>
          <a:prstGeom prst="arc">
            <a:avLst>
              <a:gd name="adj1" fmla="val 16200000"/>
              <a:gd name="adj2" fmla="val 26501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flipH="1">
            <a:off x="6396072" y="3806248"/>
            <a:ext cx="2462224" cy="550426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>
            <a:off x="6364666" y="4077837"/>
            <a:ext cx="45720" cy="457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63594" y="3715058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94" y="3715058"/>
                <a:ext cx="482824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59184" y="3723877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184" y="3723877"/>
                <a:ext cx="482824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63594" y="3732973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94" y="3732973"/>
                <a:ext cx="482824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9184" y="3732973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184" y="3732973"/>
                <a:ext cx="482824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2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allAtOnce"/>
      <p:bldP spid="14" grpId="0" animBg="1"/>
      <p:bldP spid="15" grpId="0" animBg="1"/>
      <p:bldP spid="7" grpId="0" animBg="1"/>
      <p:bldP spid="10" grpId="0" animBg="1"/>
      <p:bldP spid="17" grpId="0" animBg="1"/>
      <p:bldP spid="18" grpId="0" animBg="1"/>
      <p:bldP spid="12" grpId="0" animBg="1"/>
      <p:bldP spid="21" grpId="0"/>
      <p:bldP spid="21" grpId="1"/>
      <p:bldP spid="22" grpId="0"/>
      <p:bldP spid="22" grpId="1"/>
      <p:bldP spid="25" grpId="0"/>
      <p:bldP spid="26" grpId="0"/>
      <p:bldP spid="30" grpId="0" animBg="1"/>
      <p:bldP spid="31" grpId="0" animBg="1"/>
      <p:bldP spid="32" grpId="0" animBg="1"/>
      <p:bldP spid="33" grpId="0"/>
      <p:bldP spid="33" grpId="1"/>
      <p:bldP spid="34" grpId="0"/>
      <p:bldP spid="35" grpId="0"/>
      <p:bldP spid="36" grpId="0"/>
      <p:bldP spid="3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5576" y="478869"/>
                <a:ext cx="7632848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Вы уже умеете решать: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623888" indent="273050">
                  <a:buFont typeface="Wingdings" pitchFamily="2" charset="2"/>
                  <a:buChar char="ü"/>
                </a:pPr>
                <a:r>
                  <a:rPr lang="ru-RU" sz="2400" b="0" i="0" dirty="0" smtClean="0">
                    <a:latin typeface="Times New Roman" pitchFamily="18" charset="0"/>
                    <a:cs typeface="Times New Roman" pitchFamily="18" charset="0"/>
                  </a:rPr>
                  <a:t>линейные неравенства</a:t>
                </a:r>
                <a:endParaRPr lang="ru-RU" sz="2400" dirty="0">
                  <a:latin typeface="+mj-lt"/>
                </a:endParaRPr>
              </a:p>
              <a:p>
                <a:pPr marL="982663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𝑎𝑥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&gt;0 (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𝑎𝑥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23888" indent="273050">
                  <a:buFont typeface="Wingdings" pitchFamily="2" charset="2"/>
                  <a:buChar char="ü"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еравенства второй степени</a:t>
                </a:r>
                <a:endParaRPr lang="ru-RU" sz="2400" b="0" i="1" dirty="0" smtClean="0">
                  <a:latin typeface="Cambria Math"/>
                </a:endParaRPr>
              </a:p>
              <a:p>
                <a:pPr marL="982663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&gt;0 (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400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8869"/>
                <a:ext cx="7632848" cy="2092881"/>
              </a:xfrm>
              <a:prstGeom prst="rect">
                <a:avLst/>
              </a:prstGeom>
              <a:blipFill rotWithShape="1">
                <a:blip r:embed="rId3"/>
                <a:stretch>
                  <a:fillRect l="-1278" t="-2332" b="-5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2859782"/>
                <a:ext cx="7632848" cy="14465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Сегодня вы научитесь решать неравенства вида:</a:t>
                </a:r>
                <a:endParaRPr lang="ru-RU" sz="2400" i="1" dirty="0">
                  <a:latin typeface="Cambria Math"/>
                </a:endParaRPr>
              </a:p>
              <a:p>
                <a:pPr marL="62388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&gt;0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&lt;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23888"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0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не равные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друг другу числа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59782"/>
                <a:ext cx="7632848" cy="1446550"/>
              </a:xfrm>
              <a:prstGeom prst="rect">
                <a:avLst/>
              </a:prstGeom>
              <a:blipFill rotWithShape="1">
                <a:blip r:embed="rId4"/>
                <a:stretch>
                  <a:fillRect l="-1278" t="-3797" b="-33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5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5796136" y="3551518"/>
            <a:ext cx="1312555" cy="5147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265760" y="2571750"/>
            <a:ext cx="2338340" cy="1681100"/>
          </a:xfrm>
          <a:custGeom>
            <a:avLst/>
            <a:gdLst>
              <a:gd name="connsiteX0" fmla="*/ 0 w 803304"/>
              <a:gd name="connsiteY0" fmla="*/ 0 h 820414"/>
              <a:gd name="connsiteX1" fmla="*/ 418744 w 803304"/>
              <a:gd name="connsiteY1" fmla="*/ 820397 h 820414"/>
              <a:gd name="connsiteX2" fmla="*/ 803304 w 803304"/>
              <a:gd name="connsiteY2" fmla="*/ 25638 h 820414"/>
              <a:gd name="connsiteX3" fmla="*/ 803304 w 803304"/>
              <a:gd name="connsiteY3" fmla="*/ 25638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304" h="820414">
                <a:moveTo>
                  <a:pt x="0" y="0"/>
                </a:moveTo>
                <a:cubicBezTo>
                  <a:pt x="142430" y="408062"/>
                  <a:pt x="284860" y="816124"/>
                  <a:pt x="418744" y="820397"/>
                </a:cubicBezTo>
                <a:cubicBezTo>
                  <a:pt x="552628" y="824670"/>
                  <a:pt x="803304" y="25638"/>
                  <a:pt x="803304" y="25638"/>
                </a:cubicBezTo>
                <a:lnTo>
                  <a:pt x="803304" y="2563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23450" y="267494"/>
                <a:ext cx="64970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Решить неравенство 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−4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−21&lt;0</m:t>
                    </m:r>
                  </m:oMath>
                </a14:m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450" y="267494"/>
                <a:ext cx="6497099" cy="523220"/>
              </a:xfrm>
              <a:prstGeom prst="rect">
                <a:avLst/>
              </a:prstGeom>
              <a:blipFill rotWithShape="1">
                <a:blip r:embed="rId3"/>
                <a:stretch>
                  <a:fillRect b="-17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71600" y="915566"/>
                <a:ext cx="3000630" cy="3891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−4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−21&lt;0</m:t>
                      </m:r>
                    </m:oMath>
                  </m:oMathPara>
                </a14:m>
                <a:endParaRPr lang="ru-RU" sz="20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−21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</a:rPr>
                        <m:t>=(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+3)(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−7)</m:t>
                      </m:r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Нули функции: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−7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+3=0          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−7=0</m:t>
                    </m:r>
                  </m:oMath>
                </a14:m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/>
                      </a:rPr>
                      <m:t>3         </m:t>
                    </m:r>
                    <m:r>
                      <a:rPr lang="en-US" sz="2000" b="0" i="1" smtClean="0">
                        <a:latin typeface="Cambria Math"/>
                      </a:rPr>
                      <m:t>     </m:t>
                    </m:r>
                    <m:r>
                      <a:rPr lang="en-US" sz="2000" i="1">
                        <a:latin typeface="Cambria Math"/>
                      </a:rPr>
                      <m:t> 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7</m:t>
                    </m:r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  <a:cs typeface="Times New Roman" pitchFamily="18" charset="0"/>
                      </a:rPr>
                      <m:t>(−3;7)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915566"/>
                <a:ext cx="3000630" cy="3891899"/>
              </a:xfrm>
              <a:prstGeom prst="rect">
                <a:avLst/>
              </a:prstGeom>
              <a:blipFill rotWithShape="1">
                <a:blip r:embed="rId4"/>
                <a:stretch>
                  <a:fillRect l="-2028" r="-3043" b="-1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 стрелкой 54"/>
          <p:cNvCxnSpPr/>
          <p:nvPr/>
        </p:nvCxnSpPr>
        <p:spPr>
          <a:xfrm>
            <a:off x="4925922" y="3551518"/>
            <a:ext cx="311887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7065960" y="3511269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  <a:cs typeface="Times New Roman" pitchFamily="18" charset="0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960" y="3511269"/>
                <a:ext cx="32412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 flipH="1">
                <a:off x="7812360" y="3207924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12360" y="3207924"/>
                <a:ext cx="28803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4680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Овал 60"/>
          <p:cNvSpPr/>
          <p:nvPr/>
        </p:nvSpPr>
        <p:spPr>
          <a:xfrm>
            <a:off x="5740546" y="351127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103868" y="351127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5407574" y="3547270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ru-RU" sz="14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574" y="3547270"/>
                <a:ext cx="458780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066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747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7" grpId="0" animBg="1"/>
      <p:bldP spid="10" grpId="0"/>
      <p:bldP spid="59" grpId="0"/>
      <p:bldP spid="60" grpId="0"/>
      <p:bldP spid="61" grpId="0" animBg="1"/>
      <p:bldP spid="62" grpId="0" animBg="1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1475656" y="261802"/>
                <a:ext cx="618601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&gt;0</m:t>
                      </m:r>
                    </m:oMath>
                  </m:oMathPara>
                </a14:m>
                <a:endParaRPr lang="en-US" sz="2800" i="1" dirty="0" smtClean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&lt;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≤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61802"/>
                <a:ext cx="6186014" cy="941796"/>
              </a:xfrm>
              <a:prstGeom prst="rect">
                <a:avLst/>
              </a:prstGeom>
              <a:blipFill rotWithShape="1">
                <a:blip r:embed="rId2"/>
                <a:stretch>
                  <a:fillRect t="-2597"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896310"/>
                <a:ext cx="669674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Нули функции: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ru-RU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     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       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…     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…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896310"/>
                <a:ext cx="6696744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728" b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Левая фигурная скобка 26"/>
          <p:cNvSpPr/>
          <p:nvPr/>
        </p:nvSpPr>
        <p:spPr>
          <a:xfrm rot="16200000">
            <a:off x="5041920" y="-1184161"/>
            <a:ext cx="212289" cy="4176463"/>
          </a:xfrm>
          <a:prstGeom prst="leftBrace">
            <a:avLst>
              <a:gd name="adj1" fmla="val 72582"/>
              <a:gd name="adj2" fmla="val 49756"/>
            </a:avLst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267636" y="3181705"/>
                <a:ext cx="406554" cy="316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636" y="3181705"/>
                <a:ext cx="406554" cy="316185"/>
              </a:xfrm>
              <a:prstGeom prst="rect">
                <a:avLst/>
              </a:prstGeom>
              <a:blipFill rotWithShape="1">
                <a:blip r:embed="rId4"/>
                <a:stretch>
                  <a:fillRect t="-9615" r="-25373" b="-4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85461" y="3181705"/>
                <a:ext cx="418859" cy="316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461" y="3181705"/>
                <a:ext cx="418859" cy="316185"/>
              </a:xfrm>
              <a:prstGeom prst="rect">
                <a:avLst/>
              </a:prstGeom>
              <a:blipFill rotWithShape="1">
                <a:blip r:embed="rId5"/>
                <a:stretch>
                  <a:fillRect t="-9615" r="-26087" b="-4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466661" y="3181705"/>
                <a:ext cx="401912" cy="316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661" y="3181705"/>
                <a:ext cx="401912" cy="316185"/>
              </a:xfrm>
              <a:prstGeom prst="rect">
                <a:avLst/>
              </a:prstGeom>
              <a:blipFill rotWithShape="1">
                <a:blip r:embed="rId6"/>
                <a:stretch>
                  <a:fillRect t="-9615" r="-25758" b="-4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Дуга 24"/>
          <p:cNvSpPr/>
          <p:nvPr/>
        </p:nvSpPr>
        <p:spPr>
          <a:xfrm>
            <a:off x="3280574" y="3120850"/>
            <a:ext cx="1515963" cy="252078"/>
          </a:xfrm>
          <a:prstGeom prst="arc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flipH="1">
            <a:off x="2484701" y="3122806"/>
            <a:ext cx="1561070" cy="252078"/>
          </a:xfrm>
          <a:prstGeom prst="arc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-76695" y="3110206"/>
            <a:ext cx="1732043" cy="252078"/>
          </a:xfrm>
          <a:prstGeom prst="arc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664028" y="3118605"/>
            <a:ext cx="812509" cy="124372"/>
          </a:xfrm>
          <a:custGeom>
            <a:avLst/>
            <a:gdLst>
              <a:gd name="connsiteX0" fmla="*/ 0 w 931491"/>
              <a:gd name="connsiteY0" fmla="*/ 145278 h 145278"/>
              <a:gd name="connsiteX1" fmla="*/ 478564 w 931491"/>
              <a:gd name="connsiteY1" fmla="*/ 0 h 145278"/>
              <a:gd name="connsiteX2" fmla="*/ 931491 w 931491"/>
              <a:gd name="connsiteY2" fmla="*/ 145278 h 14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1491" h="145278">
                <a:moveTo>
                  <a:pt x="0" y="145278"/>
                </a:moveTo>
                <a:cubicBezTo>
                  <a:pt x="161658" y="72639"/>
                  <a:pt x="323316" y="0"/>
                  <a:pt x="478564" y="0"/>
                </a:cubicBezTo>
                <a:cubicBezTo>
                  <a:pt x="633812" y="0"/>
                  <a:pt x="782651" y="72639"/>
                  <a:pt x="931491" y="145278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H="1">
            <a:off x="4787799" y="3121507"/>
            <a:ext cx="2255505" cy="252078"/>
          </a:xfrm>
          <a:prstGeom prst="arc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09887" y="3243351"/>
            <a:ext cx="517757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flipH="1">
                <a:off x="5725644" y="2944089"/>
                <a:ext cx="64655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25644" y="2944089"/>
                <a:ext cx="646556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1647678" y="3229276"/>
            <a:ext cx="39879" cy="391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50974" y="3228719"/>
            <a:ext cx="39879" cy="391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74952" y="3228719"/>
            <a:ext cx="39879" cy="391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471630" y="2868574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…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630" y="2868574"/>
                <a:ext cx="41549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10000" r="-2318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0" y="3651870"/>
            <a:ext cx="9144000" cy="14916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83568" y="3723878"/>
            <a:ext cx="7755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каждом из промежутков, на которые область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разбивается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нулями функции, знак функции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сохраняется,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переходе через нуль её знак меняется.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6445" cy="514350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5148064" y="987574"/>
            <a:ext cx="3697009" cy="370266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6267061" y="1593401"/>
            <a:ext cx="0" cy="22659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28169" y="2131203"/>
            <a:ext cx="1513444" cy="149457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16216" y="2635259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35259"/>
                <a:ext cx="482824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V="1">
            <a:off x="6428169" y="2059195"/>
            <a:ext cx="1584176" cy="172819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29521" y="2461627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521" y="2461627"/>
                <a:ext cx="482824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 стрелкой 27"/>
          <p:cNvCxnSpPr/>
          <p:nvPr/>
        </p:nvCxnSpPr>
        <p:spPr>
          <a:xfrm>
            <a:off x="5780097" y="3289408"/>
            <a:ext cx="23496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 flipH="1">
            <a:off x="7583077" y="3271458"/>
            <a:ext cx="45719" cy="46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70394" y="3208410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394" y="3208410"/>
                <a:ext cx="482824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Овал 33"/>
          <p:cNvSpPr/>
          <p:nvPr/>
        </p:nvSpPr>
        <p:spPr>
          <a:xfrm flipH="1">
            <a:off x="6860217" y="3275093"/>
            <a:ext cx="45720" cy="457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94253" y="3217489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253" y="3217489"/>
                <a:ext cx="482824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84560" y="339502"/>
                <a:ext cx="58400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560" y="339502"/>
                <a:ext cx="5840060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167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8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17" grpId="0"/>
      <p:bldP spid="18" grpId="0"/>
      <p:bldP spid="16" grpId="0"/>
      <p:bldP spid="25" grpId="0" animBg="1"/>
      <p:bldP spid="24" grpId="0" animBg="1"/>
      <p:bldP spid="19" grpId="0" animBg="1"/>
      <p:bldP spid="21" grpId="0" animBg="1"/>
      <p:bldP spid="23" grpId="0" animBg="1"/>
      <p:bldP spid="12" grpId="0"/>
      <p:bldP spid="13" grpId="0" animBg="1"/>
      <p:bldP spid="14" grpId="0" animBg="1"/>
      <p:bldP spid="15" grpId="0" animBg="1"/>
      <p:bldP spid="26" grpId="0"/>
      <p:bldP spid="37" grpId="0" animBg="1"/>
      <p:bldP spid="7" grpId="0" animBg="1"/>
      <p:bldP spid="7" grpId="1" animBg="1"/>
      <p:bldP spid="9" grpId="0" animBg="1"/>
      <p:bldP spid="9" grpId="1" animBg="1"/>
      <p:bldP spid="31" grpId="0"/>
      <p:bldP spid="31" grpId="1"/>
      <p:bldP spid="31" grpId="2"/>
      <p:bldP spid="36" grpId="0"/>
      <p:bldP spid="36" grpId="1"/>
      <p:bldP spid="30" grpId="0" animBg="1"/>
      <p:bldP spid="30" grpId="1" animBg="1"/>
      <p:bldP spid="30" grpId="2" animBg="1"/>
      <p:bldP spid="32" grpId="0"/>
      <p:bldP spid="32" grpId="1"/>
      <p:bldP spid="32" grpId="2"/>
      <p:bldP spid="34" grpId="0" animBg="1"/>
      <p:bldP spid="34" grpId="1" animBg="1"/>
      <p:bldP spid="35" grpId="0"/>
      <p:bldP spid="35" grpId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3295795" y="3890322"/>
            <a:ext cx="1060075" cy="5418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233256" y="3898792"/>
            <a:ext cx="1496043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-180528" y="3735239"/>
            <a:ext cx="1413784" cy="244238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1233256" y="3742713"/>
            <a:ext cx="1496043" cy="274683"/>
          </a:xfrm>
          <a:prstGeom prst="arc">
            <a:avLst>
              <a:gd name="adj1" fmla="val 10719932"/>
              <a:gd name="adj2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2747126" y="3742714"/>
            <a:ext cx="548669" cy="283474"/>
          </a:xfrm>
          <a:prstGeom prst="arc">
            <a:avLst>
              <a:gd name="adj1" fmla="val 10719932"/>
              <a:gd name="adj2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3295795" y="3742714"/>
            <a:ext cx="1066985" cy="283474"/>
          </a:xfrm>
          <a:prstGeom prst="arc">
            <a:avLst>
              <a:gd name="adj1" fmla="val 10719932"/>
              <a:gd name="adj2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flipH="1">
            <a:off x="4373560" y="3734750"/>
            <a:ext cx="1350568" cy="24472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1912" y="267494"/>
                <a:ext cx="6696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12" y="267494"/>
                <a:ext cx="669674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65" t="-10526" r="-91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21912" y="886288"/>
                <a:ext cx="4801571" cy="2585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Нули 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ru-RU" b="0" i="0" smtClean="0">
                        <a:latin typeface="Cambria Math"/>
                      </a:rPr>
                      <m:t>:</m:t>
                    </m:r>
                  </m:oMath>
                </a14:m>
                <a:endParaRPr lang="ru-RU" b="0" dirty="0" smtClean="0">
                  <a:latin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 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−3=0 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+4=0 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−1=0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=0   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3    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=−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4   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  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12" y="886288"/>
                <a:ext cx="4801571" cy="2585323"/>
              </a:xfrm>
              <a:prstGeom prst="rect">
                <a:avLst/>
              </a:prstGeom>
              <a:blipFill rotWithShape="1">
                <a:blip r:embed="rId4"/>
                <a:stretch>
                  <a:fillRect l="-1015" r="-1396" b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949906" y="975388"/>
                <a:ext cx="9757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906" y="975388"/>
                <a:ext cx="97578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68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951418" y="1392286"/>
                <a:ext cx="963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418" y="1392286"/>
                <a:ext cx="96353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822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745979" y="98022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79" y="980224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745979" y="139228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79" y="1392286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973766" y="139228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766" y="1392286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973766" y="97538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766" y="975388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82152" y="3861348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152" y="3861348"/>
                <a:ext cx="324128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1132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91924" y="3860060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924" y="3860060"/>
                <a:ext cx="324128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1961" r="-1132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002788" y="3870140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−4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88" y="3870140"/>
                <a:ext cx="458780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>
            <a:off x="526364" y="3884451"/>
            <a:ext cx="463049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 flipH="1">
                <a:off x="4989808" y="3556221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89808" y="3556221"/>
                <a:ext cx="2880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4680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/>
          <p:cNvSpPr/>
          <p:nvPr/>
        </p:nvSpPr>
        <p:spPr>
          <a:xfrm>
            <a:off x="1192596" y="3854879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03945" y="3854322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319870" y="3854322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131840" y="3863509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863509"/>
                <a:ext cx="32412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2000" r="-1132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3258271" y="3848566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49904" y="1131590"/>
                <a:ext cx="33740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u="sng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u="sng" smtClean="0">
                              <a:latin typeface="Cambria Math"/>
                            </a:rPr>
                            <m:t>3;+</m:t>
                          </m:r>
                          <m:r>
                            <a:rPr lang="en-US" sz="1400" b="0" i="1" u="sng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1400" b="0" i="0" u="sng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1400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400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=8820&gt;0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04" y="1131590"/>
                <a:ext cx="3374065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17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49904" y="1779662"/>
                <a:ext cx="29124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u="sng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u="sng" smtClean="0">
                              <a:latin typeface="Cambria Math"/>
                            </a:rPr>
                            <m:t>1;3</m:t>
                          </m:r>
                        </m:e>
                      </m:d>
                      <m:r>
                        <a:rPr lang="en-US" sz="1400" b="0" i="0" u="sng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1400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=−12&lt;0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04" y="1779662"/>
                <a:ext cx="2912400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41269" y="2428314"/>
                <a:ext cx="2740302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u="sng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u="sng" smtClean="0">
                              <a:latin typeface="Cambria Math"/>
                            </a:rPr>
                            <m:t>0;1</m:t>
                          </m:r>
                        </m:e>
                      </m:d>
                      <m:r>
                        <a:rPr lang="en-US" sz="1400" b="0" i="0" u="sng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1400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0,5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0,5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0,5</m:t>
                          </m:r>
                          <m:r>
                            <a:rPr lang="en-US" sz="1400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0,5</m:t>
                          </m:r>
                          <m:r>
                            <a:rPr lang="en-US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=2,8125&gt;0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69" y="2428314"/>
                <a:ext cx="2740302" cy="738664"/>
              </a:xfrm>
              <a:prstGeom prst="rect">
                <a:avLst/>
              </a:prstGeom>
              <a:blipFill rotWithShape="1">
                <a:blip r:embed="rId18"/>
                <a:stretch>
                  <a:fillRect t="-82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49904" y="3291830"/>
                <a:ext cx="35856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u="sng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u="sng" smtClean="0">
                              <a:latin typeface="Cambria Math"/>
                            </a:rPr>
                            <m:t>−4;0</m:t>
                          </m:r>
                        </m:e>
                      </m:d>
                      <m:r>
                        <a:rPr lang="en-US" sz="1400" b="0" i="0" u="sng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1400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400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=−24&lt;0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04" y="3291830"/>
                <a:ext cx="3585662" cy="523220"/>
              </a:xfrm>
              <a:prstGeom prst="rect">
                <a:avLst/>
              </a:prstGeom>
              <a:blipFill rotWithShape="1">
                <a:blip r:embed="rId19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49904" y="3959066"/>
                <a:ext cx="35503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u="sng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u="sng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u="sng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  <m:r>
                            <a:rPr lang="en-US" sz="1400" b="0" i="1" u="sng" smtClean="0">
                              <a:latin typeface="Cambria Math"/>
                            </a:rPr>
                            <m:t>;−4</m:t>
                          </m:r>
                        </m:e>
                      </m:d>
                      <m:r>
                        <a:rPr lang="en-US" sz="1400" b="0" i="0" u="sng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1400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1400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=240&gt;0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04" y="3959066"/>
                <a:ext cx="3550396" cy="523220"/>
              </a:xfrm>
              <a:prstGeom prst="rect">
                <a:avLst/>
              </a:prstGeom>
              <a:blipFill rotWithShape="1">
                <a:blip r:embed="rId20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73820" y="3447135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820" y="3447135"/>
                <a:ext cx="410689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23942" y="384608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942" y="3846087"/>
                <a:ext cx="410689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2825368" y="3447495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368" y="3447495"/>
                <a:ext cx="410689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780257" y="3839362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57" y="3839362"/>
                <a:ext cx="410689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333" r="-2089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2099" y="343584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99" y="3435846"/>
                <a:ext cx="410689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333" r="-2089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1912" y="4437600"/>
                <a:ext cx="340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;0</m:t>
                        </m:r>
                      </m:e>
                    </m:d>
                    <m:r>
                      <a:rPr lang="ru-RU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1;3</m:t>
                        </m:r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12" y="4437600"/>
                <a:ext cx="3403920" cy="369332"/>
              </a:xfrm>
              <a:prstGeom prst="rect">
                <a:avLst/>
              </a:prstGeom>
              <a:blipFill rotWithShape="1">
                <a:blip r:embed="rId26"/>
                <a:stretch>
                  <a:fillRect l="-143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8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4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5" grpId="0"/>
      <p:bldP spid="16" grpId="0"/>
      <p:bldP spid="22" grpId="0"/>
      <p:bldP spid="23" grpId="0" animBg="1"/>
      <p:bldP spid="24" grpId="0" animBg="1"/>
      <p:bldP spid="25" grpId="0" animBg="1"/>
      <p:bldP spid="27" grpId="0"/>
      <p:bldP spid="35" grpId="0" animBg="1"/>
      <p:bldP spid="47" grpId="0"/>
      <p:bldP spid="50" grpId="0"/>
      <p:bldP spid="51" grpId="0"/>
      <p:bldP spid="52" grpId="0"/>
      <p:bldP spid="53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27584" y="1010230"/>
                <a:ext cx="4369722" cy="2513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+1,2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+1,2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Нули функции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+1,2</m:t>
                        </m:r>
                      </m:e>
                    </m:d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−8</m:t>
                        </m:r>
                      </m:e>
                    </m:d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US" sz="1600" i="1">
                        <a:latin typeface="Cambria Math"/>
                      </a:rPr>
                      <m:t>1,2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8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010230"/>
                <a:ext cx="4369722" cy="2513060"/>
              </a:xfrm>
              <a:prstGeom prst="rect">
                <a:avLst/>
              </a:prstGeom>
              <a:blipFill rotWithShape="1">
                <a:blip r:embed="rId2"/>
                <a:stretch>
                  <a:fillRect l="-837" r="-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938817" y="1558275"/>
                <a:ext cx="2419187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latin typeface="Cambria Math"/>
                            </a:rPr>
                            <m:t>+1,2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latin typeface="Cambria Math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817" y="1558275"/>
                <a:ext cx="2419187" cy="645561"/>
              </a:xfrm>
              <a:prstGeom prst="rect">
                <a:avLst/>
              </a:prstGeom>
              <a:blipFill rotWithShape="1">
                <a:blip r:embed="rId3"/>
                <a:stretch>
                  <a:fillRect r="-1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1696049" y="3749295"/>
            <a:ext cx="542775" cy="5147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584" y="267494"/>
                <a:ext cx="6696744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7494"/>
                <a:ext cx="6696744" cy="645048"/>
              </a:xfrm>
              <a:prstGeom prst="rect">
                <a:avLst/>
              </a:prstGeom>
              <a:blipFill rotWithShape="1">
                <a:blip r:embed="rId5"/>
                <a:stretch>
                  <a:fillRect l="-1457" r="-1730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32010" y="767668"/>
                <a:ext cx="3024867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…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i="1" dirty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010" y="767668"/>
                <a:ext cx="3024867" cy="424732"/>
              </a:xfrm>
              <a:prstGeom prst="rect">
                <a:avLst/>
              </a:prstGeom>
              <a:blipFill rotWithShape="1">
                <a:blip r:embed="rId6"/>
                <a:stretch>
                  <a:fillRect t="-1429" r="-1411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622112" y="1166467"/>
                <a:ext cx="8190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112" y="1166467"/>
                <a:ext cx="819070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671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804327" y="1714109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27" y="1714109"/>
                <a:ext cx="34496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228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767036" y="1714854"/>
                <a:ext cx="8607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+1,2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36" y="1714854"/>
                <a:ext cx="860748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496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174570" y="1717612"/>
                <a:ext cx="3850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570" y="1717612"/>
                <a:ext cx="385041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69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416232" y="1713218"/>
                <a:ext cx="3497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232" y="1713218"/>
                <a:ext cx="34977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689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4098236" y="3752387"/>
            <a:ext cx="866013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51520" y="3645688"/>
            <a:ext cx="1430876" cy="244238"/>
          </a:xfrm>
          <a:prstGeom prst="arc">
            <a:avLst>
              <a:gd name="adj1" fmla="val 16200000"/>
              <a:gd name="adj2" fmla="val 113641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1691680" y="3653163"/>
            <a:ext cx="548669" cy="283474"/>
          </a:xfrm>
          <a:prstGeom prst="arc">
            <a:avLst>
              <a:gd name="adj1" fmla="val 10719932"/>
              <a:gd name="adj2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2238459" y="3653164"/>
            <a:ext cx="1823777" cy="236762"/>
          </a:xfrm>
          <a:prstGeom prst="arc">
            <a:avLst>
              <a:gd name="adj1" fmla="val 10719932"/>
              <a:gd name="adj2" fmla="val 61486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flipH="1">
            <a:off x="4068900" y="3645199"/>
            <a:ext cx="1871252" cy="28264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098090" y="3792225"/>
                <a:ext cx="290464" cy="381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10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1100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090" y="3792225"/>
                <a:ext cx="290464" cy="381451"/>
              </a:xfrm>
              <a:prstGeom prst="rect">
                <a:avLst/>
              </a:prstGeom>
              <a:blipFill rotWithShape="1">
                <a:blip r:embed="rId12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906836" y="3770509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836" y="3770509"/>
                <a:ext cx="324128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1132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937416" y="3794900"/>
            <a:ext cx="41028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flipH="1">
                <a:off x="4956412" y="3592848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56412" y="3592848"/>
                <a:ext cx="2880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489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Овал 27"/>
          <p:cNvSpPr/>
          <p:nvPr/>
        </p:nvSpPr>
        <p:spPr>
          <a:xfrm>
            <a:off x="1652365" y="3756225"/>
            <a:ext cx="72000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026236" y="3756225"/>
            <a:ext cx="72000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314548" y="3773958"/>
                <a:ext cx="5950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−1,2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548" y="3773958"/>
                <a:ext cx="595035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961" r="-721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/>
          <p:cNvSpPr/>
          <p:nvPr/>
        </p:nvSpPr>
        <p:spPr>
          <a:xfrm>
            <a:off x="2202825" y="3750469"/>
            <a:ext cx="72000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256453" y="1770271"/>
                <a:ext cx="347954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sz="1600" i="1">
                              <a:latin typeface="Cambria Math"/>
                            </a:rPr>
                            <m:t>+1,2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sz="1600" i="1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453" y="1770271"/>
                <a:ext cx="3479542" cy="645561"/>
              </a:xfrm>
              <a:prstGeom prst="rect">
                <a:avLst/>
              </a:prstGeom>
              <a:blipFill rotWithShape="1">
                <a:blip r:embed="rId16"/>
                <a:stretch>
                  <a:fillRect r="-1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55976" y="3357584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57584"/>
                <a:ext cx="410689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55869" y="372691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869" y="3726916"/>
                <a:ext cx="410689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768136" y="3365452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136" y="3365452"/>
                <a:ext cx="410689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058617" y="372431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17" y="3724310"/>
                <a:ext cx="410689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27584" y="4371950"/>
                <a:ext cx="3403920" cy="469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1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1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/>
                          </a:rPr>
                          <m:t>1,2;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ru-RU" sz="160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["/>
                        <m:endChr m:val=""/>
                        <m:ctrlPr>
                          <a:rPr lang="ru-RU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  <m:d>
                          <m:dPr>
                            <m:begChr m:val="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;+∞</m:t>
                            </m:r>
                          </m:e>
                        </m:d>
                      </m:e>
                    </m:d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71950"/>
                <a:ext cx="3403920" cy="469744"/>
              </a:xfrm>
              <a:prstGeom prst="rect">
                <a:avLst/>
              </a:prstGeom>
              <a:blipFill rotWithShape="1">
                <a:blip r:embed="rId21"/>
                <a:stretch>
                  <a:fillRect l="-1075" t="-64935" b="-10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2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617 L -0.01579 0.1064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" y="4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617 L -0.01615 0.1058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4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463 L -0.01615 0.1052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5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7" grpId="0" animBg="1"/>
      <p:bldP spid="6" grpId="0"/>
      <p:bldP spid="2" grpId="0"/>
      <p:bldP spid="2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6" grpId="0" animBg="1"/>
      <p:bldP spid="18" grpId="0" animBg="1"/>
      <p:bldP spid="20" grpId="0" animBg="1"/>
      <p:bldP spid="21" grpId="0" animBg="1"/>
      <p:bldP spid="22" grpId="0" animBg="1"/>
      <p:bldP spid="23" grpId="0"/>
      <p:bldP spid="24" grpId="0"/>
      <p:bldP spid="26" grpId="0"/>
      <p:bldP spid="28" grpId="0" animBg="1"/>
      <p:bldP spid="29" grpId="0" animBg="1"/>
      <p:bldP spid="30" grpId="0"/>
      <p:bldP spid="31" grpId="0" animBg="1"/>
      <p:bldP spid="34" grpId="0"/>
      <p:bldP spid="34" grpId="1"/>
      <p:bldP spid="35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97299" y="3768461"/>
            <a:ext cx="1982558" cy="5147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081432" y="3766888"/>
            <a:ext cx="41028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flipH="1">
            <a:off x="4212916" y="3629243"/>
            <a:ext cx="1871252" cy="28264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261523"/>
                <a:ext cx="6696744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11−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1523"/>
                <a:ext cx="6696744" cy="616194"/>
              </a:xfrm>
              <a:prstGeom prst="rect">
                <a:avLst/>
              </a:prstGeom>
              <a:blipFill rotWithShape="1">
                <a:blip r:embed="rId3"/>
                <a:stretch>
                  <a:fillRect l="-1365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971600" y="915566"/>
                <a:ext cx="4154855" cy="254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+6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11−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Нули 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+6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2238375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ru-RU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11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6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915566"/>
                <a:ext cx="4154855" cy="2541850"/>
              </a:xfrm>
              <a:prstGeom prst="rect">
                <a:avLst/>
              </a:prstGeom>
              <a:blipFill rotWithShape="1">
                <a:blip r:embed="rId4"/>
                <a:stretch>
                  <a:fillRect l="-1173" r="-1760" b="-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652120" y="1131590"/>
                <a:ext cx="12332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+6≠0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≠−6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131590"/>
                <a:ext cx="1233286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4717" r="-1485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Дуга 11"/>
          <p:cNvSpPr/>
          <p:nvPr/>
        </p:nvSpPr>
        <p:spPr>
          <a:xfrm>
            <a:off x="35496" y="3617676"/>
            <a:ext cx="2118271" cy="244238"/>
          </a:xfrm>
          <a:prstGeom prst="arc">
            <a:avLst>
              <a:gd name="adj1" fmla="val 16200000"/>
              <a:gd name="adj2" fmla="val 80743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2153767" y="3625152"/>
            <a:ext cx="2052486" cy="236762"/>
          </a:xfrm>
          <a:prstGeom prst="arc">
            <a:avLst>
              <a:gd name="adj1" fmla="val 10719932"/>
              <a:gd name="adj2" fmla="val 61486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991030" y="374249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11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30" y="3742497"/>
                <a:ext cx="423514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01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 flipH="1">
                <a:off x="5100428" y="3564836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00428" y="3564836"/>
                <a:ext cx="28803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4680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Овал 17"/>
          <p:cNvSpPr/>
          <p:nvPr/>
        </p:nvSpPr>
        <p:spPr>
          <a:xfrm>
            <a:off x="2123736" y="372821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170252" y="372821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944434" y="3730050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−6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34" y="3730050"/>
                <a:ext cx="458780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933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12491" y="333843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491" y="3338438"/>
                <a:ext cx="41068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004916" y="373657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916" y="3736578"/>
                <a:ext cx="410689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361659" y="333843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659" y="3338438"/>
                <a:ext cx="41068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71600" y="4371950"/>
                <a:ext cx="340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6;11</m:t>
                        </m:r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71950"/>
                <a:ext cx="340392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43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652120" y="2202418"/>
                <a:ext cx="27559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i="1">
                              <a:latin typeface="Cambria Math"/>
                            </a:rPr>
                            <m:t>−11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i="1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202418"/>
                <a:ext cx="275594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10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2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  <p:bldP spid="6" grpId="0"/>
      <p:bldP spid="12" grpId="0" animBg="1"/>
      <p:bldP spid="14" grpId="0" animBg="1"/>
      <p:bldP spid="15" grpId="0"/>
      <p:bldP spid="17" grpId="0"/>
      <p:bldP spid="18" grpId="0" animBg="1"/>
      <p:bldP spid="19" grpId="0" animBg="1"/>
      <p:bldP spid="20" grpId="0"/>
      <p:bldP spid="22" grpId="0"/>
      <p:bldP spid="23" grpId="0"/>
      <p:bldP spid="24" grpId="0"/>
      <p:bldP spid="26" grpId="0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357837" y="2058129"/>
                <a:ext cx="1994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−15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−0,3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837" y="2058129"/>
                <a:ext cx="1994071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33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70962" y="761738"/>
                <a:ext cx="4252959" cy="2958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−10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−0,3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Нули 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−15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−0,3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2238375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15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0,3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62" y="761738"/>
                <a:ext cx="4252959" cy="2958823"/>
              </a:xfrm>
              <a:prstGeom prst="rect">
                <a:avLst/>
              </a:prstGeom>
              <a:blipFill rotWithShape="1">
                <a:blip r:embed="rId3"/>
                <a:stretch>
                  <a:fillRect l="-1146" r="-1433" b="-1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4234415" y="3986144"/>
            <a:ext cx="914127" cy="49062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081432" y="3983730"/>
            <a:ext cx="1078304" cy="5147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081432" y="4031528"/>
            <a:ext cx="41028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270068"/>
                <a:ext cx="6696744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sz="2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068"/>
                <a:ext cx="6696744" cy="622222"/>
              </a:xfrm>
              <a:prstGeom prst="rect">
                <a:avLst/>
              </a:prstGeom>
              <a:blipFill rotWithShape="1">
                <a:blip r:embed="rId5"/>
                <a:stretch>
                  <a:fillRect l="-1365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528902" y="1086987"/>
                <a:ext cx="149137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≠0,3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902" y="1086987"/>
                <a:ext cx="149137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215395" y="2051779"/>
                <a:ext cx="11398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−0,3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395" y="2051779"/>
                <a:ext cx="113986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695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172201" y="185962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201" y="1859621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402780" y="205812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780" y="2058129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Дуга 18"/>
          <p:cNvSpPr/>
          <p:nvPr/>
        </p:nvSpPr>
        <p:spPr>
          <a:xfrm flipH="1">
            <a:off x="4204370" y="3885337"/>
            <a:ext cx="1871252" cy="28264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35496" y="3882316"/>
            <a:ext cx="2118271" cy="244238"/>
          </a:xfrm>
          <a:prstGeom prst="arc">
            <a:avLst>
              <a:gd name="adj1" fmla="val 16200000"/>
              <a:gd name="adj2" fmla="val 80743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2153767" y="3889792"/>
            <a:ext cx="2052486" cy="236762"/>
          </a:xfrm>
          <a:prstGeom prst="arc">
            <a:avLst>
              <a:gd name="adj1" fmla="val 10719932"/>
              <a:gd name="adj2" fmla="val 61486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991030" y="400713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15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30" y="4007137"/>
                <a:ext cx="423514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101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 flipH="1">
                <a:off x="5100428" y="3829476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00428" y="3829476"/>
                <a:ext cx="2880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4680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Овал 23"/>
          <p:cNvSpPr/>
          <p:nvPr/>
        </p:nvSpPr>
        <p:spPr>
          <a:xfrm>
            <a:off x="2123736" y="399285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70252" y="3992853"/>
            <a:ext cx="72000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944434" y="4003236"/>
                <a:ext cx="4603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0,3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34" y="4003236"/>
                <a:ext cx="460382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933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12491" y="3601465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491" y="3601465"/>
                <a:ext cx="410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23837" y="394572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837" y="3945727"/>
                <a:ext cx="41068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61659" y="360008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659" y="3600088"/>
                <a:ext cx="41068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528902" y="2017542"/>
                <a:ext cx="2932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i="1">
                              <a:latin typeface="Cambria Math"/>
                            </a:rPr>
                            <m:t>−15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i="1">
                              <a:latin typeface="Cambria Math"/>
                            </a:rPr>
                            <m:t>−0,3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902" y="2017542"/>
                <a:ext cx="293227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83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1600" y="4397588"/>
                <a:ext cx="340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  <m:r>
                          <a:rPr lang="en-US" b="0" i="1" smtClean="0">
                            <a:latin typeface="Cambria Math"/>
                          </a:rPr>
                          <m:t>;0,3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["/>
                        <m:endChr m:val="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d>
                          <m:dPr>
                            <m:begChr m:val="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;+∞</m:t>
                            </m:r>
                          </m:e>
                        </m:d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97588"/>
                <a:ext cx="340392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431" t="-124590" r="-3399" b="-19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42149" y="20486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49" y="2048604"/>
                <a:ext cx="41069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352837" y="2049397"/>
                <a:ext cx="11136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−15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837" y="2049397"/>
                <a:ext cx="1113638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546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28333" y="1635510"/>
                <a:ext cx="9188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33" y="1635510"/>
                <a:ext cx="918841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7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863931" y="1637842"/>
                <a:ext cx="1059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931" y="1637842"/>
                <a:ext cx="10599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51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04764" y="2048604"/>
                <a:ext cx="5116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64" y="2048604"/>
                <a:ext cx="511679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197" r="-1428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128634" y="3994818"/>
            <a:ext cx="72000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1234 L -0.04619 0.079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4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154 L -0.04774 0.118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5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154 L -0.04687 0.07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38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4" grpId="0" animBg="1"/>
      <p:bldP spid="33" grpId="0" animBg="1"/>
      <p:bldP spid="6" grpId="0"/>
      <p:bldP spid="13" grpId="0"/>
      <p:bldP spid="13" grpId="1"/>
      <p:bldP spid="15" grpId="0"/>
      <p:bldP spid="15" grpId="1"/>
      <p:bldP spid="16" grpId="0"/>
      <p:bldP spid="16" grpId="1"/>
      <p:bldP spid="19" grpId="0" animBg="1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2" grpId="0"/>
      <p:bldP spid="32" grpId="1"/>
      <p:bldP spid="35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081433" y="3467517"/>
            <a:ext cx="754264" cy="48811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16498" y="3470609"/>
            <a:ext cx="1591768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081432" y="3513122"/>
            <a:ext cx="41028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9630" y="3075126"/>
            <a:ext cx="3387660" cy="132343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нуль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чётную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кратность,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переходе через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нуль функция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сохраняет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267494"/>
                <a:ext cx="7416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−4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7494"/>
                <a:ext cx="741682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33" t="-10526" r="-24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68517" y="843558"/>
                <a:ext cx="5401094" cy="2169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Нули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       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       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5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17" y="843558"/>
                <a:ext cx="5401094" cy="2169825"/>
              </a:xfrm>
              <a:prstGeom prst="rect">
                <a:avLst/>
              </a:prstGeom>
              <a:blipFill rotWithShape="1">
                <a:blip r:embed="rId4"/>
                <a:stretch>
                  <a:fillRect l="-1016" r="-903" b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26516" y="936298"/>
                <a:ext cx="1419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16" y="936298"/>
                <a:ext cx="141929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51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36298" y="1348360"/>
                <a:ext cx="10708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98" y="1348360"/>
                <a:ext cx="107087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685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Левая фигурная скобка 9"/>
          <p:cNvSpPr/>
          <p:nvPr/>
        </p:nvSpPr>
        <p:spPr>
          <a:xfrm rot="16200000">
            <a:off x="1715440" y="2172229"/>
            <a:ext cx="224792" cy="1599899"/>
          </a:xfrm>
          <a:prstGeom prst="leftBrace">
            <a:avLst>
              <a:gd name="adj1" fmla="val 69717"/>
              <a:gd name="adj2" fmla="val 50534"/>
            </a:avLst>
          </a:prstGeom>
          <a:ln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33461" y="2984024"/>
            <a:ext cx="11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9478" y="3084575"/>
            <a:ext cx="3387660" cy="132343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нечётную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кратность, то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переходе через этот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нуль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Дуга 37"/>
          <p:cNvSpPr/>
          <p:nvPr/>
        </p:nvSpPr>
        <p:spPr>
          <a:xfrm>
            <a:off x="395536" y="3363910"/>
            <a:ext cx="1430876" cy="244238"/>
          </a:xfrm>
          <a:prstGeom prst="arc">
            <a:avLst>
              <a:gd name="adj1" fmla="val 16200000"/>
              <a:gd name="adj2" fmla="val 113641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1835696" y="3371385"/>
            <a:ext cx="1680801" cy="280559"/>
          </a:xfrm>
          <a:prstGeom prst="arc">
            <a:avLst>
              <a:gd name="adj1" fmla="val 10719932"/>
              <a:gd name="adj2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3510574" y="3371386"/>
            <a:ext cx="695678" cy="258418"/>
          </a:xfrm>
          <a:prstGeom prst="arc">
            <a:avLst>
              <a:gd name="adj1" fmla="val 10719932"/>
              <a:gd name="adj2" fmla="val 61486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flipH="1">
            <a:off x="4212916" y="3363421"/>
            <a:ext cx="1871252" cy="28264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350124" y="3493355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24" y="3493355"/>
                <a:ext cx="332142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111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4050852" y="3497277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852" y="3497277"/>
                <a:ext cx="32412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1132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 flipH="1">
                <a:off x="5100428" y="3311070"/>
                <a:ext cx="288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00428" y="3311070"/>
                <a:ext cx="28803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4680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Овал 45"/>
          <p:cNvSpPr/>
          <p:nvPr/>
        </p:nvSpPr>
        <p:spPr>
          <a:xfrm>
            <a:off x="1796381" y="3474447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170252" y="3474447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580754" y="3492180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ru-RU" sz="1400" b="0" i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754" y="3492180"/>
                <a:ext cx="458780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Овал 48"/>
          <p:cNvSpPr/>
          <p:nvPr/>
        </p:nvSpPr>
        <p:spPr>
          <a:xfrm>
            <a:off x="3480497" y="3468691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9992" y="307580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075806"/>
                <a:ext cx="41068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47687" y="3082392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687" y="3082392"/>
                <a:ext cx="41068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431297" y="346437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7" y="3464378"/>
                <a:ext cx="410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187623" y="307580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3" y="3075806"/>
                <a:ext cx="41068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71600" y="4155926"/>
                <a:ext cx="4680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1;2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endChr m:val="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d>
                          <m:dPr>
                            <m:begChr m:val="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;+∞</m:t>
                            </m:r>
                          </m:e>
                        </m:d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55926"/>
                <a:ext cx="4680520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042" t="-120000" b="-19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2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2" grpId="0" animBg="1"/>
      <p:bldP spid="12" grpId="1" animBg="1"/>
      <p:bldP spid="6" grpId="0"/>
      <p:bldP spid="8" grpId="0"/>
      <p:bldP spid="8" grpId="1"/>
      <p:bldP spid="9" grpId="0"/>
      <p:bldP spid="9" grpId="1"/>
      <p:bldP spid="10" grpId="0" animBg="1"/>
      <p:bldP spid="10" grpId="1" animBg="1"/>
      <p:bldP spid="11" grpId="0"/>
      <p:bldP spid="11" grpId="1"/>
      <p:bldP spid="13" grpId="0" animBg="1"/>
      <p:bldP spid="13" grpId="1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5" grpId="0"/>
      <p:bldP spid="46" grpId="0" animBg="1"/>
      <p:bldP spid="47" grpId="0" animBg="1"/>
      <p:bldP spid="48" grpId="0"/>
      <p:bldP spid="49" grpId="0" animBg="1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1325</Words>
  <Application>Microsoft Office PowerPoint</Application>
  <PresentationFormat>Экран (16:9)</PresentationFormat>
  <Paragraphs>185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</cp:revision>
  <dcterms:created xsi:type="dcterms:W3CDTF">2014-08-29T12:13:45Z</dcterms:created>
  <dcterms:modified xsi:type="dcterms:W3CDTF">2014-09-25T08:39:42Z</dcterms:modified>
</cp:coreProperties>
</file>