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EEC"/>
    <a:srgbClr val="1155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99" autoAdjust="0"/>
    <p:restoredTop sz="9466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7" Type="http://schemas.openxmlformats.org/officeDocument/2006/relationships/image" Target="../media/image5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20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0.png"/><Relationship Id="rId5" Type="http://schemas.openxmlformats.org/officeDocument/2006/relationships/image" Target="../media/image80.png"/><Relationship Id="rId10" Type="http://schemas.openxmlformats.org/officeDocument/2006/relationships/image" Target="../media/image13.png"/><Relationship Id="rId4" Type="http://schemas.openxmlformats.org/officeDocument/2006/relationships/image" Target="../media/image70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4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1.png"/><Relationship Id="rId5" Type="http://schemas.openxmlformats.org/officeDocument/2006/relationships/image" Target="../media/image120.png"/><Relationship Id="rId4" Type="http://schemas.openxmlformats.org/officeDocument/2006/relationships/image" Target="../media/image1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0.png"/><Relationship Id="rId7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0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2.png"/><Relationship Id="rId7" Type="http://schemas.openxmlformats.org/officeDocument/2006/relationships/image" Target="../media/image3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290.png"/><Relationship Id="rId10" Type="http://schemas.openxmlformats.org/officeDocument/2006/relationships/image" Target="../media/image38.png"/><Relationship Id="rId4" Type="http://schemas.openxmlformats.org/officeDocument/2006/relationships/image" Target="../media/image33.png"/><Relationship Id="rId9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9.png"/><Relationship Id="rId3" Type="http://schemas.openxmlformats.org/officeDocument/2006/relationships/image" Target="../media/image40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1.png"/><Relationship Id="rId9" Type="http://schemas.openxmlformats.org/officeDocument/2006/relationships/image" Target="../media/image45.png"/><Relationship Id="rId14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Прямоугольник 4"/>
          <p:cNvSpPr/>
          <p:nvPr/>
        </p:nvSpPr>
        <p:spPr>
          <a:xfrm>
            <a:off x="1263001" y="1496854"/>
            <a:ext cx="6618030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Решение </a:t>
            </a:r>
            <a:r>
              <a:rPr lang="ru-RU" sz="5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неравенств</a:t>
            </a:r>
            <a:endParaRPr lang="en-US" sz="5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5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второй </a:t>
            </a:r>
            <a:r>
              <a:rPr lang="ru-RU" sz="5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степени</a:t>
            </a:r>
          </a:p>
        </p:txBody>
      </p:sp>
    </p:spTree>
    <p:extLst>
      <p:ext uri="{BB962C8B-B14F-4D97-AF65-F5344CB8AC3E}">
        <p14:creationId xmlns:p14="http://schemas.microsoft.com/office/powerpoint/2010/main" val="295217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-1" y="0"/>
            <a:ext cx="9151937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283968" y="8037"/>
            <a:ext cx="4867969" cy="5143500"/>
          </a:xfrm>
          <a:prstGeom prst="rect">
            <a:avLst/>
          </a:prstGeom>
          <a:solidFill>
            <a:srgbClr val="F7FE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Прямоугольник 4"/>
          <p:cNvSpPr/>
          <p:nvPr/>
        </p:nvSpPr>
        <p:spPr>
          <a:xfrm>
            <a:off x="52450" y="443745"/>
            <a:ext cx="43564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Решение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неравенств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второй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степени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52322" y="3262213"/>
                <a:ext cx="2549672" cy="461665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/>
                        </a:rPr>
                        <m:t>𝑏𝑥</m:t>
                      </m:r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/>
                        </a:rPr>
                        <m:t>𝑐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&lt;</m:t>
                      </m:r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ru-RU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322" y="3262213"/>
                <a:ext cx="2549672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8974" r="-4524" b="-26923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953925" y="1678037"/>
                <a:ext cx="2548069" cy="461665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/>
                        </a:rPr>
                        <m:t>𝑏𝑥</m:t>
                      </m:r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/>
                        </a:rPr>
                        <m:t>𝑐</m:t>
                      </m:r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en-US" sz="2400" i="1" dirty="0">
                  <a:solidFill>
                    <a:srgbClr val="C00000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925" y="1678037"/>
                <a:ext cx="2548069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8974" r="-4286" b="-26923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4324424" y="347393"/>
                <a:ext cx="4787055" cy="44566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83775" algn="ctr">
                  <a:lnSpc>
                    <a:spcPct val="120000"/>
                  </a:lnSpc>
                </a:pPr>
                <a:r>
                  <a:rPr lang="ru-RU" sz="2800" b="1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Алгоритм решения</a:t>
                </a:r>
                <a:endParaRPr lang="en-US" sz="28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60000" indent="-276225">
                  <a:lnSpc>
                    <a:spcPct val="120000"/>
                  </a:lnSpc>
                  <a:buClr>
                    <a:schemeClr val="tx2">
                      <a:lumMod val="50000"/>
                    </a:schemeClr>
                  </a:buClr>
                  <a:buFont typeface="+mj-lt"/>
                  <a:buAutoNum type="arabicPeriod"/>
                </a:pP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Определить направление</a:t>
                </a:r>
              </a:p>
              <a:p>
                <a:pPr marL="360000">
                  <a:lnSpc>
                    <a:spcPct val="120000"/>
                  </a:lnSpc>
                </a:pP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ветвей параболы.</a:t>
                </a:r>
              </a:p>
              <a:p>
                <a:pPr marL="360000" indent="-276225">
                  <a:lnSpc>
                    <a:spcPct val="120000"/>
                  </a:lnSpc>
                  <a:spcBef>
                    <a:spcPts val="1200"/>
                  </a:spcBef>
                  <a:buClr>
                    <a:schemeClr val="tx2">
                      <a:lumMod val="50000"/>
                    </a:schemeClr>
                  </a:buClr>
                  <a:buFont typeface="+mj-lt"/>
                  <a:buAutoNum type="arabicPeriod" startAt="2"/>
                </a:pP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Найти корни</a:t>
                </a:r>
              </a:p>
              <a:p>
                <a:pPr marL="360000">
                  <a:lnSpc>
                    <a:spcPct val="120000"/>
                  </a:lnSpc>
                </a:pP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квадратного уравнения,</a:t>
                </a:r>
              </a:p>
              <a:p>
                <a:pPr marL="360000">
                  <a:lnSpc>
                    <a:spcPct val="120000"/>
                  </a:lnSpc>
                </a:pP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отметить на числовой прямой.</a:t>
                </a:r>
              </a:p>
              <a:p>
                <a:pPr marL="360000" indent="-276225">
                  <a:lnSpc>
                    <a:spcPct val="120000"/>
                  </a:lnSpc>
                  <a:buClr>
                    <a:schemeClr val="tx2">
                      <a:lumMod val="50000"/>
                    </a:schemeClr>
                  </a:buClr>
                  <a:buFont typeface="+mj-lt"/>
                  <a:buAutoNum type="arabicPeriod" startAt="3"/>
                  <a:tabLst>
                    <a:tab pos="361950" algn="l"/>
                  </a:tabLst>
                </a:pP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Изобразить</a:t>
                </a:r>
              </a:p>
              <a:p>
                <a:pPr marL="360000">
                  <a:lnSpc>
                    <a:spcPct val="120000"/>
                  </a:lnSpc>
                  <a:tabLst>
                    <a:tab pos="361950" algn="l"/>
                  </a:tabLst>
                </a:pP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схематический график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360000" indent="-276225">
                  <a:lnSpc>
                    <a:spcPct val="120000"/>
                  </a:lnSpc>
                  <a:buClr>
                    <a:schemeClr val="tx2">
                      <a:lumMod val="50000"/>
                    </a:schemeClr>
                  </a:buClr>
                  <a:buFont typeface="+mj-lt"/>
                  <a:buAutoNum type="arabicPeriod" startAt="4"/>
                </a:pP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Выбрать 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множество значений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  <a:cs typeface="Times New Roman" pitchFamily="18" charset="0"/>
                      </a:rPr>
                      <m:t>𝑥</m:t>
                    </m:r>
                  </m:oMath>
                </a14:m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, соответствующих знаку неравенства.</a:t>
                </a:r>
              </a:p>
              <a:p>
                <a:pPr marL="360000" indent="-276225">
                  <a:lnSpc>
                    <a:spcPct val="120000"/>
                  </a:lnSpc>
                  <a:buClr>
                    <a:schemeClr val="tx2">
                      <a:lumMod val="50000"/>
                    </a:schemeClr>
                  </a:buClr>
                  <a:buFont typeface="+mj-lt"/>
                  <a:buAutoNum type="arabicPeriod" startAt="4"/>
                </a:pP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Записать ответ.</a:t>
                </a:r>
                <a:endParaRPr lang="ru-RU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4424" y="347393"/>
                <a:ext cx="4787055" cy="4456605"/>
              </a:xfrm>
              <a:prstGeom prst="rect">
                <a:avLst/>
              </a:prstGeom>
              <a:blipFill rotWithShape="1">
                <a:blip r:embed="rId5"/>
                <a:stretch>
                  <a:fillRect t="-410" b="-8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960879" y="2470125"/>
                <a:ext cx="2548069" cy="461665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/>
                        </a:rPr>
                        <m:t>𝑏𝑥</m:t>
                      </m:r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/>
                        </a:rPr>
                        <m:t>𝑐</m:t>
                      </m:r>
                      <m:r>
                        <a:rPr lang="en-US" sz="240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sz="2400" i="1" dirty="0">
                  <a:solidFill>
                    <a:srgbClr val="C00000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879" y="2470125"/>
                <a:ext cx="2548069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8974" r="-4048" b="-26923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60879" y="4054301"/>
                <a:ext cx="2549672" cy="461665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/>
                        </a:rPr>
                        <m:t>𝑏𝑥</m:t>
                      </m:r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/>
                        </a:rPr>
                        <m:t>𝑐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ru-RU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879" y="4054301"/>
                <a:ext cx="2549672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8974" r="-4286" b="-26923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/>
          <p:cNvCxnSpPr/>
          <p:nvPr/>
        </p:nvCxnSpPr>
        <p:spPr>
          <a:xfrm>
            <a:off x="4283968" y="0"/>
            <a:ext cx="0" cy="5151537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444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5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75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5" grpId="0"/>
      <p:bldP spid="6" grpId="0" animBg="1"/>
      <p:bldP spid="7" grpId="0" animBg="1"/>
      <p:bldP spid="11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262636" y="555525"/>
                <a:ext cx="3341812" cy="584775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US" sz="32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32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3200" i="1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3200" i="1">
                          <a:solidFill>
                            <a:srgbClr val="C00000"/>
                          </a:solidFill>
                          <a:latin typeface="Cambria Math"/>
                        </a:rPr>
                        <m:t>𝑏𝑥</m:t>
                      </m:r>
                      <m:r>
                        <a:rPr lang="en-US" sz="3200" i="1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3200" i="1">
                          <a:solidFill>
                            <a:srgbClr val="C00000"/>
                          </a:solidFill>
                          <a:latin typeface="Cambria Math"/>
                        </a:rPr>
                        <m:t>𝑐</m:t>
                      </m:r>
                      <m:r>
                        <a:rPr lang="en-US" sz="32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&lt;</m:t>
                      </m:r>
                      <m:r>
                        <a:rPr lang="en-US" sz="3200" i="1">
                          <a:solidFill>
                            <a:srgbClr val="C00000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ru-RU" sz="32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636" y="555525"/>
                <a:ext cx="3341812" cy="584775"/>
              </a:xfrm>
              <a:prstGeom prst="rect">
                <a:avLst/>
              </a:prstGeom>
              <a:blipFill rotWithShape="1">
                <a:blip r:embed="rId3"/>
                <a:stretch>
                  <a:fillRect t="-11224" r="-5455" b="-32653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39552" y="555526"/>
                <a:ext cx="3338606" cy="584775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US" sz="32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32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3200" i="1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3200" i="1">
                          <a:solidFill>
                            <a:srgbClr val="C00000"/>
                          </a:solidFill>
                          <a:latin typeface="Cambria Math"/>
                        </a:rPr>
                        <m:t>𝑏𝑥</m:t>
                      </m:r>
                      <m:r>
                        <a:rPr lang="en-US" sz="3200" i="1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3200" i="1">
                          <a:solidFill>
                            <a:srgbClr val="C00000"/>
                          </a:solidFill>
                          <a:latin typeface="Cambria Math"/>
                        </a:rPr>
                        <m:t>𝑐</m:t>
                      </m:r>
                      <m:r>
                        <a:rPr lang="en-US" sz="3200" i="1">
                          <a:solidFill>
                            <a:srgbClr val="C00000"/>
                          </a:solidFill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en-US" sz="3200" i="1" dirty="0">
                  <a:solidFill>
                    <a:srgbClr val="C00000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55526"/>
                <a:ext cx="3338606" cy="584775"/>
              </a:xfrm>
              <a:prstGeom prst="rect">
                <a:avLst/>
              </a:prstGeom>
              <a:blipFill rotWithShape="1">
                <a:blip r:embed="rId4"/>
                <a:stretch>
                  <a:fillRect t="-12245" r="-5464" b="-31633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813205" y="2378819"/>
                <a:ext cx="549554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/>
                        </a:rPr>
                        <m:t>𝑏𝑥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/>
                        </a:rPr>
                        <m:t>𝑐</m:t>
                      </m:r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−квадратный трёхчлен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3205" y="2378819"/>
                <a:ext cx="5495543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1885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619672" y="3118197"/>
                <a:ext cx="6237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𝑦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/>
                        </a:rPr>
                        <m:t>𝑏𝑥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/>
                        </a:rPr>
                        <m:t>𝑐</m:t>
                      </m:r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−квадратичная функция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3118197"/>
                <a:ext cx="6237157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667" r="-1760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65535" y="1029965"/>
                <a:ext cx="10027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≠0</m:t>
                      </m:r>
                    </m:oMath>
                  </m:oMathPara>
                </a14:m>
                <a:endParaRPr lang="ru-RU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5535" y="1029965"/>
                <a:ext cx="1002710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526" r="-12195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39552" y="1338903"/>
                <a:ext cx="3338606" cy="584775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US" sz="32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32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3200" i="1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3200" i="1">
                          <a:solidFill>
                            <a:srgbClr val="C00000"/>
                          </a:solidFill>
                          <a:latin typeface="Cambria Math"/>
                        </a:rPr>
                        <m:t>𝑏𝑥</m:t>
                      </m:r>
                      <m:r>
                        <a:rPr lang="en-US" sz="3200" i="1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3200" i="1">
                          <a:solidFill>
                            <a:srgbClr val="C00000"/>
                          </a:solidFill>
                          <a:latin typeface="Cambria Math"/>
                        </a:rPr>
                        <m:t>𝑐</m:t>
                      </m:r>
                      <m:r>
                        <a:rPr lang="en-US" sz="320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en-US" sz="3200" i="1">
                          <a:solidFill>
                            <a:srgbClr val="C00000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sz="3200" i="1" dirty="0">
                  <a:solidFill>
                    <a:srgbClr val="C00000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338903"/>
                <a:ext cx="3338606" cy="584775"/>
              </a:xfrm>
              <a:prstGeom prst="rect">
                <a:avLst/>
              </a:prstGeom>
              <a:blipFill rotWithShape="1">
                <a:blip r:embed="rId8"/>
                <a:stretch>
                  <a:fillRect t="-12245" r="-5464" b="-31633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262636" y="1338903"/>
                <a:ext cx="3341812" cy="584775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US" sz="32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32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3200" i="1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3200" i="1">
                          <a:solidFill>
                            <a:srgbClr val="C00000"/>
                          </a:solidFill>
                          <a:latin typeface="Cambria Math"/>
                        </a:rPr>
                        <m:t>𝑏𝑥</m:t>
                      </m:r>
                      <m:r>
                        <a:rPr lang="en-US" sz="3200" i="1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3200" i="1">
                          <a:solidFill>
                            <a:srgbClr val="C00000"/>
                          </a:solidFill>
                          <a:latin typeface="Cambria Math"/>
                        </a:rPr>
                        <m:t>𝑐</m:t>
                      </m:r>
                      <m:r>
                        <a:rPr lang="en-US" sz="3200" b="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sz="3200" i="1">
                          <a:solidFill>
                            <a:srgbClr val="C00000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ru-RU" sz="32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636" y="1338903"/>
                <a:ext cx="3341812" cy="584775"/>
              </a:xfrm>
              <a:prstGeom prst="rect">
                <a:avLst/>
              </a:prstGeom>
              <a:blipFill rotWithShape="1">
                <a:blip r:embed="rId9"/>
                <a:stretch>
                  <a:fillRect t="-11224" r="-5455" b="-32653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196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/>
      <p:bldP spid="10" grpId="0"/>
      <p:bldP spid="5" grpId="0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76429911"/>
                  </p:ext>
                </p:extLst>
              </p:nvPr>
            </p:nvGraphicFramePr>
            <p:xfrm>
              <a:off x="353248" y="411510"/>
              <a:ext cx="8424936" cy="4248472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864096"/>
                    <a:gridCol w="2520280"/>
                    <a:gridCol w="2520280"/>
                    <a:gridCol w="2520280"/>
                  </a:tblGrid>
                  <a:tr h="583414"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ru-R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1864858">
                    <a:tc>
                      <a:txBody>
                        <a:bodyPr/>
                        <a:lstStyle/>
                        <a:p>
                          <a:endParaRPr lang="ru-RU" dirty="0" smtClean="0"/>
                        </a:p>
                        <a:p>
                          <a:endParaRPr lang="ru-RU" dirty="0" smtClean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&gt;0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</a:tr>
                  <a:tr h="180020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b="0" i="1" dirty="0" smtClean="0">
                            <a:latin typeface="Cambria Math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b="0" i="1" dirty="0" smtClean="0">
                            <a:latin typeface="Cambria Math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&lt;0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  <a:p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76429911"/>
                  </p:ext>
                </p:extLst>
              </p:nvPr>
            </p:nvGraphicFramePr>
            <p:xfrm>
              <a:off x="353248" y="411510"/>
              <a:ext cx="8424936" cy="4248472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864096"/>
                    <a:gridCol w="2520280"/>
                    <a:gridCol w="2520280"/>
                    <a:gridCol w="2520280"/>
                  </a:tblGrid>
                  <a:tr h="583414"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ru-R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186485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704" t="-31803" r="-873239" b="-970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</a:tr>
                  <a:tr h="180020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704" t="-136271" r="-873239" b="-3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Полилиния 7"/>
          <p:cNvSpPr/>
          <p:nvPr/>
        </p:nvSpPr>
        <p:spPr>
          <a:xfrm>
            <a:off x="1835696" y="1147427"/>
            <a:ext cx="1080120" cy="1432869"/>
          </a:xfrm>
          <a:custGeom>
            <a:avLst/>
            <a:gdLst>
              <a:gd name="connsiteX0" fmla="*/ 0 w 1577340"/>
              <a:gd name="connsiteY0" fmla="*/ 0 h 1866908"/>
              <a:gd name="connsiteX1" fmla="*/ 198120 w 1577340"/>
              <a:gd name="connsiteY1" fmla="*/ 1409700 h 1866908"/>
              <a:gd name="connsiteX2" fmla="*/ 777240 w 1577340"/>
              <a:gd name="connsiteY2" fmla="*/ 1866900 h 1866908"/>
              <a:gd name="connsiteX3" fmla="*/ 1386840 w 1577340"/>
              <a:gd name="connsiteY3" fmla="*/ 1402080 h 1866908"/>
              <a:gd name="connsiteX4" fmla="*/ 1577340 w 1577340"/>
              <a:gd name="connsiteY4" fmla="*/ 7620 h 1866908"/>
              <a:gd name="connsiteX5" fmla="*/ 1577340 w 1577340"/>
              <a:gd name="connsiteY5" fmla="*/ 7620 h 1866908"/>
              <a:gd name="connsiteX0" fmla="*/ 0 w 1577340"/>
              <a:gd name="connsiteY0" fmla="*/ 0 h 1866908"/>
              <a:gd name="connsiteX1" fmla="*/ 198120 w 1577340"/>
              <a:gd name="connsiteY1" fmla="*/ 1409700 h 1866908"/>
              <a:gd name="connsiteX2" fmla="*/ 777240 w 1577340"/>
              <a:gd name="connsiteY2" fmla="*/ 1866900 h 1866908"/>
              <a:gd name="connsiteX3" fmla="*/ 1386840 w 1577340"/>
              <a:gd name="connsiteY3" fmla="*/ 1402080 h 1866908"/>
              <a:gd name="connsiteX4" fmla="*/ 1577340 w 1577340"/>
              <a:gd name="connsiteY4" fmla="*/ 7620 h 1866908"/>
              <a:gd name="connsiteX5" fmla="*/ 1577340 w 1577340"/>
              <a:gd name="connsiteY5" fmla="*/ 20030 h 1866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7340" h="1866908">
                <a:moveTo>
                  <a:pt x="0" y="0"/>
                </a:moveTo>
                <a:cubicBezTo>
                  <a:pt x="34290" y="549275"/>
                  <a:pt x="68580" y="1098550"/>
                  <a:pt x="198120" y="1409700"/>
                </a:cubicBezTo>
                <a:cubicBezTo>
                  <a:pt x="327660" y="1720850"/>
                  <a:pt x="579120" y="1868170"/>
                  <a:pt x="777240" y="1866900"/>
                </a:cubicBezTo>
                <a:cubicBezTo>
                  <a:pt x="975360" y="1865630"/>
                  <a:pt x="1253490" y="1711960"/>
                  <a:pt x="1386840" y="1402080"/>
                </a:cubicBezTo>
                <a:cubicBezTo>
                  <a:pt x="1520190" y="1092200"/>
                  <a:pt x="1577340" y="7620"/>
                  <a:pt x="1577340" y="7620"/>
                </a:cubicBezTo>
                <a:lnTo>
                  <a:pt x="1577340" y="20030"/>
                </a:lnTo>
              </a:path>
            </a:pathLst>
          </a:custGeom>
          <a:ln>
            <a:solidFill>
              <a:srgbClr val="0070C0"/>
            </a:solidFill>
            <a:round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323094" y="2597388"/>
            <a:ext cx="2253284" cy="0"/>
          </a:xfrm>
          <a:prstGeom prst="straightConnector1">
            <a:avLst/>
          </a:prstGeom>
          <a:ln w="1905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393427" y="2317157"/>
                <a:ext cx="225146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sz="1400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3427" y="2317157"/>
                <a:ext cx="225146" cy="307777"/>
              </a:xfrm>
              <a:prstGeom prst="rect">
                <a:avLst/>
              </a:prstGeom>
              <a:blipFill rotWithShape="1">
                <a:blip r:embed="rId4"/>
                <a:stretch>
                  <a:fillRect t="-1961" r="-54054" b="-176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Овал 12"/>
          <p:cNvSpPr/>
          <p:nvPr/>
        </p:nvSpPr>
        <p:spPr>
          <a:xfrm>
            <a:off x="2352896" y="2565181"/>
            <a:ext cx="45719" cy="457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4335475" y="1132856"/>
            <a:ext cx="1080120" cy="1432869"/>
          </a:xfrm>
          <a:custGeom>
            <a:avLst/>
            <a:gdLst>
              <a:gd name="connsiteX0" fmla="*/ 0 w 1577340"/>
              <a:gd name="connsiteY0" fmla="*/ 0 h 1866908"/>
              <a:gd name="connsiteX1" fmla="*/ 198120 w 1577340"/>
              <a:gd name="connsiteY1" fmla="*/ 1409700 h 1866908"/>
              <a:gd name="connsiteX2" fmla="*/ 777240 w 1577340"/>
              <a:gd name="connsiteY2" fmla="*/ 1866900 h 1866908"/>
              <a:gd name="connsiteX3" fmla="*/ 1386840 w 1577340"/>
              <a:gd name="connsiteY3" fmla="*/ 1402080 h 1866908"/>
              <a:gd name="connsiteX4" fmla="*/ 1577340 w 1577340"/>
              <a:gd name="connsiteY4" fmla="*/ 7620 h 1866908"/>
              <a:gd name="connsiteX5" fmla="*/ 1577340 w 1577340"/>
              <a:gd name="connsiteY5" fmla="*/ 7620 h 1866908"/>
              <a:gd name="connsiteX0" fmla="*/ 0 w 1577340"/>
              <a:gd name="connsiteY0" fmla="*/ 0 h 1866908"/>
              <a:gd name="connsiteX1" fmla="*/ 198120 w 1577340"/>
              <a:gd name="connsiteY1" fmla="*/ 1409700 h 1866908"/>
              <a:gd name="connsiteX2" fmla="*/ 777240 w 1577340"/>
              <a:gd name="connsiteY2" fmla="*/ 1866900 h 1866908"/>
              <a:gd name="connsiteX3" fmla="*/ 1386840 w 1577340"/>
              <a:gd name="connsiteY3" fmla="*/ 1402080 h 1866908"/>
              <a:gd name="connsiteX4" fmla="*/ 1577340 w 1577340"/>
              <a:gd name="connsiteY4" fmla="*/ 7620 h 1866908"/>
              <a:gd name="connsiteX5" fmla="*/ 1573863 w 1577340"/>
              <a:gd name="connsiteY5" fmla="*/ 23132 h 1866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7340" h="1866908">
                <a:moveTo>
                  <a:pt x="0" y="0"/>
                </a:moveTo>
                <a:cubicBezTo>
                  <a:pt x="34290" y="549275"/>
                  <a:pt x="68580" y="1098550"/>
                  <a:pt x="198120" y="1409700"/>
                </a:cubicBezTo>
                <a:cubicBezTo>
                  <a:pt x="327660" y="1720850"/>
                  <a:pt x="579120" y="1868170"/>
                  <a:pt x="777240" y="1866900"/>
                </a:cubicBezTo>
                <a:cubicBezTo>
                  <a:pt x="975360" y="1865630"/>
                  <a:pt x="1253490" y="1711960"/>
                  <a:pt x="1386840" y="1402080"/>
                </a:cubicBezTo>
                <a:cubicBezTo>
                  <a:pt x="1520190" y="1092200"/>
                  <a:pt x="1577340" y="7620"/>
                  <a:pt x="1577340" y="7620"/>
                </a:cubicBezTo>
                <a:lnTo>
                  <a:pt x="1573863" y="23132"/>
                </a:lnTo>
              </a:path>
            </a:pathLst>
          </a:custGeom>
          <a:ln>
            <a:solidFill>
              <a:srgbClr val="0070C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822873" y="2343529"/>
            <a:ext cx="2253284" cy="0"/>
          </a:xfrm>
          <a:prstGeom prst="straightConnector1">
            <a:avLst/>
          </a:prstGeom>
          <a:ln w="1905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884660" y="2063298"/>
                <a:ext cx="225146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sz="1400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4660" y="2063298"/>
                <a:ext cx="225146" cy="307777"/>
              </a:xfrm>
              <a:prstGeom prst="rect">
                <a:avLst/>
              </a:prstGeom>
              <a:blipFill rotWithShape="1">
                <a:blip r:embed="rId5"/>
                <a:stretch>
                  <a:fillRect t="-1961" r="-56757" b="-176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Овал 16"/>
          <p:cNvSpPr/>
          <p:nvPr/>
        </p:nvSpPr>
        <p:spPr>
          <a:xfrm>
            <a:off x="4502289" y="2320847"/>
            <a:ext cx="45719" cy="457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5195085" y="2318881"/>
            <a:ext cx="45719" cy="457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6982448" y="1131590"/>
            <a:ext cx="927558" cy="1288853"/>
          </a:xfrm>
          <a:custGeom>
            <a:avLst/>
            <a:gdLst>
              <a:gd name="connsiteX0" fmla="*/ 0 w 1577340"/>
              <a:gd name="connsiteY0" fmla="*/ 0 h 1866908"/>
              <a:gd name="connsiteX1" fmla="*/ 198120 w 1577340"/>
              <a:gd name="connsiteY1" fmla="*/ 1409700 h 1866908"/>
              <a:gd name="connsiteX2" fmla="*/ 777240 w 1577340"/>
              <a:gd name="connsiteY2" fmla="*/ 1866900 h 1866908"/>
              <a:gd name="connsiteX3" fmla="*/ 1386840 w 1577340"/>
              <a:gd name="connsiteY3" fmla="*/ 1402080 h 1866908"/>
              <a:gd name="connsiteX4" fmla="*/ 1577340 w 1577340"/>
              <a:gd name="connsiteY4" fmla="*/ 7620 h 1866908"/>
              <a:gd name="connsiteX5" fmla="*/ 1577340 w 1577340"/>
              <a:gd name="connsiteY5" fmla="*/ 7620 h 1866908"/>
              <a:gd name="connsiteX0" fmla="*/ 0 w 1577340"/>
              <a:gd name="connsiteY0" fmla="*/ 0 h 1866908"/>
              <a:gd name="connsiteX1" fmla="*/ 198120 w 1577340"/>
              <a:gd name="connsiteY1" fmla="*/ 1409700 h 1866908"/>
              <a:gd name="connsiteX2" fmla="*/ 777240 w 1577340"/>
              <a:gd name="connsiteY2" fmla="*/ 1866900 h 1866908"/>
              <a:gd name="connsiteX3" fmla="*/ 1386840 w 1577340"/>
              <a:gd name="connsiteY3" fmla="*/ 1402080 h 1866908"/>
              <a:gd name="connsiteX4" fmla="*/ 1577340 w 1577340"/>
              <a:gd name="connsiteY4" fmla="*/ 7620 h 1866908"/>
              <a:gd name="connsiteX5" fmla="*/ 1573289 w 1577340"/>
              <a:gd name="connsiteY5" fmla="*/ 21418 h 1866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7340" h="1866908">
                <a:moveTo>
                  <a:pt x="0" y="0"/>
                </a:moveTo>
                <a:cubicBezTo>
                  <a:pt x="34290" y="549275"/>
                  <a:pt x="68580" y="1098550"/>
                  <a:pt x="198120" y="1409700"/>
                </a:cubicBezTo>
                <a:cubicBezTo>
                  <a:pt x="327660" y="1720850"/>
                  <a:pt x="579120" y="1868170"/>
                  <a:pt x="777240" y="1866900"/>
                </a:cubicBezTo>
                <a:cubicBezTo>
                  <a:pt x="975360" y="1865630"/>
                  <a:pt x="1253490" y="1711960"/>
                  <a:pt x="1386840" y="1402080"/>
                </a:cubicBezTo>
                <a:cubicBezTo>
                  <a:pt x="1520190" y="1092200"/>
                  <a:pt x="1577340" y="7620"/>
                  <a:pt x="1577340" y="7620"/>
                </a:cubicBezTo>
                <a:lnTo>
                  <a:pt x="1573289" y="21418"/>
                </a:lnTo>
              </a:path>
            </a:pathLst>
          </a:custGeom>
          <a:ln>
            <a:solidFill>
              <a:srgbClr val="0070C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6372200" y="2597388"/>
            <a:ext cx="2253284" cy="0"/>
          </a:xfrm>
          <a:prstGeom prst="straightConnector1">
            <a:avLst/>
          </a:prstGeom>
          <a:ln w="1905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442533" y="2318412"/>
                <a:ext cx="225146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sz="1400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2533" y="2318412"/>
                <a:ext cx="225146" cy="307777"/>
              </a:xfrm>
              <a:prstGeom prst="rect">
                <a:avLst/>
              </a:prstGeom>
              <a:blipFill rotWithShape="1">
                <a:blip r:embed="rId4"/>
                <a:stretch>
                  <a:fillRect t="-1961" r="-54054" b="-176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Полилиния 25"/>
          <p:cNvSpPr/>
          <p:nvPr/>
        </p:nvSpPr>
        <p:spPr>
          <a:xfrm flipV="1">
            <a:off x="1858555" y="3103325"/>
            <a:ext cx="1080120" cy="1432869"/>
          </a:xfrm>
          <a:custGeom>
            <a:avLst/>
            <a:gdLst>
              <a:gd name="connsiteX0" fmla="*/ 0 w 1577340"/>
              <a:gd name="connsiteY0" fmla="*/ 0 h 1866908"/>
              <a:gd name="connsiteX1" fmla="*/ 198120 w 1577340"/>
              <a:gd name="connsiteY1" fmla="*/ 1409700 h 1866908"/>
              <a:gd name="connsiteX2" fmla="*/ 777240 w 1577340"/>
              <a:gd name="connsiteY2" fmla="*/ 1866900 h 1866908"/>
              <a:gd name="connsiteX3" fmla="*/ 1386840 w 1577340"/>
              <a:gd name="connsiteY3" fmla="*/ 1402080 h 1866908"/>
              <a:gd name="connsiteX4" fmla="*/ 1577340 w 1577340"/>
              <a:gd name="connsiteY4" fmla="*/ 7620 h 1866908"/>
              <a:gd name="connsiteX5" fmla="*/ 1577340 w 1577340"/>
              <a:gd name="connsiteY5" fmla="*/ 7620 h 1866908"/>
              <a:gd name="connsiteX0" fmla="*/ 0 w 1577340"/>
              <a:gd name="connsiteY0" fmla="*/ 0 h 1866908"/>
              <a:gd name="connsiteX1" fmla="*/ 198120 w 1577340"/>
              <a:gd name="connsiteY1" fmla="*/ 1409700 h 1866908"/>
              <a:gd name="connsiteX2" fmla="*/ 777240 w 1577340"/>
              <a:gd name="connsiteY2" fmla="*/ 1866900 h 1866908"/>
              <a:gd name="connsiteX3" fmla="*/ 1386840 w 1577340"/>
              <a:gd name="connsiteY3" fmla="*/ 1402080 h 1866908"/>
              <a:gd name="connsiteX4" fmla="*/ 1577340 w 1577340"/>
              <a:gd name="connsiteY4" fmla="*/ 7620 h 1866908"/>
              <a:gd name="connsiteX5" fmla="*/ 1573863 w 1577340"/>
              <a:gd name="connsiteY5" fmla="*/ 23133 h 1866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7340" h="1866908">
                <a:moveTo>
                  <a:pt x="0" y="0"/>
                </a:moveTo>
                <a:cubicBezTo>
                  <a:pt x="34290" y="549275"/>
                  <a:pt x="68580" y="1098550"/>
                  <a:pt x="198120" y="1409700"/>
                </a:cubicBezTo>
                <a:cubicBezTo>
                  <a:pt x="327660" y="1720850"/>
                  <a:pt x="579120" y="1868170"/>
                  <a:pt x="777240" y="1866900"/>
                </a:cubicBezTo>
                <a:cubicBezTo>
                  <a:pt x="975360" y="1865630"/>
                  <a:pt x="1253490" y="1711960"/>
                  <a:pt x="1386840" y="1402080"/>
                </a:cubicBezTo>
                <a:cubicBezTo>
                  <a:pt x="1520190" y="1092200"/>
                  <a:pt x="1577340" y="7620"/>
                  <a:pt x="1577340" y="7620"/>
                </a:cubicBezTo>
                <a:lnTo>
                  <a:pt x="1573863" y="23133"/>
                </a:lnTo>
              </a:path>
            </a:pathLst>
          </a:custGeom>
          <a:ln>
            <a:solidFill>
              <a:srgbClr val="0070C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1345953" y="3102189"/>
            <a:ext cx="2253284" cy="0"/>
          </a:xfrm>
          <a:prstGeom prst="straightConnector1">
            <a:avLst/>
          </a:prstGeom>
          <a:ln w="1905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416286" y="2821958"/>
                <a:ext cx="225146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sz="1400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6286" y="2821958"/>
                <a:ext cx="225146" cy="307777"/>
              </a:xfrm>
              <a:prstGeom prst="rect">
                <a:avLst/>
              </a:prstGeom>
              <a:blipFill rotWithShape="1">
                <a:blip r:embed="rId6"/>
                <a:stretch>
                  <a:fillRect t="-2000" r="-56757" b="-20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Овал 28"/>
          <p:cNvSpPr/>
          <p:nvPr/>
        </p:nvSpPr>
        <p:spPr>
          <a:xfrm>
            <a:off x="2366230" y="3079507"/>
            <a:ext cx="45719" cy="457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олилиния 35"/>
          <p:cNvSpPr/>
          <p:nvPr/>
        </p:nvSpPr>
        <p:spPr>
          <a:xfrm flipV="1">
            <a:off x="4402415" y="3057459"/>
            <a:ext cx="1080120" cy="1432869"/>
          </a:xfrm>
          <a:custGeom>
            <a:avLst/>
            <a:gdLst>
              <a:gd name="connsiteX0" fmla="*/ 0 w 1577340"/>
              <a:gd name="connsiteY0" fmla="*/ 0 h 1866908"/>
              <a:gd name="connsiteX1" fmla="*/ 198120 w 1577340"/>
              <a:gd name="connsiteY1" fmla="*/ 1409700 h 1866908"/>
              <a:gd name="connsiteX2" fmla="*/ 777240 w 1577340"/>
              <a:gd name="connsiteY2" fmla="*/ 1866900 h 1866908"/>
              <a:gd name="connsiteX3" fmla="*/ 1386840 w 1577340"/>
              <a:gd name="connsiteY3" fmla="*/ 1402080 h 1866908"/>
              <a:gd name="connsiteX4" fmla="*/ 1577340 w 1577340"/>
              <a:gd name="connsiteY4" fmla="*/ 7620 h 1866908"/>
              <a:gd name="connsiteX5" fmla="*/ 1577340 w 1577340"/>
              <a:gd name="connsiteY5" fmla="*/ 7620 h 1866908"/>
              <a:gd name="connsiteX0" fmla="*/ 0 w 1577340"/>
              <a:gd name="connsiteY0" fmla="*/ 0 h 1866908"/>
              <a:gd name="connsiteX1" fmla="*/ 198120 w 1577340"/>
              <a:gd name="connsiteY1" fmla="*/ 1409700 h 1866908"/>
              <a:gd name="connsiteX2" fmla="*/ 777240 w 1577340"/>
              <a:gd name="connsiteY2" fmla="*/ 1866900 h 1866908"/>
              <a:gd name="connsiteX3" fmla="*/ 1386840 w 1577340"/>
              <a:gd name="connsiteY3" fmla="*/ 1402080 h 1866908"/>
              <a:gd name="connsiteX4" fmla="*/ 1577340 w 1577340"/>
              <a:gd name="connsiteY4" fmla="*/ 7620 h 1866908"/>
              <a:gd name="connsiteX5" fmla="*/ 1577340 w 1577340"/>
              <a:gd name="connsiteY5" fmla="*/ 20030 h 1866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7340" h="1866908">
                <a:moveTo>
                  <a:pt x="0" y="0"/>
                </a:moveTo>
                <a:cubicBezTo>
                  <a:pt x="34290" y="549275"/>
                  <a:pt x="68580" y="1098550"/>
                  <a:pt x="198120" y="1409700"/>
                </a:cubicBezTo>
                <a:cubicBezTo>
                  <a:pt x="327660" y="1720850"/>
                  <a:pt x="579120" y="1868170"/>
                  <a:pt x="777240" y="1866900"/>
                </a:cubicBezTo>
                <a:cubicBezTo>
                  <a:pt x="975360" y="1865630"/>
                  <a:pt x="1253490" y="1711960"/>
                  <a:pt x="1386840" y="1402080"/>
                </a:cubicBezTo>
                <a:cubicBezTo>
                  <a:pt x="1520190" y="1092200"/>
                  <a:pt x="1577340" y="7620"/>
                  <a:pt x="1577340" y="7620"/>
                </a:cubicBezTo>
                <a:lnTo>
                  <a:pt x="1577340" y="20030"/>
                </a:lnTo>
              </a:path>
            </a:pathLst>
          </a:custGeom>
          <a:ln>
            <a:solidFill>
              <a:srgbClr val="0070C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3889813" y="3285658"/>
            <a:ext cx="2253284" cy="0"/>
          </a:xfrm>
          <a:prstGeom prst="straightConnector1">
            <a:avLst/>
          </a:prstGeom>
          <a:ln w="1905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951600" y="3005427"/>
                <a:ext cx="225146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sz="1400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1600" y="3005427"/>
                <a:ext cx="225146" cy="307777"/>
              </a:xfrm>
              <a:prstGeom prst="rect">
                <a:avLst/>
              </a:prstGeom>
              <a:blipFill rotWithShape="1">
                <a:blip r:embed="rId5"/>
                <a:stretch>
                  <a:fillRect t="-1961" r="-56757" b="-176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Овал 38"/>
          <p:cNvSpPr/>
          <p:nvPr/>
        </p:nvSpPr>
        <p:spPr>
          <a:xfrm>
            <a:off x="4569229" y="3262976"/>
            <a:ext cx="45719" cy="457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5262025" y="3261010"/>
            <a:ext cx="45719" cy="457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олилиния 44"/>
          <p:cNvSpPr/>
          <p:nvPr/>
        </p:nvSpPr>
        <p:spPr>
          <a:xfrm flipV="1">
            <a:off x="7008086" y="3247341"/>
            <a:ext cx="929940" cy="1288853"/>
          </a:xfrm>
          <a:custGeom>
            <a:avLst/>
            <a:gdLst>
              <a:gd name="connsiteX0" fmla="*/ 0 w 1577340"/>
              <a:gd name="connsiteY0" fmla="*/ 0 h 1866908"/>
              <a:gd name="connsiteX1" fmla="*/ 198120 w 1577340"/>
              <a:gd name="connsiteY1" fmla="*/ 1409700 h 1866908"/>
              <a:gd name="connsiteX2" fmla="*/ 777240 w 1577340"/>
              <a:gd name="connsiteY2" fmla="*/ 1866900 h 1866908"/>
              <a:gd name="connsiteX3" fmla="*/ 1386840 w 1577340"/>
              <a:gd name="connsiteY3" fmla="*/ 1402080 h 1866908"/>
              <a:gd name="connsiteX4" fmla="*/ 1577340 w 1577340"/>
              <a:gd name="connsiteY4" fmla="*/ 7620 h 1866908"/>
              <a:gd name="connsiteX5" fmla="*/ 1577340 w 1577340"/>
              <a:gd name="connsiteY5" fmla="*/ 7620 h 1866908"/>
              <a:gd name="connsiteX0" fmla="*/ 0 w 1581391"/>
              <a:gd name="connsiteY0" fmla="*/ 0 h 1866908"/>
              <a:gd name="connsiteX1" fmla="*/ 198120 w 1581391"/>
              <a:gd name="connsiteY1" fmla="*/ 1409700 h 1866908"/>
              <a:gd name="connsiteX2" fmla="*/ 777240 w 1581391"/>
              <a:gd name="connsiteY2" fmla="*/ 1866900 h 1866908"/>
              <a:gd name="connsiteX3" fmla="*/ 1386840 w 1581391"/>
              <a:gd name="connsiteY3" fmla="*/ 1402080 h 1866908"/>
              <a:gd name="connsiteX4" fmla="*/ 1577340 w 1581391"/>
              <a:gd name="connsiteY4" fmla="*/ 7620 h 1866908"/>
              <a:gd name="connsiteX5" fmla="*/ 1581391 w 1581391"/>
              <a:gd name="connsiteY5" fmla="*/ 24866 h 1866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81391" h="1866908">
                <a:moveTo>
                  <a:pt x="0" y="0"/>
                </a:moveTo>
                <a:cubicBezTo>
                  <a:pt x="34290" y="549275"/>
                  <a:pt x="68580" y="1098550"/>
                  <a:pt x="198120" y="1409700"/>
                </a:cubicBezTo>
                <a:cubicBezTo>
                  <a:pt x="327660" y="1720850"/>
                  <a:pt x="579120" y="1868170"/>
                  <a:pt x="777240" y="1866900"/>
                </a:cubicBezTo>
                <a:cubicBezTo>
                  <a:pt x="975360" y="1865630"/>
                  <a:pt x="1253490" y="1711960"/>
                  <a:pt x="1386840" y="1402080"/>
                </a:cubicBezTo>
                <a:cubicBezTo>
                  <a:pt x="1520190" y="1092200"/>
                  <a:pt x="1577340" y="7620"/>
                  <a:pt x="1577340" y="7620"/>
                </a:cubicBezTo>
                <a:lnTo>
                  <a:pt x="1581391" y="24866"/>
                </a:lnTo>
              </a:path>
            </a:pathLst>
          </a:custGeom>
          <a:ln>
            <a:solidFill>
              <a:srgbClr val="0070C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6" name="Прямая со стрелкой 45"/>
          <p:cNvCxnSpPr/>
          <p:nvPr/>
        </p:nvCxnSpPr>
        <p:spPr>
          <a:xfrm>
            <a:off x="6397838" y="3099547"/>
            <a:ext cx="2253284" cy="0"/>
          </a:xfrm>
          <a:prstGeom prst="straightConnector1">
            <a:avLst/>
          </a:prstGeom>
          <a:ln w="1905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8468171" y="2829117"/>
                <a:ext cx="225146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sz="1400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8171" y="2829117"/>
                <a:ext cx="225146" cy="307777"/>
              </a:xfrm>
              <a:prstGeom prst="rect">
                <a:avLst/>
              </a:prstGeom>
              <a:blipFill rotWithShape="1">
                <a:blip r:embed="rId5"/>
                <a:stretch>
                  <a:fillRect t="-1961" r="-56757" b="-176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1888140" y="515022"/>
                <a:ext cx="11689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𝟏</m:t>
                      </m:r>
                      <m:r>
                        <a:rPr lang="en-US" b="1" i="1">
                          <a:latin typeface="Cambria Math"/>
                        </a:rPr>
                        <m:t> корень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8140" y="515022"/>
                <a:ext cx="1168910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628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/>
              <p:cNvSpPr/>
              <p:nvPr/>
            </p:nvSpPr>
            <p:spPr>
              <a:xfrm>
                <a:off x="4465759" y="523648"/>
                <a:ext cx="10599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/>
                        </a:rPr>
                        <m:t>𝟐</m:t>
                      </m:r>
                      <m:r>
                        <a:rPr lang="ru-RU" b="1" i="1">
                          <a:latin typeface="Cambria Math"/>
                        </a:rPr>
                        <m:t> корня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5759" y="523648"/>
                <a:ext cx="1059906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333" r="-751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/>
              <p:cNvSpPr/>
              <p:nvPr/>
            </p:nvSpPr>
            <p:spPr>
              <a:xfrm>
                <a:off x="6816594" y="523648"/>
                <a:ext cx="141577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/>
                        </a:rPr>
                        <m:t>нет корней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6594" y="523648"/>
                <a:ext cx="1415772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333" r="-5172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Прямоугольник 19"/>
              <p:cNvSpPr/>
              <p:nvPr/>
            </p:nvSpPr>
            <p:spPr>
              <a:xfrm>
                <a:off x="3385807" y="421829"/>
                <a:ext cx="3370255" cy="569387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10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US" sz="31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1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31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3100" i="1">
                          <a:latin typeface="Cambria Math"/>
                        </a:rPr>
                        <m:t>+</m:t>
                      </m:r>
                      <m:r>
                        <a:rPr lang="en-US" sz="3100" i="1">
                          <a:latin typeface="Cambria Math"/>
                        </a:rPr>
                        <m:t>𝑏𝑥</m:t>
                      </m:r>
                      <m:r>
                        <a:rPr lang="en-US" sz="3100" i="1">
                          <a:latin typeface="Cambria Math"/>
                        </a:rPr>
                        <m:t>+</m:t>
                      </m:r>
                      <m:r>
                        <a:rPr lang="en-US" sz="3100" i="1">
                          <a:latin typeface="Cambria Math"/>
                        </a:rPr>
                        <m:t>𝑐</m:t>
                      </m:r>
                      <m:r>
                        <a:rPr lang="en-US" sz="3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3100" dirty="0" smtClean="0"/>
              </a:p>
            </p:txBody>
          </p:sp>
        </mc:Choice>
        <mc:Fallback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807" y="421829"/>
                <a:ext cx="3370255" cy="569387"/>
              </a:xfrm>
              <a:prstGeom prst="rect">
                <a:avLst/>
              </a:prstGeom>
              <a:blipFill rotWithShape="1">
                <a:blip r:embed="rId10"/>
                <a:stretch>
                  <a:fillRect t="-12766" r="-3436" b="-329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653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0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5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3" grpId="0" animBg="1"/>
      <p:bldP spid="14" grpId="0" animBg="1"/>
      <p:bldP spid="16" grpId="0"/>
      <p:bldP spid="17" grpId="0" animBg="1"/>
      <p:bldP spid="18" grpId="0" animBg="1"/>
      <p:bldP spid="23" grpId="0" animBg="1"/>
      <p:bldP spid="25" grpId="0"/>
      <p:bldP spid="26" grpId="0" animBg="1"/>
      <p:bldP spid="28" grpId="0"/>
      <p:bldP spid="29" grpId="0" animBg="1"/>
      <p:bldP spid="36" grpId="0" animBg="1"/>
      <p:bldP spid="38" grpId="0"/>
      <p:bldP spid="39" grpId="0" animBg="1"/>
      <p:bldP spid="40" grpId="0" animBg="1"/>
      <p:bldP spid="45" grpId="0" animBg="1"/>
      <p:bldP spid="47" grpId="0"/>
      <p:bldP spid="7" grpId="0"/>
      <p:bldP spid="11" grpId="0"/>
      <p:bldP spid="12" grpId="0"/>
      <p:bldP spid="20" grpId="0" animBg="1"/>
      <p:bldP spid="2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TextBox 4"/>
          <p:cNvSpPr txBox="1"/>
          <p:nvPr/>
        </p:nvSpPr>
        <p:spPr>
          <a:xfrm>
            <a:off x="359100" y="260034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Алгоритм решения неравенств второй степени:</a:t>
            </a:r>
            <a:endParaRPr lang="ru-RU" sz="3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467544" y="2032818"/>
                <a:ext cx="8438454" cy="2785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+mj-lt"/>
                  <a:buAutoNum type="arabicPeriod"/>
                </a:pP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Определить направление ветвей параболы</a:t>
                </a:r>
              </a:p>
              <a:p>
                <a:pPr marL="361950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𝑦</m:t>
                    </m:r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/>
                      </a:rPr>
                      <m:t>+</m:t>
                    </m:r>
                    <m:r>
                      <a:rPr lang="en-US" sz="2000" b="0" i="1" smtClean="0">
                        <a:latin typeface="Cambria Math"/>
                      </a:rPr>
                      <m:t>𝑏𝑥</m:t>
                    </m:r>
                    <m:r>
                      <a:rPr lang="en-US" sz="2000" b="0" i="1" smtClean="0">
                        <a:latin typeface="Cambria Math"/>
                      </a:rPr>
                      <m:t>+</m:t>
                    </m:r>
                    <m:r>
                      <a:rPr lang="en-US" sz="2000" b="0" i="1" smtClean="0">
                        <a:latin typeface="Cambria Math"/>
                      </a:rPr>
                      <m:t>𝑐</m:t>
                    </m:r>
                  </m:oMath>
                </a14:m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361950" indent="-361950">
                  <a:spcBef>
                    <a:spcPts val="600"/>
                  </a:spcBef>
                  <a:buFont typeface="+mj-lt"/>
                  <a:buAutoNum type="arabicPeriod" startAt="2"/>
                </a:pP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Найти корни квадратного уравнения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+</m:t>
                    </m:r>
                    <m:r>
                      <a:rPr lang="en-US" sz="2000" i="1">
                        <a:latin typeface="Cambria Math"/>
                      </a:rPr>
                      <m:t>𝑏𝑥</m:t>
                    </m:r>
                    <m:r>
                      <a:rPr lang="en-US" sz="2000" i="1">
                        <a:latin typeface="Cambria Math"/>
                      </a:rPr>
                      <m:t>+</m:t>
                    </m:r>
                    <m:r>
                      <a:rPr lang="en-US" sz="2000" i="1">
                        <a:latin typeface="Cambria Math"/>
                      </a:rPr>
                      <m:t>𝑐</m:t>
                    </m:r>
                    <m:r>
                      <a:rPr lang="ru-RU" sz="2000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361950"/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Если они есть, отметить на числовой прямой.</a:t>
                </a:r>
              </a:p>
              <a:p>
                <a:pPr marL="361950" indent="-361950">
                  <a:lnSpc>
                    <a:spcPct val="150000"/>
                  </a:lnSpc>
                  <a:buFont typeface="+mj-lt"/>
                  <a:buAutoNum type="arabicPeriod" startAt="3"/>
                  <a:tabLst>
                    <a:tab pos="361950" algn="l"/>
                  </a:tabLst>
                </a:pP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Изобразить схематический график.</a:t>
                </a:r>
              </a:p>
              <a:p>
                <a:pPr marL="361950" indent="-361950">
                  <a:lnSpc>
                    <a:spcPct val="150000"/>
                  </a:lnSpc>
                  <a:buFont typeface="+mj-lt"/>
                  <a:buAutoNum type="arabicPeriod" startAt="3"/>
                  <a:tabLst>
                    <a:tab pos="361950" algn="l"/>
                  </a:tabLst>
                </a:pP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Выбрать множество значений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cs typeface="Times New Roman" pitchFamily="18" charset="0"/>
                      </a:rPr>
                      <m:t>𝑥</m:t>
                    </m:r>
                  </m:oMath>
                </a14:m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, соответствующих знаку неравенства.</a:t>
                </a:r>
              </a:p>
              <a:p>
                <a:pPr marL="358775" indent="-358775">
                  <a:lnSpc>
                    <a:spcPct val="150000"/>
                  </a:lnSpc>
                  <a:buFont typeface="+mj-lt"/>
                  <a:buAutoNum type="arabicPeriod" startAt="5"/>
                </a:pP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Записать ответ.</a:t>
                </a:r>
                <a:endParaRPr lang="ru-RU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032818"/>
                <a:ext cx="8438454" cy="2785378"/>
              </a:xfrm>
              <a:prstGeom prst="rect">
                <a:avLst/>
              </a:prstGeom>
              <a:blipFill rotWithShape="1">
                <a:blip r:embed="rId3"/>
                <a:stretch>
                  <a:fillRect l="-650" t="-1094" b="-10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860032" y="972398"/>
                <a:ext cx="2160143" cy="400110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</a:rPr>
                        <m:t>𝑏𝑥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</a:rPr>
                        <m:t>𝑐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&lt;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ru-RU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972398"/>
                <a:ext cx="2160143" cy="400110"/>
              </a:xfrm>
              <a:prstGeom prst="rect">
                <a:avLst/>
              </a:prstGeom>
              <a:blipFill rotWithShape="1">
                <a:blip r:embed="rId4"/>
                <a:stretch>
                  <a:fillRect t="-5970" r="-3641" b="-25373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123728" y="975672"/>
                <a:ext cx="2158540" cy="400110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</a:rPr>
                        <m:t>𝑏𝑥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</a:rPr>
                        <m:t>𝑐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en-US" sz="2000" i="1" dirty="0">
                  <a:solidFill>
                    <a:srgbClr val="C00000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975672"/>
                <a:ext cx="2158540" cy="400110"/>
              </a:xfrm>
              <a:prstGeom prst="rect">
                <a:avLst/>
              </a:prstGeom>
              <a:blipFill rotWithShape="1">
                <a:blip r:embed="rId5"/>
                <a:stretch>
                  <a:fillRect t="-5882" r="-3652" b="-23529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2123728" y="1538958"/>
                <a:ext cx="2158540" cy="400110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</a:rPr>
                        <m:t>𝑏𝑥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</a:rPr>
                        <m:t>𝑐</m:t>
                      </m:r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sz="2000" i="1" dirty="0">
                  <a:solidFill>
                    <a:srgbClr val="C00000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538958"/>
                <a:ext cx="2158540" cy="400110"/>
              </a:xfrm>
              <a:prstGeom prst="rect">
                <a:avLst/>
              </a:prstGeom>
              <a:blipFill rotWithShape="1">
                <a:blip r:embed="rId6"/>
                <a:stretch>
                  <a:fillRect t="-5882" r="-3652" b="-23529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860032" y="1539573"/>
                <a:ext cx="2160143" cy="400110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</a:rPr>
                        <m:t>𝑏𝑥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</a:rPr>
                        <m:t>𝑐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ru-RU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1539573"/>
                <a:ext cx="2160143" cy="400110"/>
              </a:xfrm>
              <a:prstGeom prst="rect">
                <a:avLst/>
              </a:prstGeom>
              <a:blipFill rotWithShape="1">
                <a:blip r:embed="rId7"/>
                <a:stretch>
                  <a:fillRect t="-5970" r="-3641" b="-25373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653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5732143" y="2462893"/>
            <a:ext cx="679416" cy="64769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7145313" y="2462893"/>
            <a:ext cx="835352" cy="62844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25724" y="339502"/>
                <a:ext cx="6675655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32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Решить неравенство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32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32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en-US" sz="32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en-US" sz="32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−</m:t>
                    </m:r>
                    <m:r>
                      <a:rPr lang="en-US" sz="32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𝟔</m:t>
                    </m:r>
                    <m:r>
                      <a:rPr lang="en-US" sz="32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&gt;</m:t>
                    </m:r>
                    <m:r>
                      <a:rPr lang="en-US" sz="32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𝟎</m:t>
                    </m:r>
                  </m:oMath>
                </a14:m>
                <a:r>
                  <a:rPr lang="ru-RU" sz="32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  <a:endParaRPr lang="ru-RU" sz="32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5724" y="339502"/>
                <a:ext cx="6675655" cy="595932"/>
              </a:xfrm>
              <a:prstGeom prst="rect">
                <a:avLst/>
              </a:prstGeom>
              <a:blipFill rotWithShape="1">
                <a:blip r:embed="rId3"/>
                <a:stretch>
                  <a:fillRect l="-1370" t="-12371" r="-4475" b="-329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38839" y="1235536"/>
                <a:ext cx="3631892" cy="29704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b="0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en-US" sz="2000" b="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sz="2000" b="0" i="1">
                        <a:solidFill>
                          <a:schemeClr val="tx1"/>
                        </a:solidFill>
                        <a:latin typeface="Cambria Math"/>
                      </a:rPr>
                      <m:t>−6</m:t>
                    </m:r>
                  </m:oMath>
                </a14:m>
                <a:endPara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66700" indent="-85725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𝑎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=1&gt;0 −ветви ↑</m:t>
                      </m:r>
                    </m:oMath>
                  </m:oMathPara>
                </a14:m>
                <a:endParaRPr lang="ru-RU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200000"/>
                  </a:lnSpc>
                </a:pP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2)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+</m:t>
                    </m:r>
                    <m:r>
                      <a:rPr lang="en-US" sz="2000" i="1">
                        <a:latin typeface="Cambria Math"/>
                      </a:rPr>
                      <m:t>𝑥</m:t>
                    </m:r>
                    <m:r>
                      <a:rPr lang="en-US" sz="2000" i="1">
                        <a:latin typeface="Cambria Math"/>
                      </a:rPr>
                      <m:t>−6=0</m:t>
                    </m:r>
                  </m:oMath>
                </a14:m>
                <a:endParaRPr lang="ru-RU" sz="2000" b="0" dirty="0" smtClean="0">
                  <a:latin typeface="Times New Roman" pitchFamily="18" charset="0"/>
                </a:endParaRPr>
              </a:p>
              <a:p>
                <a:pPr marL="26670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𝐷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=25&gt;0</m:t>
                      </m:r>
                    </m:oMath>
                  </m:oMathPara>
                </a14:m>
                <a:endParaRPr lang="en-US" sz="2000" b="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66700">
                  <a:lnSpc>
                    <a:spcPct val="150000"/>
                  </a:lnSpc>
                </a:pP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По теореме Виета:</a:t>
                </a:r>
              </a:p>
              <a:p>
                <a:pPr marL="26670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0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00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ru-RU" sz="2000" i="1" smtClean="0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=−1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ru-RU" sz="2000" i="1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  <a:cs typeface="Times New Roman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  <a:cs typeface="Times New Roman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  <a:cs typeface="Times New Roman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  <a:cs typeface="Times New Roman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=−6  </m:t>
                              </m:r>
                            </m:e>
                          </m:eqArr>
                        </m:e>
                      </m:d>
                      <m:r>
                        <a:rPr lang="en-US" sz="2000" b="0" i="1" smtClean="0">
                          <a:latin typeface="Cambria Math"/>
                          <a:cs typeface="Times New Roman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⇔ </m:t>
                      </m:r>
                      <m:d>
                        <m:dPr>
                          <m:begChr m:val="{"/>
                          <m:endChr m:val=""/>
                          <m:ctrlPr>
                            <a:rPr lang="ru-RU" sz="2000" i="1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0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ru-RU" sz="2000" i="1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  <a:cs typeface="Times New Roman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  <a:cs typeface="Times New Roman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/>
                                  <a:cs typeface="Times New Roman" pitchFamily="18" charset="0"/>
                                </a:rPr>
                                <m:t>=−</m:t>
                              </m:r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3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  <a:cs typeface="Times New Roman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  <a:cs typeface="Times New Roman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/>
                                  <a:cs typeface="Times New Roman" pitchFamily="18" charset="0"/>
                                </a:rPr>
                                <m:t>=</m:t>
                              </m:r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2   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839" y="1235536"/>
                <a:ext cx="3631892" cy="2970493"/>
              </a:xfrm>
              <a:prstGeom prst="rect">
                <a:avLst/>
              </a:prstGeom>
              <a:blipFill rotWithShape="1">
                <a:blip r:embed="rId4"/>
                <a:stretch>
                  <a:fillRect l="-1849" t="-1027" r="-1008" b="-28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922732" y="1235535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6244745" y="1308810"/>
            <a:ext cx="1080120" cy="1432869"/>
          </a:xfrm>
          <a:custGeom>
            <a:avLst/>
            <a:gdLst>
              <a:gd name="connsiteX0" fmla="*/ 0 w 1577340"/>
              <a:gd name="connsiteY0" fmla="*/ 0 h 1866908"/>
              <a:gd name="connsiteX1" fmla="*/ 198120 w 1577340"/>
              <a:gd name="connsiteY1" fmla="*/ 1409700 h 1866908"/>
              <a:gd name="connsiteX2" fmla="*/ 777240 w 1577340"/>
              <a:gd name="connsiteY2" fmla="*/ 1866900 h 1866908"/>
              <a:gd name="connsiteX3" fmla="*/ 1386840 w 1577340"/>
              <a:gd name="connsiteY3" fmla="*/ 1402080 h 1866908"/>
              <a:gd name="connsiteX4" fmla="*/ 1577340 w 1577340"/>
              <a:gd name="connsiteY4" fmla="*/ 7620 h 1866908"/>
              <a:gd name="connsiteX5" fmla="*/ 1577340 w 1577340"/>
              <a:gd name="connsiteY5" fmla="*/ 7620 h 1866908"/>
              <a:gd name="connsiteX0" fmla="*/ 0 w 1577340"/>
              <a:gd name="connsiteY0" fmla="*/ 0 h 1866908"/>
              <a:gd name="connsiteX1" fmla="*/ 198120 w 1577340"/>
              <a:gd name="connsiteY1" fmla="*/ 1409700 h 1866908"/>
              <a:gd name="connsiteX2" fmla="*/ 777240 w 1577340"/>
              <a:gd name="connsiteY2" fmla="*/ 1866900 h 1866908"/>
              <a:gd name="connsiteX3" fmla="*/ 1386840 w 1577340"/>
              <a:gd name="connsiteY3" fmla="*/ 1402080 h 1866908"/>
              <a:gd name="connsiteX4" fmla="*/ 1577340 w 1577340"/>
              <a:gd name="connsiteY4" fmla="*/ 7620 h 1866908"/>
              <a:gd name="connsiteX5" fmla="*/ 1573863 w 1577340"/>
              <a:gd name="connsiteY5" fmla="*/ 23132 h 1866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7340" h="1866908">
                <a:moveTo>
                  <a:pt x="0" y="0"/>
                </a:moveTo>
                <a:cubicBezTo>
                  <a:pt x="34290" y="549275"/>
                  <a:pt x="68580" y="1098550"/>
                  <a:pt x="198120" y="1409700"/>
                </a:cubicBezTo>
                <a:cubicBezTo>
                  <a:pt x="327660" y="1720850"/>
                  <a:pt x="579120" y="1868170"/>
                  <a:pt x="777240" y="1866900"/>
                </a:cubicBezTo>
                <a:cubicBezTo>
                  <a:pt x="975360" y="1865630"/>
                  <a:pt x="1253490" y="1711960"/>
                  <a:pt x="1386840" y="1402080"/>
                </a:cubicBezTo>
                <a:cubicBezTo>
                  <a:pt x="1520190" y="1092200"/>
                  <a:pt x="1577340" y="7620"/>
                  <a:pt x="1577340" y="7620"/>
                </a:cubicBezTo>
                <a:lnTo>
                  <a:pt x="1573863" y="23132"/>
                </a:lnTo>
              </a:path>
            </a:pathLst>
          </a:custGeom>
          <a:ln>
            <a:solidFill>
              <a:srgbClr val="0070C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5732143" y="2519483"/>
            <a:ext cx="225328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909371" y="2330120"/>
                <a:ext cx="225146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9371" y="2330120"/>
                <a:ext cx="225146" cy="307777"/>
              </a:xfrm>
              <a:prstGeom prst="rect">
                <a:avLst/>
              </a:prstGeom>
              <a:blipFill rotWithShape="1">
                <a:blip r:embed="rId5"/>
                <a:stretch>
                  <a:fillRect t="-1961" r="-56757" b="-176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Овал 12"/>
          <p:cNvSpPr/>
          <p:nvPr/>
        </p:nvSpPr>
        <p:spPr>
          <a:xfrm>
            <a:off x="6411559" y="2496801"/>
            <a:ext cx="45719" cy="45719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7104355" y="2494835"/>
            <a:ext cx="45719" cy="45719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137492" y="2487637"/>
                <a:ext cx="408438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−3</m:t>
                      </m:r>
                    </m:oMath>
                  </m:oMathPara>
                </a14:m>
                <a:endParaRPr lang="ru-RU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7492" y="2487637"/>
                <a:ext cx="408438" cy="307777"/>
              </a:xfrm>
              <a:prstGeom prst="rect">
                <a:avLst/>
              </a:prstGeom>
              <a:blipFill rotWithShape="1">
                <a:blip r:embed="rId6"/>
                <a:stretch>
                  <a:fillRect t="-1961" r="-16418" b="-176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965877" y="2487636"/>
                <a:ext cx="408438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ru-RU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5877" y="2487636"/>
                <a:ext cx="408438" cy="307777"/>
              </a:xfrm>
              <a:prstGeom prst="rect">
                <a:avLst/>
              </a:prstGeom>
              <a:blipFill rotWithShape="1">
                <a:blip r:embed="rId7"/>
                <a:stretch>
                  <a:fillRect t="-1961" b="-176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922732" y="2844095"/>
                <a:ext cx="3658053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4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b="0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en-US" sz="2000" b="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sz="2000" b="0" i="1">
                        <a:solidFill>
                          <a:schemeClr val="tx1"/>
                        </a:solidFill>
                        <a:latin typeface="Cambria Math"/>
                      </a:rPr>
                      <m:t>−6&gt;0</m:t>
                    </m:r>
                  </m:oMath>
                </a14:m>
                <a:r>
                  <a:rPr lang="ru-RU" sz="2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66700"/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при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cs typeface="Times New Roman" pitchFamily="18" charset="0"/>
                      </a:rPr>
                      <m:t>𝑥</m:t>
                    </m:r>
                    <m:r>
                      <a:rPr lang="en-US" sz="2000" i="1"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  <m:d>
                      <m:dPr>
                        <m:ctrlPr>
                          <a:rPr lang="en-US" sz="200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−∞;−3</m:t>
                        </m:r>
                      </m:e>
                    </m:d>
                    <m:r>
                      <a:rPr lang="en-US" sz="20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∪</m:t>
                    </m:r>
                    <m:d>
                      <m:dPr>
                        <m:ctrlPr>
                          <a:rPr lang="en-US" sz="200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2;+∞</m:t>
                        </m:r>
                      </m:e>
                    </m:d>
                    <m:r>
                      <a:rPr lang="en-US" sz="20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endPara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2732" y="2844095"/>
                <a:ext cx="3658053" cy="707886"/>
              </a:xfrm>
              <a:prstGeom prst="rect">
                <a:avLst/>
              </a:prstGeom>
              <a:blipFill rotWithShape="1">
                <a:blip r:embed="rId8"/>
                <a:stretch>
                  <a:fillRect l="-1833" t="-4310" r="-2500" b="-146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8839" y="4331880"/>
                <a:ext cx="326108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Ответ: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−∞;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20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3</m:t>
                        </m:r>
                      </m:e>
                    </m:d>
                    <m:r>
                      <a:rPr lang="en-US" sz="2000" i="1">
                        <a:latin typeface="Cambria Math"/>
                        <a:ea typeface="Cambria Math"/>
                        <a:cs typeface="Times New Roman" pitchFamily="18" charset="0"/>
                      </a:rPr>
                      <m:t>∪</m:t>
                    </m:r>
                    <m:d>
                      <m:dPr>
                        <m:ctrlPr>
                          <a:rPr lang="en-US" sz="20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2;+∞</m:t>
                        </m:r>
                      </m:e>
                    </m:d>
                  </m:oMath>
                </a14:m>
                <a:r>
                  <a:rPr lang="ru-RU" sz="20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839" y="4331880"/>
                <a:ext cx="3261086" cy="400110"/>
              </a:xfrm>
              <a:prstGeom prst="rect">
                <a:avLst/>
              </a:prstGeom>
              <a:blipFill rotWithShape="1">
                <a:blip r:embed="rId9"/>
                <a:stretch>
                  <a:fillRect l="-2056" t="-7692" r="-3178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653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7" grpId="0" animBg="1"/>
      <p:bldP spid="5" grpId="0"/>
      <p:bldP spid="9" grpId="0"/>
      <p:bldP spid="10" grpId="0" animBg="1"/>
      <p:bldP spid="12" grpId="0"/>
      <p:bldP spid="13" grpId="0" animBg="1"/>
      <p:bldP spid="14" grpId="0" animBg="1"/>
      <p:bldP spid="15" grpId="0"/>
      <p:bldP spid="16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81125" y="339502"/>
                <a:ext cx="7174378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32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Решить неравенство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32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en-US" sz="32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32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ru-RU" sz="3200" b="1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en-US" sz="32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𝟏𝟒</m:t>
                    </m:r>
                    <m:r>
                      <a:rPr lang="en-US" sz="32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ru-RU" sz="3200" b="1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−</m:t>
                    </m:r>
                    <m:r>
                      <a:rPr lang="en-US" sz="3200" b="1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𝟓</m:t>
                    </m:r>
                    <m:r>
                      <a:rPr lang="en-US" sz="3200" b="1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&lt;</m:t>
                    </m:r>
                    <m:r>
                      <a:rPr lang="en-US" sz="32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𝟎</m:t>
                    </m:r>
                  </m:oMath>
                </a14:m>
                <a:r>
                  <a:rPr lang="ru-RU" sz="32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32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125" y="339502"/>
                <a:ext cx="7174378" cy="595932"/>
              </a:xfrm>
              <a:prstGeom prst="rect">
                <a:avLst/>
              </a:prstGeom>
              <a:blipFill rotWithShape="1">
                <a:blip r:embed="rId3"/>
                <a:stretch>
                  <a:fillRect l="-1699" t="-12371" r="-3059" b="-329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43608" y="1235536"/>
                <a:ext cx="3208827" cy="28121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𝑦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sz="2000" b="0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en-US" sz="2000" b="0" i="1">
                        <a:solidFill>
                          <a:schemeClr val="tx1"/>
                        </a:solidFill>
                        <a:latin typeface="Cambria Math"/>
                      </a:rPr>
                      <m:t>14</m:t>
                    </m:r>
                    <m:r>
                      <a:rPr lang="en-US" sz="2000" b="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ru-RU" sz="2000" b="0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5</m:t>
                    </m:r>
                  </m:oMath>
                </a14:m>
                <a:endParaRPr lang="ru-RU" sz="2000" dirty="0">
                  <a:solidFill>
                    <a:schemeClr val="tx1"/>
                  </a:solidFill>
                </a:endParaRPr>
              </a:p>
              <a:p>
                <a:pPr marL="266700" indent="-85725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𝑎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=3&gt;0 −ветви ↑</m:t>
                      </m:r>
                    </m:oMath>
                  </m:oMathPara>
                </a14:m>
                <a:endParaRPr lang="ru-RU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200000"/>
                  </a:lnSpc>
                </a:pP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0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sz="2000" b="0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en-US" sz="2000" b="0" i="1">
                        <a:solidFill>
                          <a:schemeClr val="tx1"/>
                        </a:solidFill>
                        <a:latin typeface="Cambria Math"/>
                      </a:rPr>
                      <m:t>14</m:t>
                    </m:r>
                    <m:r>
                      <a:rPr lang="en-US" sz="2000" b="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ru-RU" sz="2000" b="0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5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endParaRPr lang="ru-RU" sz="2000" dirty="0" smtClean="0">
                  <a:solidFill>
                    <a:schemeClr val="tx1"/>
                  </a:solidFill>
                  <a:latin typeface="Times New Roman" pitchFamily="18" charset="0"/>
                </a:endParaRPr>
              </a:p>
              <a:p>
                <a:pPr marL="26670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𝐷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=256&gt;0 −2 корня</m:t>
                      </m:r>
                    </m:oMath>
                  </m:oMathPara>
                </a14:m>
                <a:endParaRPr lang="ru-RU" sz="2000" b="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6670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−14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±16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000" b="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6670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=−5        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000" b="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1235536"/>
                <a:ext cx="3208827" cy="2812180"/>
              </a:xfrm>
              <a:prstGeom prst="rect">
                <a:avLst/>
              </a:prstGeom>
              <a:blipFill rotWithShape="1">
                <a:blip r:embed="rId4"/>
                <a:stretch>
                  <a:fillRect l="-1898" t="-1302" r="-11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6394490" y="2531364"/>
            <a:ext cx="616893" cy="45719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127501" y="1235535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6173289" y="1308810"/>
            <a:ext cx="1080120" cy="1432869"/>
          </a:xfrm>
          <a:custGeom>
            <a:avLst/>
            <a:gdLst>
              <a:gd name="connsiteX0" fmla="*/ 0 w 1577340"/>
              <a:gd name="connsiteY0" fmla="*/ 0 h 1866908"/>
              <a:gd name="connsiteX1" fmla="*/ 198120 w 1577340"/>
              <a:gd name="connsiteY1" fmla="*/ 1409700 h 1866908"/>
              <a:gd name="connsiteX2" fmla="*/ 777240 w 1577340"/>
              <a:gd name="connsiteY2" fmla="*/ 1866900 h 1866908"/>
              <a:gd name="connsiteX3" fmla="*/ 1386840 w 1577340"/>
              <a:gd name="connsiteY3" fmla="*/ 1402080 h 1866908"/>
              <a:gd name="connsiteX4" fmla="*/ 1577340 w 1577340"/>
              <a:gd name="connsiteY4" fmla="*/ 7620 h 1866908"/>
              <a:gd name="connsiteX5" fmla="*/ 1577340 w 1577340"/>
              <a:gd name="connsiteY5" fmla="*/ 7620 h 1866908"/>
              <a:gd name="connsiteX0" fmla="*/ 0 w 1577340"/>
              <a:gd name="connsiteY0" fmla="*/ 0 h 1866908"/>
              <a:gd name="connsiteX1" fmla="*/ 198120 w 1577340"/>
              <a:gd name="connsiteY1" fmla="*/ 1409700 h 1866908"/>
              <a:gd name="connsiteX2" fmla="*/ 777240 w 1577340"/>
              <a:gd name="connsiteY2" fmla="*/ 1866900 h 1866908"/>
              <a:gd name="connsiteX3" fmla="*/ 1386840 w 1577340"/>
              <a:gd name="connsiteY3" fmla="*/ 1402080 h 1866908"/>
              <a:gd name="connsiteX4" fmla="*/ 1577340 w 1577340"/>
              <a:gd name="connsiteY4" fmla="*/ 7620 h 1866908"/>
              <a:gd name="connsiteX5" fmla="*/ 1573863 w 1577340"/>
              <a:gd name="connsiteY5" fmla="*/ 23132 h 1866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7340" h="1866908">
                <a:moveTo>
                  <a:pt x="0" y="0"/>
                </a:moveTo>
                <a:cubicBezTo>
                  <a:pt x="34290" y="549275"/>
                  <a:pt x="68580" y="1098550"/>
                  <a:pt x="198120" y="1409700"/>
                </a:cubicBezTo>
                <a:cubicBezTo>
                  <a:pt x="327660" y="1720850"/>
                  <a:pt x="579120" y="1868170"/>
                  <a:pt x="777240" y="1866900"/>
                </a:cubicBezTo>
                <a:cubicBezTo>
                  <a:pt x="975360" y="1865630"/>
                  <a:pt x="1253490" y="1711960"/>
                  <a:pt x="1386840" y="1402080"/>
                </a:cubicBezTo>
                <a:cubicBezTo>
                  <a:pt x="1520190" y="1092200"/>
                  <a:pt x="1577340" y="7620"/>
                  <a:pt x="1577340" y="7620"/>
                </a:cubicBezTo>
                <a:lnTo>
                  <a:pt x="1573863" y="23132"/>
                </a:lnTo>
              </a:path>
            </a:pathLst>
          </a:custGeom>
          <a:ln>
            <a:solidFill>
              <a:srgbClr val="0070C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663597" y="2234743"/>
                <a:ext cx="225146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3597" y="2234743"/>
                <a:ext cx="225146" cy="307777"/>
              </a:xfrm>
              <a:prstGeom prst="rect">
                <a:avLst/>
              </a:prstGeom>
              <a:blipFill rotWithShape="1">
                <a:blip r:embed="rId5"/>
                <a:stretch>
                  <a:fillRect t="-2000" r="-56757" b="-20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066036" y="2487637"/>
                <a:ext cx="408438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−5</m:t>
                      </m:r>
                    </m:oMath>
                  </m:oMathPara>
                </a14:m>
                <a:endParaRPr lang="ru-RU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6036" y="2487637"/>
                <a:ext cx="408438" cy="307777"/>
              </a:xfrm>
              <a:prstGeom prst="rect">
                <a:avLst/>
              </a:prstGeom>
              <a:blipFill rotWithShape="1">
                <a:blip r:embed="rId6"/>
                <a:stretch>
                  <a:fillRect t="-1961" r="-17910" b="-176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913471" y="2478111"/>
                <a:ext cx="408438" cy="5142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4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3471" y="2478111"/>
                <a:ext cx="408438" cy="51424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27501" y="2940471"/>
                <a:ext cx="2536848" cy="86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4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/>
                          </a:rPr>
                          <m:t> </m:t>
                        </m:r>
                        <m:r>
                          <a:rPr lang="en-US" sz="2000" i="1">
                            <a:latin typeface="Cambria Math"/>
                          </a:rPr>
                          <m:t>3</m:t>
                        </m:r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sz="2000" i="1">
                        <a:latin typeface="Cambria Math"/>
                      </a:rPr>
                      <m:t>+</m:t>
                    </m:r>
                    <m:r>
                      <a:rPr lang="en-US" sz="2000" i="1">
                        <a:latin typeface="Cambria Math"/>
                      </a:rPr>
                      <m:t>14</m:t>
                    </m:r>
                    <m:r>
                      <a:rPr lang="en-US" sz="2000" i="1">
                        <a:latin typeface="Cambria Math"/>
                      </a:rPr>
                      <m:t>𝑥</m:t>
                    </m:r>
                    <m:r>
                      <a:rPr lang="ru-RU" sz="2000" i="1">
                        <a:latin typeface="Cambria Math"/>
                      </a:rPr>
                      <m:t>−</m:t>
                    </m:r>
                    <m:r>
                      <a:rPr lang="en-US" sz="2000" i="1">
                        <a:latin typeface="Cambria Math"/>
                      </a:rPr>
                      <m:t>5</m:t>
                    </m:r>
                    <m:r>
                      <a:rPr lang="en-US" sz="2000" b="0" i="1" smtClean="0">
                        <a:latin typeface="Cambria Math"/>
                      </a:rPr>
                      <m:t>&lt;</m:t>
                    </m:r>
                    <m:r>
                      <a:rPr lang="en-US" sz="2000" b="0" i="1">
                        <a:solidFill>
                          <a:schemeClr val="tx1"/>
                        </a:solidFill>
                        <a:latin typeface="Cambria Math"/>
                      </a:rPr>
                      <m:t>0</m:t>
                    </m:r>
                  </m:oMath>
                </a14:m>
                <a:r>
                  <a:rPr lang="ru-RU" sz="2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66700"/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при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cs typeface="Times New Roman" pitchFamily="18" charset="0"/>
                      </a:rPr>
                      <m:t>𝑥</m:t>
                    </m:r>
                    <m:r>
                      <a:rPr lang="en-US" sz="2000" i="1"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  <m:d>
                      <m:dPr>
                        <m:ctrlPr>
                          <a:rPr lang="en-US" sz="200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−5;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endPara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7501" y="2940471"/>
                <a:ext cx="2536848" cy="860748"/>
              </a:xfrm>
              <a:prstGeom prst="rect">
                <a:avLst/>
              </a:prstGeom>
              <a:blipFill rotWithShape="1">
                <a:blip r:embed="rId8"/>
                <a:stretch>
                  <a:fillRect l="-2404" t="-3521" r="-2163" b="-21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043608" y="4246155"/>
                <a:ext cx="1833579" cy="5529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Ответ: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−5;</m:t>
                        </m:r>
                        <m:f>
                          <m:fPr>
                            <m:ctrlPr>
                              <a:rPr lang="en-US" sz="20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r>
                  <a:rPr lang="ru-RU" sz="20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4246155"/>
                <a:ext cx="1833579" cy="552972"/>
              </a:xfrm>
              <a:prstGeom prst="rect">
                <a:avLst/>
              </a:prstGeom>
              <a:blipFill rotWithShape="1">
                <a:blip r:embed="rId9"/>
                <a:stretch>
                  <a:fillRect l="-3322" r="-6645" b="-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 стрелкой 12"/>
          <p:cNvCxnSpPr/>
          <p:nvPr/>
        </p:nvCxnSpPr>
        <p:spPr>
          <a:xfrm flipV="1">
            <a:off x="5692130" y="2519483"/>
            <a:ext cx="2155166" cy="17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6340103" y="2496801"/>
            <a:ext cx="45719" cy="45719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7032899" y="2494835"/>
            <a:ext cx="45719" cy="45719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53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1" grpId="0"/>
      <p:bldP spid="12" grpId="0" animBg="1"/>
      <p:bldP spid="14" grpId="0"/>
      <p:bldP spid="17" grpId="0"/>
      <p:bldP spid="18" grpId="0"/>
      <p:bldP spid="20" grpId="0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71017" y="339502"/>
                <a:ext cx="7390402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32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Решить неравенство</a:t>
                </a:r>
                <a:r>
                  <a:rPr lang="en-US" sz="32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0" i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ru-RU" sz="32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𝟕</m:t>
                        </m:r>
                        <m:r>
                          <a:rPr lang="en-US" sz="32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32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ru-RU" sz="3200" b="1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en-US" sz="32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ru-RU" sz="3200" b="1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−</m:t>
                    </m:r>
                    <m:r>
                      <a:rPr lang="en-US" sz="32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𝟖</m:t>
                    </m:r>
                    <m:r>
                      <a:rPr lang="en-US" sz="32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&gt;</m:t>
                    </m:r>
                    <m:r>
                      <a:rPr lang="en-US" sz="32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𝟎</m:t>
                    </m:r>
                  </m:oMath>
                </a14:m>
                <a:r>
                  <a:rPr lang="ru-RU" sz="3200" dirty="0" smtClean="0">
                    <a:solidFill>
                      <a:schemeClr val="tx2">
                        <a:lumMod val="50000"/>
                      </a:schemeClr>
                    </a:solidFill>
                  </a:rPr>
                  <a:t>.</a:t>
                </a:r>
                <a:endParaRPr lang="en-US" sz="32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017" y="339502"/>
                <a:ext cx="7390402" cy="595932"/>
              </a:xfrm>
              <a:prstGeom prst="rect">
                <a:avLst/>
              </a:prstGeom>
              <a:blipFill rotWithShape="1">
                <a:blip r:embed="rId3"/>
                <a:stretch>
                  <a:fillRect l="-248" t="-13402" r="-1320" b="-350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1005" y="1203598"/>
                <a:ext cx="3805144" cy="20621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𝑦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ru-RU" sz="2000" b="1" dirty="0">
                    <a:solidFill>
                      <a:schemeClr val="tx2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7</m:t>
                        </m:r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en-US" sz="2000" b="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en-US" sz="2000" b="0" i="1">
                        <a:solidFill>
                          <a:schemeClr val="tx1"/>
                        </a:solidFill>
                        <a:latin typeface="Cambria Math"/>
                      </a:rPr>
                      <m:t>8</m:t>
                    </m:r>
                  </m:oMath>
                </a14:m>
                <a:endParaRPr lang="ru-RU" sz="2000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pPr marL="26670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𝑎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=−7&lt;0 −ветви ↓</m:t>
                      </m:r>
                    </m:oMath>
                  </m:oMathPara>
                </a14:m>
                <a:endParaRPr lang="ru-RU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66700"/>
                <a:endParaRPr lang="ru-RU" sz="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200000"/>
                  </a:lnSpc>
                </a:pP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0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000" i="1">
                            <a:latin typeface="Cambria Math"/>
                          </a:rPr>
                          <m:t>−</m:t>
                        </m:r>
                        <m:r>
                          <a:rPr lang="en-US" sz="2000" i="1">
                            <a:latin typeface="Cambria Math"/>
                          </a:rPr>
                          <m:t>7</m:t>
                        </m:r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sz="2000" i="1">
                        <a:latin typeface="Cambria Math"/>
                      </a:rPr>
                      <m:t>+</m:t>
                    </m:r>
                    <m:r>
                      <a:rPr lang="en-US" sz="2000" i="1">
                        <a:latin typeface="Cambria Math"/>
                      </a:rPr>
                      <m:t>𝑥</m:t>
                    </m:r>
                    <m:r>
                      <a:rPr lang="ru-RU" sz="2000" i="1">
                        <a:latin typeface="Cambria Math"/>
                      </a:rPr>
                      <m:t>−</m:t>
                    </m:r>
                    <m:r>
                      <a:rPr lang="en-US" sz="2000" i="1">
                        <a:latin typeface="Cambria Math"/>
                      </a:rPr>
                      <m:t>8</m:t>
                    </m:r>
                    <m:r>
                      <a:rPr lang="ru-RU" sz="2000" b="0" i="1" smtClean="0">
                        <a:latin typeface="Cambria Math"/>
                      </a:rPr>
                      <m:t>=0</m:t>
                    </m:r>
                  </m:oMath>
                </a14:m>
                <a:endParaRPr lang="ru-RU" sz="2000" dirty="0" smtClean="0">
                  <a:solidFill>
                    <a:schemeClr val="tx1"/>
                  </a:solidFill>
                  <a:latin typeface="Times New Roman" pitchFamily="18" charset="0"/>
                </a:endParaRPr>
              </a:p>
              <a:p>
                <a:pPr marL="26670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𝐷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=−223&lt;0 −корней нет</m:t>
                      </m:r>
                    </m:oMath>
                  </m:oMathPara>
                </a14:m>
                <a:endParaRPr lang="ru-RU" sz="2000" b="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66700"/>
                <a:endParaRPr lang="en-US" sz="2000" b="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1005" y="1203598"/>
                <a:ext cx="3805144" cy="2062103"/>
              </a:xfrm>
              <a:prstGeom prst="rect">
                <a:avLst/>
              </a:prstGeom>
              <a:blipFill rotWithShape="1">
                <a:blip r:embed="rId4"/>
                <a:stretch>
                  <a:fillRect l="-1763" t="-2065" r="-801" b="-1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280254" y="3060667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олилиния 9"/>
          <p:cNvSpPr/>
          <p:nvPr/>
        </p:nvSpPr>
        <p:spPr>
          <a:xfrm flipV="1">
            <a:off x="2267406" y="3457265"/>
            <a:ext cx="612944" cy="663210"/>
          </a:xfrm>
          <a:custGeom>
            <a:avLst/>
            <a:gdLst>
              <a:gd name="connsiteX0" fmla="*/ 0 w 1577340"/>
              <a:gd name="connsiteY0" fmla="*/ 0 h 1866908"/>
              <a:gd name="connsiteX1" fmla="*/ 198120 w 1577340"/>
              <a:gd name="connsiteY1" fmla="*/ 1409700 h 1866908"/>
              <a:gd name="connsiteX2" fmla="*/ 777240 w 1577340"/>
              <a:gd name="connsiteY2" fmla="*/ 1866900 h 1866908"/>
              <a:gd name="connsiteX3" fmla="*/ 1386840 w 1577340"/>
              <a:gd name="connsiteY3" fmla="*/ 1402080 h 1866908"/>
              <a:gd name="connsiteX4" fmla="*/ 1577340 w 1577340"/>
              <a:gd name="connsiteY4" fmla="*/ 7620 h 1866908"/>
              <a:gd name="connsiteX5" fmla="*/ 1577340 w 1577340"/>
              <a:gd name="connsiteY5" fmla="*/ 7620 h 1866908"/>
              <a:gd name="connsiteX0" fmla="*/ 0 w 1577340"/>
              <a:gd name="connsiteY0" fmla="*/ 0 h 1866908"/>
              <a:gd name="connsiteX1" fmla="*/ 198120 w 1577340"/>
              <a:gd name="connsiteY1" fmla="*/ 1409700 h 1866908"/>
              <a:gd name="connsiteX2" fmla="*/ 777240 w 1577340"/>
              <a:gd name="connsiteY2" fmla="*/ 1866900 h 1866908"/>
              <a:gd name="connsiteX3" fmla="*/ 1386840 w 1577340"/>
              <a:gd name="connsiteY3" fmla="*/ 1402080 h 1866908"/>
              <a:gd name="connsiteX4" fmla="*/ 1577340 w 1577340"/>
              <a:gd name="connsiteY4" fmla="*/ 7620 h 1866908"/>
              <a:gd name="connsiteX5" fmla="*/ 1573863 w 1577340"/>
              <a:gd name="connsiteY5" fmla="*/ 23132 h 1866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7340" h="1866908">
                <a:moveTo>
                  <a:pt x="0" y="0"/>
                </a:moveTo>
                <a:cubicBezTo>
                  <a:pt x="34290" y="549275"/>
                  <a:pt x="68580" y="1098550"/>
                  <a:pt x="198120" y="1409700"/>
                </a:cubicBezTo>
                <a:cubicBezTo>
                  <a:pt x="327660" y="1720850"/>
                  <a:pt x="579120" y="1868170"/>
                  <a:pt x="777240" y="1866900"/>
                </a:cubicBezTo>
                <a:cubicBezTo>
                  <a:pt x="975360" y="1865630"/>
                  <a:pt x="1253490" y="1711960"/>
                  <a:pt x="1386840" y="1402080"/>
                </a:cubicBezTo>
                <a:cubicBezTo>
                  <a:pt x="1520190" y="1092200"/>
                  <a:pt x="1577340" y="7620"/>
                  <a:pt x="1577340" y="7620"/>
                </a:cubicBezTo>
                <a:lnTo>
                  <a:pt x="1573863" y="23132"/>
                </a:lnTo>
              </a:path>
            </a:pathLst>
          </a:custGeom>
          <a:ln>
            <a:solidFill>
              <a:srgbClr val="0070C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1878791" y="3293725"/>
            <a:ext cx="150709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202186" y="3008985"/>
                <a:ext cx="225146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2186" y="3008985"/>
                <a:ext cx="225146" cy="307777"/>
              </a:xfrm>
              <a:prstGeom prst="rect">
                <a:avLst/>
              </a:prstGeom>
              <a:blipFill rotWithShape="1">
                <a:blip r:embed="rId5"/>
                <a:stretch>
                  <a:fillRect t="-2000" r="-56757" b="-20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220072" y="3034826"/>
                <a:ext cx="243746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4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ru-RU" sz="2000" dirty="0">
                    <a:solidFill>
                      <a:schemeClr val="tx2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sz="2000" b="0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ru-RU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7</m:t>
                        </m:r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sz="2000" b="0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en-US" sz="2000" b="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ru-RU" sz="2000" b="0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en-US" sz="2000" b="0" i="1">
                        <a:solidFill>
                          <a:schemeClr val="tx1"/>
                        </a:solidFill>
                        <a:latin typeface="Cambria Math"/>
                      </a:rPr>
                      <m:t>8&gt;0</m:t>
                    </m:r>
                  </m:oMath>
                </a14:m>
                <a:endPara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66700"/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решений нет</a:t>
                </a:r>
                <a:endPara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034826"/>
                <a:ext cx="2437462" cy="707886"/>
              </a:xfrm>
              <a:prstGeom prst="rect">
                <a:avLst/>
              </a:prstGeom>
              <a:blipFill rotWithShape="1">
                <a:blip r:embed="rId6"/>
                <a:stretch>
                  <a:fillRect l="-2500" t="-5172" r="-4500" b="-146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291005" y="4270630"/>
                <a:ext cx="254120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Ответ: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000" b="0" i="1" smtClean="0">
                        <a:latin typeface="Cambria Math"/>
                        <a:cs typeface="Times New Roman" pitchFamily="18" charset="0"/>
                      </a:rPr>
                      <m:t>решений нет</m:t>
                    </m:r>
                  </m:oMath>
                </a14:m>
                <a:r>
                  <a:rPr lang="ru-RU" sz="20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1005" y="4270630"/>
                <a:ext cx="2541208" cy="400110"/>
              </a:xfrm>
              <a:prstGeom prst="rect">
                <a:avLst/>
              </a:prstGeom>
              <a:blipFill rotWithShape="1">
                <a:blip r:embed="rId7"/>
                <a:stretch>
                  <a:fillRect l="-2638" t="-7692" r="-4317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653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 animBg="1"/>
      <p:bldP spid="12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6066581" y="2608797"/>
            <a:ext cx="467584" cy="62844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7270800" y="2608797"/>
            <a:ext cx="595501" cy="45719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71017" y="267494"/>
                <a:ext cx="739040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При каком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𝑏</m:t>
                    </m:r>
                  </m:oMath>
                </a14:m>
                <a:r>
                  <a:rPr lang="ru-RU" sz="28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уравнение</a:t>
                </a:r>
                <a:endParaRPr lang="en-US" sz="28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ru-RU" sz="2800" b="0" i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ru-RU" sz="28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b="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sz="28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en-US" sz="28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𝑏</m:t>
                    </m:r>
                    <m:r>
                      <a:rPr lang="en-US" sz="2800" b="0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𝑥</m:t>
                    </m:r>
                    <m:r>
                      <a:rPr lang="en-US" sz="28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+2=0</m:t>
                    </m:r>
                  </m:oMath>
                </a14:m>
                <a:r>
                  <a:rPr lang="ru-RU" sz="28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имеет корни?</a:t>
                </a:r>
                <a:endParaRPr lang="en-US" sz="28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017" y="267494"/>
                <a:ext cx="7390402" cy="954107"/>
              </a:xfrm>
              <a:prstGeom prst="rect">
                <a:avLst/>
              </a:prstGeom>
              <a:blipFill rotWithShape="1">
                <a:blip r:embed="rId3"/>
                <a:stretch>
                  <a:fillRect t="-6410" b="-17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425019" y="1376189"/>
                <a:ext cx="4719241" cy="28623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000" smtClean="0">
                        <a:solidFill>
                          <a:schemeClr val="tx1"/>
                        </a:solidFill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ru-RU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sz="2000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𝑏𝑥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+2=0</m:t>
                    </m:r>
                  </m:oMath>
                </a14:m>
                <a:r>
                  <a:rPr lang="ru-RU" sz="20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имеет корни при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𝐷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0</m:t>
                    </m:r>
                  </m:oMath>
                </a14:m>
                <a:endParaRPr lang="en-US" sz="2000" b="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𝐷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−16</m:t>
                      </m:r>
                    </m:oMath>
                  </m:oMathPara>
                </a14:m>
                <a:endPara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/>
                        </a:rPr>
                        <m:t>−16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en-US" sz="2000" i="1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ru-RU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spcBef>
                    <a:spcPts val="1200"/>
                  </a:spcBef>
                </a:pPr>
                <a:r>
                  <a:rPr lang="en-US" sz="2000" b="0" dirty="0" smtClean="0">
                    <a:latin typeface="Times New Roman" pitchFamily="18" charset="0"/>
                    <a:cs typeface="Times New Roman" pitchFamily="18" charset="0"/>
                  </a:rPr>
                  <a:t>1)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𝑦</m:t>
                    </m:r>
                    <m:r>
                      <a:rPr lang="en-US" sz="2000" b="0" i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−16</m:t>
                    </m:r>
                  </m:oMath>
                </a14:m>
                <a:endPara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6195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𝑎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=1&gt;0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−ветви ↑</m:t>
                      </m:r>
                    </m:oMath>
                  </m:oMathPara>
                </a14:m>
                <a:endParaRPr lang="ru-RU" sz="2000" b="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spcBef>
                    <a:spcPts val="1200"/>
                  </a:spcBef>
                </a:pPr>
                <a:r>
                  <a:rPr lang="ru-RU" sz="20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2)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−1</m:t>
                    </m:r>
                    <m:r>
                      <a:rPr lang="ru-RU" sz="2000" b="0" i="1" smtClean="0">
                        <a:latin typeface="Cambria Math"/>
                      </a:rPr>
                      <m:t>6=0</m:t>
                    </m:r>
                  </m:oMath>
                </a14:m>
                <a:endParaRPr lang="ru-RU" sz="2000" b="0" dirty="0" smtClean="0">
                  <a:latin typeface="Times New Roman" pitchFamily="18" charset="0"/>
                </a:endParaRPr>
              </a:p>
              <a:p>
                <a:pPr marL="26670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𝑏</m:t>
                          </m:r>
                          <m:r>
                            <a:rPr lang="ru-RU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−4</m:t>
                          </m:r>
                        </m:e>
                      </m:d>
                      <m:d>
                        <m:d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𝑏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+4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=0</m:t>
                      </m:r>
                    </m:oMath>
                  </m:oMathPara>
                </a14:m>
                <a:endParaRPr lang="en-US" sz="2000" b="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6670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𝑏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=4         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𝑏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=−4</m:t>
                      </m:r>
                    </m:oMath>
                  </m:oMathPara>
                </a14:m>
                <a:endParaRPr lang="en-US" sz="2000" b="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019" y="1376189"/>
                <a:ext cx="4719241" cy="2862322"/>
              </a:xfrm>
              <a:prstGeom prst="rect">
                <a:avLst/>
              </a:prstGeom>
              <a:blipFill rotWithShape="1">
                <a:blip r:embed="rId4"/>
                <a:stretch>
                  <a:fillRect l="-1421" t="-1066" r="-1809" b="-29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5321563" y="1376189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олилиния 13"/>
          <p:cNvSpPr/>
          <p:nvPr/>
        </p:nvSpPr>
        <p:spPr>
          <a:xfrm>
            <a:off x="6367351" y="1449464"/>
            <a:ext cx="1080120" cy="1432869"/>
          </a:xfrm>
          <a:custGeom>
            <a:avLst/>
            <a:gdLst>
              <a:gd name="connsiteX0" fmla="*/ 0 w 1577340"/>
              <a:gd name="connsiteY0" fmla="*/ 0 h 1866908"/>
              <a:gd name="connsiteX1" fmla="*/ 198120 w 1577340"/>
              <a:gd name="connsiteY1" fmla="*/ 1409700 h 1866908"/>
              <a:gd name="connsiteX2" fmla="*/ 777240 w 1577340"/>
              <a:gd name="connsiteY2" fmla="*/ 1866900 h 1866908"/>
              <a:gd name="connsiteX3" fmla="*/ 1386840 w 1577340"/>
              <a:gd name="connsiteY3" fmla="*/ 1402080 h 1866908"/>
              <a:gd name="connsiteX4" fmla="*/ 1577340 w 1577340"/>
              <a:gd name="connsiteY4" fmla="*/ 7620 h 1866908"/>
              <a:gd name="connsiteX5" fmla="*/ 1577340 w 1577340"/>
              <a:gd name="connsiteY5" fmla="*/ 7620 h 1866908"/>
              <a:gd name="connsiteX0" fmla="*/ 0 w 1577340"/>
              <a:gd name="connsiteY0" fmla="*/ 0 h 1866908"/>
              <a:gd name="connsiteX1" fmla="*/ 198120 w 1577340"/>
              <a:gd name="connsiteY1" fmla="*/ 1409700 h 1866908"/>
              <a:gd name="connsiteX2" fmla="*/ 777240 w 1577340"/>
              <a:gd name="connsiteY2" fmla="*/ 1866900 h 1866908"/>
              <a:gd name="connsiteX3" fmla="*/ 1386840 w 1577340"/>
              <a:gd name="connsiteY3" fmla="*/ 1402080 h 1866908"/>
              <a:gd name="connsiteX4" fmla="*/ 1577340 w 1577340"/>
              <a:gd name="connsiteY4" fmla="*/ 7620 h 1866908"/>
              <a:gd name="connsiteX5" fmla="*/ 1573863 w 1577340"/>
              <a:gd name="connsiteY5" fmla="*/ 23132 h 1866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7340" h="1866908">
                <a:moveTo>
                  <a:pt x="0" y="0"/>
                </a:moveTo>
                <a:cubicBezTo>
                  <a:pt x="34290" y="549275"/>
                  <a:pt x="68580" y="1098550"/>
                  <a:pt x="198120" y="1409700"/>
                </a:cubicBezTo>
                <a:cubicBezTo>
                  <a:pt x="327660" y="1720850"/>
                  <a:pt x="579120" y="1868170"/>
                  <a:pt x="777240" y="1866900"/>
                </a:cubicBezTo>
                <a:cubicBezTo>
                  <a:pt x="975360" y="1865630"/>
                  <a:pt x="1253490" y="1711960"/>
                  <a:pt x="1386840" y="1402080"/>
                </a:cubicBezTo>
                <a:cubicBezTo>
                  <a:pt x="1520190" y="1092200"/>
                  <a:pt x="1577340" y="7620"/>
                  <a:pt x="1577340" y="7620"/>
                </a:cubicBezTo>
                <a:lnTo>
                  <a:pt x="1573863" y="23132"/>
                </a:lnTo>
              </a:path>
            </a:pathLst>
          </a:custGeom>
          <a:ln>
            <a:solidFill>
              <a:srgbClr val="0070C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6066581" y="2660137"/>
            <a:ext cx="1830761" cy="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722765" y="2375397"/>
                <a:ext cx="225146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2765" y="2375397"/>
                <a:ext cx="225146" cy="307777"/>
              </a:xfrm>
              <a:prstGeom prst="rect">
                <a:avLst/>
              </a:prstGeom>
              <a:blipFill rotWithShape="1">
                <a:blip r:embed="rId5"/>
                <a:stretch>
                  <a:fillRect t="-2000" r="-54054" b="-20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Овал 16"/>
          <p:cNvSpPr/>
          <p:nvPr/>
        </p:nvSpPr>
        <p:spPr>
          <a:xfrm>
            <a:off x="6534165" y="2637455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7226961" y="2635489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260098" y="2628291"/>
                <a:ext cx="408438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−4</m:t>
                      </m:r>
                    </m:oMath>
                  </m:oMathPara>
                </a14:m>
                <a:endParaRPr lang="ru-RU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0098" y="2628291"/>
                <a:ext cx="408438" cy="307777"/>
              </a:xfrm>
              <a:prstGeom prst="rect">
                <a:avLst/>
              </a:prstGeom>
              <a:blipFill rotWithShape="1">
                <a:blip r:embed="rId6"/>
                <a:stretch>
                  <a:fillRect t="-1961" r="-16418" b="-176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059908" y="2628290"/>
                <a:ext cx="408438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ru-RU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9908" y="2628290"/>
                <a:ext cx="408438" cy="307777"/>
              </a:xfrm>
              <a:prstGeom prst="rect">
                <a:avLst/>
              </a:prstGeom>
              <a:blipFill rotWithShape="1">
                <a:blip r:embed="rId7"/>
                <a:stretch>
                  <a:fillRect t="-1961" b="-176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321563" y="3081125"/>
                <a:ext cx="3354893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4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−16</m:t>
                    </m:r>
                    <m:r>
                      <a:rPr lang="en-US" sz="2000" i="1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sz="2000" i="1">
                        <a:latin typeface="Cambria Math"/>
                      </a:rPr>
                      <m:t>0</m:t>
                    </m:r>
                  </m:oMath>
                </a14:m>
                <a:endPara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при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cs typeface="Times New Roman" pitchFamily="18" charset="0"/>
                      </a:rPr>
                      <m:t>𝑏</m:t>
                    </m:r>
                    <m:r>
                      <a:rPr lang="en-US" sz="2000" i="1"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  <m:d>
                      <m:dPr>
                        <m:endChr m:val=""/>
                        <m:ctrlPr>
                          <a:rPr lang="en-US" sz="200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−∞; </m:t>
                        </m:r>
                        <m:d>
                          <m:dPr>
                            <m:begChr m:val=""/>
                            <m:endChr m:val="]"/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−4</m:t>
                            </m:r>
                          </m:e>
                        </m:d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∪</m:t>
                        </m:r>
                        <m:d>
                          <m:dPr>
                            <m:begChr m:val="["/>
                            <m:endChr m:val=""/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4;</m:t>
                            </m:r>
                            <m:d>
                              <m:dPr>
                                <m:begChr m:val=""/>
                                <m:ctrlPr>
                                  <a:rPr lang="en-US" sz="2000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+∞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  <a:endPara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1563" y="3081125"/>
                <a:ext cx="3354893" cy="707886"/>
              </a:xfrm>
              <a:prstGeom prst="rect">
                <a:avLst/>
              </a:prstGeom>
              <a:blipFill rotWithShape="1">
                <a:blip r:embed="rId8"/>
                <a:stretch>
                  <a:fillRect l="-2000" t="-27350" r="-17636" b="-1068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425019" y="4389872"/>
                <a:ext cx="373012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О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твет: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  <a:cs typeface="Times New Roman" pitchFamily="18" charset="0"/>
                      </a:rPr>
                      <m:t>𝑏</m:t>
                    </m:r>
                    <m:r>
                      <a:rPr lang="en-US" sz="2000" i="1"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  <m:d>
                      <m:dPr>
                        <m:endChr m:val=""/>
                        <m:ctrlPr>
                          <a:rPr lang="en-US" sz="20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−∞; </m:t>
                        </m:r>
                        <m:d>
                          <m:dPr>
                            <m:begChr m:val=""/>
                            <m:endChr m:val="]"/>
                            <m:ctrlPr>
                              <a:rPr lang="en-US" sz="20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−4</m:t>
                            </m:r>
                          </m:e>
                        </m:d>
                        <m:r>
                          <a:rPr lang="en-US" sz="20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∪</m:t>
                        </m:r>
                        <m:d>
                          <m:dPr>
                            <m:begChr m:val="["/>
                            <m:endChr m:val=""/>
                            <m:ctrlPr>
                              <a:rPr lang="en-US" sz="20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4;</m:t>
                            </m:r>
                            <m:d>
                              <m:dPr>
                                <m:begChr m:val=""/>
                                <m:ctrlPr>
                                  <a:rPr lang="en-US" sz="20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+∞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019" y="4389872"/>
                <a:ext cx="3730124" cy="400110"/>
              </a:xfrm>
              <a:prstGeom prst="rect">
                <a:avLst/>
              </a:prstGeom>
              <a:blipFill rotWithShape="1">
                <a:blip r:embed="rId9"/>
                <a:stretch>
                  <a:fillRect l="-1797" t="-124242" r="-14052" b="-1909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1051189" y="2283718"/>
                <a:ext cx="38504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  <a:cs typeface="Times New Roman" pitchFamily="18" charset="0"/>
                        </a:rPr>
                        <m:t>1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189" y="2283718"/>
                <a:ext cx="385041" cy="400110"/>
              </a:xfrm>
              <a:prstGeom prst="rect">
                <a:avLst/>
              </a:prstGeom>
              <a:blipFill rotWithShape="1">
                <a:blip r:embed="rId10"/>
                <a:stretch>
                  <a:fillRect t="-7692" r="-23438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653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0.0037 L 0.01962 0.09068 " pathEditMode="relative" rAng="0" ptsTypes="AA">
                                      <p:cBhvr>
                                        <p:cTn id="3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8" y="43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5" grpId="0"/>
      <p:bldP spid="13" grpId="0"/>
      <p:bldP spid="14" grpId="0" animBg="1"/>
      <p:bldP spid="16" grpId="0"/>
      <p:bldP spid="17" grpId="0" animBg="1"/>
      <p:bldP spid="18" grpId="0" animBg="1"/>
      <p:bldP spid="19" grpId="0"/>
      <p:bldP spid="20" grpId="0"/>
      <p:bldP spid="25" grpId="0"/>
      <p:bldP spid="26" grpId="0"/>
      <p:bldP spid="2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836145" y="3032373"/>
                <a:ext cx="408438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ru-RU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6145" y="3032373"/>
                <a:ext cx="408438" cy="307777"/>
              </a:xfrm>
              <a:prstGeom prst="rect">
                <a:avLst/>
              </a:prstGeom>
              <a:blipFill rotWithShape="1">
                <a:blip r:embed="rId2"/>
                <a:stretch>
                  <a:fillRect t="-1961" r="-17910" b="-176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1475656" y="3169083"/>
            <a:ext cx="1507094" cy="47984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626231" y="3040843"/>
            <a:ext cx="518177" cy="5377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703072" y="3040843"/>
            <a:ext cx="481857" cy="53769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5703073" y="3097433"/>
            <a:ext cx="152814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248182" y="1091917"/>
                <a:ext cx="2934137" cy="25915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𝟔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𝟏𝟔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&gt;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1) ветви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↑</m:t>
                    </m:r>
                  </m:oMath>
                </a14:m>
                <a:endParaRPr lang="ru-RU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2)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</a:rPr>
                      <m:t>−6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</a:rPr>
                      <m:t>−16=0</m:t>
                    </m:r>
                  </m:oMath>
                </a14:m>
                <a:endParaRPr lang="ru-RU" b="0" dirty="0" smtClean="0">
                  <a:solidFill>
                    <a:schemeClr val="tx1"/>
                  </a:solidFill>
                  <a:latin typeface="Times New Roman" pitchFamily="18" charset="0"/>
                </a:endParaRPr>
              </a:p>
              <a:p>
                <a:pPr marL="2667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=100&gt;0 −2 корня</m:t>
                      </m:r>
                    </m:oMath>
                  </m:oMathPara>
                </a14:m>
                <a:endParaRPr lang="ru-RU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6670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ru-RU" b="0" i="1" smtClean="0">
                              <a:latin typeface="Cambria Math"/>
                              <a:cs typeface="Times New Roman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=8         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=−2</m:t>
                      </m:r>
                    </m:oMath>
                  </m:oMathPara>
                </a14:m>
                <a:endParaRPr lang="ru-RU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3) </a:t>
                </a:r>
              </a:p>
              <a:p>
                <a:endParaRPr lang="ru-RU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4)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∈(−∞;−2)∪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8;+∞</m:t>
                        </m:r>
                      </m:e>
                    </m:d>
                  </m:oMath>
                </a14:m>
                <a:endParaRPr lang="ru-RU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8182" y="1091917"/>
                <a:ext cx="2934137" cy="2591543"/>
              </a:xfrm>
              <a:prstGeom prst="rect">
                <a:avLst/>
              </a:prstGeom>
              <a:blipFill rotWithShape="1">
                <a:blip r:embed="rId3"/>
                <a:stretch>
                  <a:fillRect l="-1871" t="-941" r="-1040" b="-28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57712" y="281068"/>
                <a:ext cx="6015684" cy="864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1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Решить систему неравенств</a:t>
                </a:r>
                <a14:m>
                  <m:oMath xmlns:m="http://schemas.openxmlformats.org/officeDocument/2006/math">
                    <m:r>
                      <a:rPr lang="en-US" sz="2100" b="0" i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</a:rPr>
                      <m:t> </m:t>
                    </m:r>
                    <m:d>
                      <m:dPr>
                        <m:begChr m:val="{"/>
                        <m:endChr m:val=""/>
                        <m:ctrlPr>
                          <a:rPr lang="ru-RU" sz="210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2100" i="1" smtClean="0">
                                <a:solidFill>
                                  <a:schemeClr val="tx2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ru-RU" sz="2100" b="0" i="1" smtClean="0">
                                <a:solidFill>
                                  <a:schemeClr val="tx2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ru-RU" sz="2100" b="0" i="1" smtClean="0">
                                    <a:solidFill>
                                      <a:schemeClr val="tx2">
                                        <a:lumMod val="50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100" b="0" i="1" smtClean="0">
                                    <a:solidFill>
                                      <a:schemeClr val="tx2">
                                        <a:lumMod val="50000"/>
                                      </a:schemeClr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100" b="0" i="1" smtClean="0">
                                    <a:solidFill>
                                      <a:schemeClr val="tx2">
                                        <a:lumMod val="50000"/>
                                      </a:schemeClr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100" b="0" i="1" smtClean="0">
                                <a:solidFill>
                                  <a:schemeClr val="tx2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100" b="0" i="1" smtClean="0">
                                    <a:solidFill>
                                      <a:schemeClr val="tx2">
                                        <a:lumMod val="50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100" b="0" i="1" smtClean="0">
                                    <a:solidFill>
                                      <a:schemeClr val="tx2">
                                        <a:lumMod val="50000"/>
                                      </a:schemeClr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100" b="0" i="1" smtClean="0">
                                    <a:solidFill>
                                      <a:schemeClr val="tx2">
                                        <a:lumMod val="50000"/>
                                      </a:schemeClr>
                                    </a:solidFill>
                                    <a:latin typeface="Cambria Math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sz="2100" b="0" i="1" smtClean="0">
                                <a:solidFill>
                                  <a:schemeClr val="tx2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100" b="0" i="1" smtClean="0">
                                <a:solidFill>
                                  <a:schemeClr val="tx2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+9&gt;0</m:t>
                            </m:r>
                          </m:e>
                          <m:e>
                            <m:sSup>
                              <m:sSupPr>
                                <m:ctrlPr>
                                  <a:rPr lang="ru-RU" sz="2100" i="1" smtClean="0">
                                    <a:solidFill>
                                      <a:schemeClr val="tx2">
                                        <a:lumMod val="50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100" b="0" i="1" smtClean="0">
                                    <a:solidFill>
                                      <a:schemeClr val="tx2">
                                        <a:lumMod val="50000"/>
                                      </a:schemeClr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100" b="0" i="1" smtClean="0">
                                    <a:solidFill>
                                      <a:schemeClr val="tx2">
                                        <a:lumMod val="50000"/>
                                      </a:schemeClr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100" b="0" i="1" smtClean="0">
                                <a:solidFill>
                                  <a:schemeClr val="tx2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−6</m:t>
                            </m:r>
                            <m:r>
                              <a:rPr lang="en-US" sz="2100" b="0" i="1" smtClean="0">
                                <a:solidFill>
                                  <a:schemeClr val="tx2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100" b="0" i="1" smtClean="0">
                                <a:solidFill>
                                  <a:schemeClr val="tx2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−16&gt;0</m:t>
                            </m:r>
                          </m:e>
                        </m:eqArr>
                      </m:e>
                    </m:d>
                  </m:oMath>
                </a14:m>
                <a:r>
                  <a:rPr lang="ru-RU" sz="2100" dirty="0" smtClean="0">
                    <a:solidFill>
                      <a:schemeClr val="tx2">
                        <a:lumMod val="50000"/>
                      </a:schemeClr>
                    </a:solidFill>
                  </a:rPr>
                  <a:t>.</a:t>
                </a:r>
                <a:endParaRPr lang="en-US" sz="21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712" y="281068"/>
                <a:ext cx="6015684" cy="864147"/>
              </a:xfrm>
              <a:prstGeom prst="rect">
                <a:avLst/>
              </a:prstGeom>
              <a:blipFill rotWithShape="1">
                <a:blip r:embed="rId5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олилиния 6"/>
          <p:cNvSpPr/>
          <p:nvPr/>
        </p:nvSpPr>
        <p:spPr>
          <a:xfrm>
            <a:off x="1907704" y="2552700"/>
            <a:ext cx="468928" cy="525570"/>
          </a:xfrm>
          <a:custGeom>
            <a:avLst/>
            <a:gdLst>
              <a:gd name="connsiteX0" fmla="*/ 0 w 1577340"/>
              <a:gd name="connsiteY0" fmla="*/ 0 h 1866908"/>
              <a:gd name="connsiteX1" fmla="*/ 198120 w 1577340"/>
              <a:gd name="connsiteY1" fmla="*/ 1409700 h 1866908"/>
              <a:gd name="connsiteX2" fmla="*/ 777240 w 1577340"/>
              <a:gd name="connsiteY2" fmla="*/ 1866900 h 1866908"/>
              <a:gd name="connsiteX3" fmla="*/ 1386840 w 1577340"/>
              <a:gd name="connsiteY3" fmla="*/ 1402080 h 1866908"/>
              <a:gd name="connsiteX4" fmla="*/ 1577340 w 1577340"/>
              <a:gd name="connsiteY4" fmla="*/ 7620 h 1866908"/>
              <a:gd name="connsiteX5" fmla="*/ 1577340 w 1577340"/>
              <a:gd name="connsiteY5" fmla="*/ 7620 h 1866908"/>
              <a:gd name="connsiteX0" fmla="*/ 0 w 1577340"/>
              <a:gd name="connsiteY0" fmla="*/ 0 h 1866908"/>
              <a:gd name="connsiteX1" fmla="*/ 198120 w 1577340"/>
              <a:gd name="connsiteY1" fmla="*/ 1409700 h 1866908"/>
              <a:gd name="connsiteX2" fmla="*/ 777240 w 1577340"/>
              <a:gd name="connsiteY2" fmla="*/ 1866900 h 1866908"/>
              <a:gd name="connsiteX3" fmla="*/ 1386840 w 1577340"/>
              <a:gd name="connsiteY3" fmla="*/ 1402080 h 1866908"/>
              <a:gd name="connsiteX4" fmla="*/ 1577340 w 1577340"/>
              <a:gd name="connsiteY4" fmla="*/ 7620 h 1866908"/>
              <a:gd name="connsiteX5" fmla="*/ 1573863 w 1577340"/>
              <a:gd name="connsiteY5" fmla="*/ 23132 h 1866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7340" h="1866908">
                <a:moveTo>
                  <a:pt x="0" y="0"/>
                </a:moveTo>
                <a:cubicBezTo>
                  <a:pt x="34290" y="549275"/>
                  <a:pt x="68580" y="1098550"/>
                  <a:pt x="198120" y="1409700"/>
                </a:cubicBezTo>
                <a:cubicBezTo>
                  <a:pt x="327660" y="1720850"/>
                  <a:pt x="579120" y="1868170"/>
                  <a:pt x="777240" y="1866900"/>
                </a:cubicBezTo>
                <a:cubicBezTo>
                  <a:pt x="975360" y="1865630"/>
                  <a:pt x="1253490" y="1711960"/>
                  <a:pt x="1386840" y="1402080"/>
                </a:cubicBezTo>
                <a:cubicBezTo>
                  <a:pt x="1520190" y="1092200"/>
                  <a:pt x="1577340" y="7620"/>
                  <a:pt x="1577340" y="7620"/>
                </a:cubicBezTo>
                <a:lnTo>
                  <a:pt x="1573863" y="23132"/>
                </a:lnTo>
              </a:path>
            </a:pathLst>
          </a:custGeom>
          <a:ln>
            <a:solidFill>
              <a:srgbClr val="0070C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1475656" y="3218994"/>
            <a:ext cx="150709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799051" y="2934254"/>
                <a:ext cx="225146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9051" y="2934254"/>
                <a:ext cx="225146" cy="307777"/>
              </a:xfrm>
              <a:prstGeom prst="rect">
                <a:avLst/>
              </a:prstGeom>
              <a:blipFill rotWithShape="1">
                <a:blip r:embed="rId7"/>
                <a:stretch>
                  <a:fillRect t="-1961" r="-56757" b="-176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олилиния 17"/>
          <p:cNvSpPr/>
          <p:nvPr/>
        </p:nvSpPr>
        <p:spPr>
          <a:xfrm>
            <a:off x="6106040" y="2603194"/>
            <a:ext cx="579658" cy="609752"/>
          </a:xfrm>
          <a:custGeom>
            <a:avLst/>
            <a:gdLst>
              <a:gd name="connsiteX0" fmla="*/ 0 w 1577340"/>
              <a:gd name="connsiteY0" fmla="*/ 0 h 1866908"/>
              <a:gd name="connsiteX1" fmla="*/ 198120 w 1577340"/>
              <a:gd name="connsiteY1" fmla="*/ 1409700 h 1866908"/>
              <a:gd name="connsiteX2" fmla="*/ 777240 w 1577340"/>
              <a:gd name="connsiteY2" fmla="*/ 1866900 h 1866908"/>
              <a:gd name="connsiteX3" fmla="*/ 1386840 w 1577340"/>
              <a:gd name="connsiteY3" fmla="*/ 1402080 h 1866908"/>
              <a:gd name="connsiteX4" fmla="*/ 1577340 w 1577340"/>
              <a:gd name="connsiteY4" fmla="*/ 7620 h 1866908"/>
              <a:gd name="connsiteX5" fmla="*/ 1577340 w 1577340"/>
              <a:gd name="connsiteY5" fmla="*/ 7620 h 1866908"/>
              <a:gd name="connsiteX0" fmla="*/ 0 w 1577340"/>
              <a:gd name="connsiteY0" fmla="*/ 0 h 1866908"/>
              <a:gd name="connsiteX1" fmla="*/ 198120 w 1577340"/>
              <a:gd name="connsiteY1" fmla="*/ 1409700 h 1866908"/>
              <a:gd name="connsiteX2" fmla="*/ 777240 w 1577340"/>
              <a:gd name="connsiteY2" fmla="*/ 1866900 h 1866908"/>
              <a:gd name="connsiteX3" fmla="*/ 1386840 w 1577340"/>
              <a:gd name="connsiteY3" fmla="*/ 1402080 h 1866908"/>
              <a:gd name="connsiteX4" fmla="*/ 1577340 w 1577340"/>
              <a:gd name="connsiteY4" fmla="*/ 7620 h 1866908"/>
              <a:gd name="connsiteX5" fmla="*/ 1573863 w 1577340"/>
              <a:gd name="connsiteY5" fmla="*/ 23132 h 1866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7340" h="1866908">
                <a:moveTo>
                  <a:pt x="0" y="0"/>
                </a:moveTo>
                <a:cubicBezTo>
                  <a:pt x="34290" y="549275"/>
                  <a:pt x="68580" y="1098550"/>
                  <a:pt x="198120" y="1409700"/>
                </a:cubicBezTo>
                <a:cubicBezTo>
                  <a:pt x="327660" y="1720850"/>
                  <a:pt x="579120" y="1868170"/>
                  <a:pt x="777240" y="1866900"/>
                </a:cubicBezTo>
                <a:cubicBezTo>
                  <a:pt x="975360" y="1865630"/>
                  <a:pt x="1253490" y="1711960"/>
                  <a:pt x="1386840" y="1402080"/>
                </a:cubicBezTo>
                <a:cubicBezTo>
                  <a:pt x="1520190" y="1092200"/>
                  <a:pt x="1577340" y="7620"/>
                  <a:pt x="1577340" y="7620"/>
                </a:cubicBezTo>
                <a:lnTo>
                  <a:pt x="1573863" y="23132"/>
                </a:lnTo>
              </a:path>
            </a:pathLst>
          </a:custGeom>
          <a:ln>
            <a:solidFill>
              <a:srgbClr val="0070C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155166" y="2908070"/>
                <a:ext cx="225146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5166" y="2908070"/>
                <a:ext cx="225146" cy="307777"/>
              </a:xfrm>
              <a:prstGeom prst="rect">
                <a:avLst/>
              </a:prstGeom>
              <a:blipFill rotWithShape="1">
                <a:blip r:embed="rId8"/>
                <a:stretch>
                  <a:fillRect t="-1961" r="-54054" b="-176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Овал 20"/>
          <p:cNvSpPr/>
          <p:nvPr/>
        </p:nvSpPr>
        <p:spPr>
          <a:xfrm>
            <a:off x="6173463" y="3074751"/>
            <a:ext cx="45719" cy="45719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6571080" y="3072785"/>
            <a:ext cx="45719" cy="45719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467818" y="3037011"/>
                <a:ext cx="408438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8</m:t>
                      </m:r>
                    </m:oMath>
                  </m:oMathPara>
                </a14:m>
                <a:endParaRPr lang="ru-RU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7818" y="3037011"/>
                <a:ext cx="408438" cy="307777"/>
              </a:xfrm>
              <a:prstGeom prst="rect">
                <a:avLst/>
              </a:prstGeom>
              <a:blipFill rotWithShape="1">
                <a:blip r:embed="rId9"/>
                <a:stretch>
                  <a:fillRect t="-1961" b="-176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584258" y="3787554"/>
                <a:ext cx="5653342" cy="6373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∈(−∞;+∞)</m:t>
                              </m:r>
                              <m:r>
                                <m:rPr>
                                  <m:nor/>
                                </m:rPr>
                                <a:rPr lang="ru-RU" b="0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                </m:t>
                              </m:r>
                              <m:r>
                                <m:rPr>
                                  <m:nor/>
                                </m:rPr>
                                <a:rPr lang="ru-RU" dirty="0">
                                  <a:solidFill>
                                    <a:schemeClr val="bg1"/>
                                  </a:solidFill>
                                  <a:latin typeface="Times New Roman" pitchFamily="18" charset="0"/>
                                  <a:cs typeface="Times New Roman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∈(−∞;−2)∪</m:t>
                              </m:r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8;+∞</m:t>
                                  </m:r>
                                </m:e>
                              </m:d>
                            </m:e>
                          </m:eqAr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⇔ </m:t>
                          </m:r>
                        </m:e>
                      </m:d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𝑥</m:t>
                      </m:r>
                      <m:r>
                        <a:rPr lang="en-US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∈(−∞;−2)∪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8;+∞</m:t>
                          </m: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4258" y="3787554"/>
                <a:ext cx="5653342" cy="637354"/>
              </a:xfrm>
              <a:prstGeom prst="rect">
                <a:avLst/>
              </a:prstGeom>
              <a:blipFill rotWithShape="1">
                <a:blip r:embed="rId10"/>
                <a:stretch>
                  <a:fillRect r="-4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1125141" y="4487624"/>
                <a:ext cx="332706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О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твет: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cs typeface="Times New Roman" pitchFamily="18" charset="0"/>
                      </a:rPr>
                      <m:t>𝑥</m:t>
                    </m:r>
                    <m:r>
                      <a:rPr lang="en-US" i="1">
                        <a:latin typeface="Cambria Math"/>
                        <a:ea typeface="Cambria Math"/>
                        <a:cs typeface="Times New Roman" pitchFamily="18" charset="0"/>
                      </a:rPr>
                      <m:t>∈(−∞;−2)∪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8;+∞</m:t>
                        </m:r>
                      </m:e>
                    </m:d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141" y="4487624"/>
                <a:ext cx="3327065" cy="369332"/>
              </a:xfrm>
              <a:prstGeom prst="rect">
                <a:avLst/>
              </a:prstGeom>
              <a:blipFill rotWithShape="1">
                <a:blip r:embed="rId11"/>
                <a:stretch>
                  <a:fillRect l="-1651" t="-8197" r="-348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1322043" y="3266503"/>
                <a:ext cx="16744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𝑥</m:t>
                      </m:r>
                      <m:r>
                        <a:rPr lang="en-US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∈(−∞;+∞)</m:t>
                      </m:r>
                    </m:oMath>
                  </m:oMathPara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2043" y="3266503"/>
                <a:ext cx="1674433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333" r="-436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5461391" y="3291830"/>
                <a:ext cx="26498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𝑥</m:t>
                      </m:r>
                      <m:r>
                        <a:rPr lang="en-US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∈(−∞;−2)∪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8;+∞</m:t>
                          </m: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1391" y="3291830"/>
                <a:ext cx="2649892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8197" r="-2299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1100758" y="987574"/>
                <a:ext cx="2613536" cy="26676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𝟐</m:t>
                      </m:r>
                      <m:sSup>
                        <m:sSupPr>
                          <m:ctrlPr>
                            <a:rPr lang="ru-RU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𝟓</m:t>
                          </m:r>
                        </m:den>
                      </m:f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𝟗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&gt;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1) ветви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↑</m:t>
                    </m:r>
                  </m:oMath>
                </a14:m>
                <a:endParaRPr lang="ru-RU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chemeClr val="tx1"/>
                        </a:solidFill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</a:rPr>
                      <m:t>+9=0</m:t>
                    </m:r>
                  </m:oMath>
                </a14:m>
                <a:endParaRPr lang="ru-RU" b="0" dirty="0" smtClean="0">
                  <a:solidFill>
                    <a:schemeClr val="tx1"/>
                  </a:solidFill>
                  <a:latin typeface="Times New Roman" pitchFamily="18" charset="0"/>
                </a:endParaRPr>
              </a:p>
              <a:p>
                <a:pPr marL="2667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&lt;0 −корней нет</m:t>
                      </m:r>
                    </m:oMath>
                  </m:oMathPara>
                </a14:m>
                <a:endParaRPr lang="ru-RU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3) </a:t>
                </a:r>
              </a:p>
              <a:p>
                <a:endParaRPr lang="ru-RU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4)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∈(−∞;+∞)</m:t>
                    </m:r>
                  </m:oMath>
                </a14:m>
                <a:endParaRPr lang="ru-RU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0758" y="987574"/>
                <a:ext cx="2613536" cy="2667653"/>
              </a:xfrm>
              <a:prstGeom prst="rect">
                <a:avLst/>
              </a:prstGeom>
              <a:blipFill rotWithShape="1">
                <a:blip r:embed="rId14"/>
                <a:stretch>
                  <a:fillRect l="-2103" r="-1168" b="-27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653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5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00185 L 0.0434 0.09691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0" y="47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0.0037 L -0.40954 0.14969 " pathEditMode="relative" rAng="0" ptsTypes="AA">
                                      <p:cBhvr>
                                        <p:cTn id="13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82" y="72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0" grpId="0" animBg="1"/>
      <p:bldP spid="17" grpId="0" animBg="1"/>
      <p:bldP spid="16" grpId="0" animBg="1"/>
      <p:bldP spid="5" grpId="0"/>
      <p:bldP spid="7" grpId="0" animBg="1"/>
      <p:bldP spid="9" grpId="0"/>
      <p:bldP spid="18" grpId="0" animBg="1"/>
      <p:bldP spid="20" grpId="0"/>
      <p:bldP spid="21" grpId="0" animBg="1"/>
      <p:bldP spid="22" grpId="0" animBg="1"/>
      <p:bldP spid="24" grpId="0"/>
      <p:bldP spid="30" grpId="0"/>
      <p:bldP spid="31" grpId="0"/>
      <p:bldP spid="32" grpId="0"/>
      <p:bldP spid="32" grpId="1"/>
      <p:bldP spid="33" grpId="0"/>
      <p:bldP spid="33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1013</Words>
  <Application>Microsoft Office PowerPoint</Application>
  <PresentationFormat>Экран (16:9)</PresentationFormat>
  <Paragraphs>136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50</cp:revision>
  <dcterms:created xsi:type="dcterms:W3CDTF">2014-08-26T12:49:42Z</dcterms:created>
  <dcterms:modified xsi:type="dcterms:W3CDTF">2014-09-26T09:12:34Z</dcterms:modified>
</cp:coreProperties>
</file>