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948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0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Прямоугольник 4"/>
          <p:cNvSpPr/>
          <p:nvPr/>
        </p:nvSpPr>
        <p:spPr>
          <a:xfrm>
            <a:off x="698199" y="1496854"/>
            <a:ext cx="774763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Дробн</a:t>
            </a: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ы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 рациональные</a:t>
            </a:r>
          </a:p>
          <a:p>
            <a:pPr algn="ctr"/>
            <a:r>
              <a:rPr lang="ru-RU" sz="4800" b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уравнения</a:t>
            </a:r>
            <a:endParaRPr lang="ru-RU" sz="48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26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323528" y="285424"/>
            <a:ext cx="8496944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Дробным рациональным уравнением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называется уравнение, обе части которого являются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рациональными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выражениями, причём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хотя бы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одно из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них — дробным выражением.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552" y="1419622"/>
            <a:ext cx="806489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u="sng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Алгоритм решения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Clr>
                <a:schemeClr val="bg2">
                  <a:lumMod val="10000"/>
                </a:schemeClr>
              </a:buCl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находят общий знаменатель дробей, входящих в состав уравнения;</a:t>
            </a:r>
          </a:p>
          <a:p>
            <a:pPr marL="457200" indent="-457200">
              <a:lnSpc>
                <a:spcPct val="150000"/>
              </a:lnSpc>
              <a:buClr>
                <a:schemeClr val="bg2">
                  <a:lumMod val="10000"/>
                </a:schemeClr>
              </a:buCl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умножают обе части уравнения на общий знаменатель;</a:t>
            </a:r>
          </a:p>
          <a:p>
            <a:pPr marL="457200" indent="-457200">
              <a:lnSpc>
                <a:spcPct val="150000"/>
              </a:lnSpc>
              <a:buClr>
                <a:schemeClr val="bg2">
                  <a:lumMod val="10000"/>
                </a:schemeClr>
              </a:buCl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решают получившееся целое уравнение;</a:t>
            </a:r>
          </a:p>
          <a:p>
            <a:pPr marL="457200" indent="-457200">
              <a:buClr>
                <a:schemeClr val="bg2">
                  <a:lumMod val="10000"/>
                </a:schemeClr>
              </a:buCl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исключают из его корней те, которые обращают в нуль общий знаменатель дробей.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92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27584" y="301678"/>
                <a:ext cx="7200800" cy="710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Решить уравнение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−5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+5</m:t>
                        </m:r>
                      </m:num>
                      <m:den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−5</m:t>
                        </m:r>
                        <m:r>
                          <a:rPr lang="en-US" sz="28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ru-RU" sz="28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sz="2800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301678"/>
                <a:ext cx="7200800" cy="710451"/>
              </a:xfrm>
              <a:prstGeom prst="rect">
                <a:avLst/>
              </a:prstGeom>
              <a:blipFill rotWithShape="1">
                <a:blip r:embed="rId3"/>
                <a:stretch>
                  <a:fillRect l="-1778" b="-94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827584" y="848010"/>
                <a:ext cx="5580695" cy="40972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9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19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US" sz="19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−3</m:t>
                          </m:r>
                        </m:num>
                        <m:den>
                          <m:r>
                            <a:rPr lang="en-US" sz="19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US" sz="19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−5</m:t>
                          </m:r>
                        </m:den>
                      </m:f>
                      <m:r>
                        <a:rPr lang="en-US" sz="1900" i="1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9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19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9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1900" i="1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9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19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US" sz="19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+5</m:t>
                          </m:r>
                        </m:num>
                        <m:den>
                          <m:sSup>
                            <m:sSupPr>
                              <m:ctrlPr>
                                <a:rPr lang="en-US" sz="1900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900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900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9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−5</m:t>
                          </m:r>
                          <m:r>
                            <a:rPr lang="en-US" sz="19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ru-RU" sz="1900" dirty="0" smtClean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ru-RU" sz="19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Общий знаменатель: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19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9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1900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−5</m:t>
                    </m:r>
                    <m:r>
                      <a:rPr lang="en-US" sz="19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19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19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19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19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19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−5)</m:t>
                    </m:r>
                  </m:oMath>
                </a14:m>
                <a:r>
                  <a:rPr lang="ru-RU" sz="190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900" i="1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1900" i="1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US" sz="1900" i="1">
                              <a:latin typeface="Cambria Math"/>
                              <a:cs typeface="Times New Roman" pitchFamily="18" charset="0"/>
                            </a:rPr>
                            <m:t>−3</m:t>
                          </m:r>
                        </m:num>
                        <m:den>
                          <m:r>
                            <a:rPr lang="en-US" sz="1900" i="1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US" sz="1900" i="1">
                              <a:latin typeface="Cambria Math"/>
                              <a:cs typeface="Times New Roman" pitchFamily="18" charset="0"/>
                            </a:rPr>
                            <m:t>−5</m:t>
                          </m:r>
                        </m:den>
                      </m:f>
                      <m:r>
                        <a:rPr lang="en-US" sz="190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r>
                        <a:rPr lang="en-US" sz="1900" i="1"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en-US" sz="1900" i="1">
                          <a:latin typeface="Cambria Math"/>
                          <a:cs typeface="Times New Roman" pitchFamily="18" charset="0"/>
                        </a:rPr>
                        <m:t>(</m:t>
                      </m:r>
                      <m:r>
                        <a:rPr lang="en-US" sz="1900" i="1"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en-US" sz="1900" i="1">
                          <a:latin typeface="Cambria Math"/>
                          <a:cs typeface="Times New Roman" pitchFamily="18" charset="0"/>
                        </a:rPr>
                        <m:t>−5)+</m:t>
                      </m:r>
                      <m:f>
                        <m:fPr>
                          <m:ctrlPr>
                            <a:rPr lang="en-US" sz="1900" i="1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1900" i="1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900" i="1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19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r>
                        <a:rPr lang="en-US" sz="1900" i="1"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en-US" sz="1900" i="1">
                          <a:latin typeface="Cambria Math"/>
                          <a:cs typeface="Times New Roman" pitchFamily="18" charset="0"/>
                        </a:rPr>
                        <m:t>(</m:t>
                      </m:r>
                      <m:r>
                        <a:rPr lang="en-US" sz="1900" i="1"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en-US" sz="1900" i="1">
                          <a:latin typeface="Cambria Math"/>
                          <a:cs typeface="Times New Roman" pitchFamily="18" charset="0"/>
                        </a:rPr>
                        <m:t>−5)=</m:t>
                      </m:r>
                      <m:f>
                        <m:fPr>
                          <m:ctrlPr>
                            <a:rPr lang="en-US" sz="1900" i="1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1900" i="1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US" sz="1900" i="1">
                              <a:latin typeface="Cambria Math"/>
                              <a:cs typeface="Times New Roman" pitchFamily="18" charset="0"/>
                            </a:rPr>
                            <m:t>+5</m:t>
                          </m:r>
                        </m:num>
                        <m:den>
                          <m:sSup>
                            <m:sSupPr>
                              <m:ctrlPr>
                                <a:rPr lang="en-US" sz="1900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900" i="1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900" i="1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900" i="1">
                              <a:latin typeface="Cambria Math"/>
                              <a:cs typeface="Times New Roman" pitchFamily="18" charset="0"/>
                            </a:rPr>
                            <m:t>−5</m:t>
                          </m:r>
                          <m:r>
                            <a:rPr lang="en-US" sz="1900" i="1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19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r>
                        <a:rPr lang="en-US" sz="1900" i="1"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en-US" sz="1900" i="1">
                          <a:latin typeface="Cambria Math"/>
                          <a:cs typeface="Times New Roman" pitchFamily="18" charset="0"/>
                        </a:rPr>
                        <m:t>(</m:t>
                      </m:r>
                      <m:r>
                        <a:rPr lang="en-US" sz="1900" i="1"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en-US" sz="1900" i="1">
                          <a:latin typeface="Cambria Math"/>
                          <a:cs typeface="Times New Roman" pitchFamily="18" charset="0"/>
                        </a:rPr>
                        <m:t>−5)</m:t>
                      </m:r>
                    </m:oMath>
                  </m:oMathPara>
                </a14:m>
                <a:endParaRPr lang="en-US" sz="1900" dirty="0" smtClean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1900" i="1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1900" i="1"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r>
                      <a:rPr lang="en-US" sz="1900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19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1900" b="0" i="1" smtClean="0">
                        <a:solidFill>
                          <a:schemeClr val="tx1"/>
                        </a:solidFill>
                        <a:latin typeface="Cambria Math"/>
                      </a:rPr>
                      <m:t>−3)</m:t>
                    </m:r>
                  </m:oMath>
                </a14:m>
                <a:r>
                  <a:rPr lang="en-US" sz="1900" dirty="0" smtClean="0"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>
                        <a:latin typeface="Cambria Math"/>
                        <a:cs typeface="Times New Roman" pitchFamily="18" charset="0"/>
                      </a:rPr>
                      <m:t>+(</m:t>
                    </m:r>
                    <m:r>
                      <a:rPr lang="en-US" sz="1900" i="1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1900" i="1">
                        <a:latin typeface="Cambria Math"/>
                        <a:cs typeface="Times New Roman" pitchFamily="18" charset="0"/>
                      </a:rPr>
                      <m:t>−5)=</m:t>
                    </m:r>
                  </m:oMath>
                </a14:m>
                <a:r>
                  <a:rPr lang="en-US" sz="1900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1900" i="1">
                        <a:latin typeface="Cambria Math"/>
                        <a:cs typeface="Times New Roman" pitchFamily="18" charset="0"/>
                      </a:rPr>
                      <m:t>+5</m:t>
                    </m:r>
                  </m:oMath>
                </a14:m>
                <a:endParaRPr lang="en-US" sz="1900" dirty="0" smtClean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9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9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19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9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−3</m:t>
                      </m:r>
                      <m:r>
                        <a:rPr lang="en-US" sz="19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19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−10=</m:t>
                      </m:r>
                      <m:r>
                        <a:rPr lang="en-US" sz="19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1900" b="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9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9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19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9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=5             </m:t>
                      </m:r>
                      <m:r>
                        <a:rPr lang="ru-RU" sz="19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    </m:t>
                      </m:r>
                      <m:r>
                        <a:rPr lang="en-US" sz="19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 </m:t>
                      </m:r>
                      <m:sSub>
                        <m:sSubPr>
                          <m:ctrlPr>
                            <a:rPr lang="en-US" sz="19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9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19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9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=−2</m:t>
                      </m:r>
                    </m:oMath>
                  </m:oMathPara>
                </a14:m>
                <a:endParaRPr lang="en-US" sz="1900" dirty="0" smtClean="0">
                  <a:solidFill>
                    <a:schemeClr val="tx1"/>
                  </a:solidFill>
                </a:endParaRPr>
              </a:p>
              <a:p>
                <a:r>
                  <a:rPr lang="ru-RU" sz="1900" dirty="0" smtClean="0">
                    <a:latin typeface="Times New Roman" pitchFamily="18" charset="0"/>
                    <a:cs typeface="Times New Roman" pitchFamily="18" charset="0"/>
                  </a:rPr>
                  <a:t>не подходит</a:t>
                </a:r>
                <a:endParaRPr lang="en-US" sz="19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ru-RU" sz="1900" dirty="0" smtClean="0">
                    <a:latin typeface="Times New Roman" pitchFamily="18" charset="0"/>
                    <a:cs typeface="Times New Roman" pitchFamily="18" charset="0"/>
                  </a:rPr>
                  <a:t>Ответ:</a:t>
                </a:r>
                <a:r>
                  <a:rPr lang="ru-RU" sz="1900" dirty="0" smtClean="0"/>
                  <a:t> </a:t>
                </a:r>
                <a14:m>
                  <m:oMath xmlns:m="http://schemas.openxmlformats.org/officeDocument/2006/math">
                    <m:r>
                      <a:rPr lang="ru-RU" sz="1900" b="0" i="1" smtClean="0">
                        <a:latin typeface="Cambria Math"/>
                      </a:rPr>
                      <m:t>−2</m:t>
                    </m:r>
                  </m:oMath>
                </a14:m>
                <a:r>
                  <a:rPr lang="ru-RU" sz="1900" dirty="0" smtClean="0"/>
                  <a:t>.</a:t>
                </a:r>
                <a:endParaRPr lang="ru-RU" sz="19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848010"/>
                <a:ext cx="5580695" cy="4097275"/>
              </a:xfrm>
              <a:prstGeom prst="rect">
                <a:avLst/>
              </a:prstGeom>
              <a:blipFill rotWithShape="1">
                <a:blip r:embed="rId4"/>
                <a:stretch>
                  <a:fillRect l="-1093" r="-109" b="-5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278366" y="1764867"/>
                <a:ext cx="2542106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900" b="0" i="1" smtClean="0">
                          <a:solidFill>
                            <a:srgbClr val="005C2A"/>
                          </a:solidFill>
                          <a:latin typeface="Cambria Math"/>
                        </a:rPr>
                        <m:t>5</m:t>
                      </m:r>
                      <m:d>
                        <m:dPr>
                          <m:ctrlPr>
                            <a:rPr lang="en-US" sz="1900" b="0" i="1" smtClean="0">
                              <a:solidFill>
                                <a:srgbClr val="005C2A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900" b="0" i="1" smtClean="0">
                              <a:solidFill>
                                <a:srgbClr val="005C2A"/>
                              </a:solidFill>
                              <a:latin typeface="Cambria Math"/>
                            </a:rPr>
                            <m:t>5−5</m:t>
                          </m:r>
                        </m:e>
                      </m:d>
                      <m:r>
                        <a:rPr lang="en-US" sz="1900" b="0" i="1" smtClean="0">
                          <a:solidFill>
                            <a:srgbClr val="005C2A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ru-RU" sz="1900" b="0" dirty="0" smtClean="0">
                  <a:solidFill>
                    <a:srgbClr val="005C2A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900" b="0" i="1" smtClean="0">
                          <a:solidFill>
                            <a:srgbClr val="005C2A"/>
                          </a:solidFill>
                          <a:latin typeface="Cambria Math"/>
                        </a:rPr>
                        <m:t>−2</m:t>
                      </m:r>
                      <m:d>
                        <m:dPr>
                          <m:ctrlPr>
                            <a:rPr lang="en-US" sz="1900" i="1">
                              <a:solidFill>
                                <a:srgbClr val="005C2A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1900" b="0" i="1" smtClean="0">
                              <a:solidFill>
                                <a:srgbClr val="005C2A"/>
                              </a:solidFill>
                              <a:latin typeface="Cambria Math"/>
                            </a:rPr>
                            <m:t>−2</m:t>
                          </m:r>
                          <m:r>
                            <a:rPr lang="en-US" sz="1900" i="1">
                              <a:solidFill>
                                <a:srgbClr val="005C2A"/>
                              </a:solidFill>
                              <a:latin typeface="Cambria Math"/>
                            </a:rPr>
                            <m:t>−5</m:t>
                          </m:r>
                        </m:e>
                      </m:d>
                      <m:r>
                        <a:rPr lang="en-US" sz="1900" i="1">
                          <a:solidFill>
                            <a:srgbClr val="005C2A"/>
                          </a:solidFill>
                          <a:latin typeface="Cambria Math"/>
                        </a:rPr>
                        <m:t>=</m:t>
                      </m:r>
                      <m:r>
                        <a:rPr lang="ru-RU" sz="1900" b="0" i="1" smtClean="0">
                          <a:solidFill>
                            <a:srgbClr val="005C2A"/>
                          </a:solidFill>
                          <a:latin typeface="Cambria Math"/>
                        </a:rPr>
                        <m:t>14</m:t>
                      </m:r>
                      <m:r>
                        <a:rPr lang="ru-RU" sz="1900" b="0" i="1" smtClean="0">
                          <a:solidFill>
                            <a:srgbClr val="005C2A"/>
                          </a:solidFill>
                          <a:latin typeface="Cambria Math"/>
                          <a:ea typeface="Cambria Math"/>
                        </a:rPr>
                        <m:t>≠</m:t>
                      </m:r>
                      <m:r>
                        <a:rPr lang="en-US" sz="1900" i="1">
                          <a:solidFill>
                            <a:srgbClr val="005C2A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ru-RU" sz="1900" dirty="0">
                  <a:solidFill>
                    <a:srgbClr val="005C2A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8366" y="1764867"/>
                <a:ext cx="2542106" cy="677108"/>
              </a:xfrm>
              <a:prstGeom prst="rect">
                <a:avLst/>
              </a:prstGeom>
              <a:blipFill rotWithShape="1">
                <a:blip r:embed="rId5"/>
                <a:stretch>
                  <a:fillRect t="-4505" r="-1199" b="-153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252116" y="1764866"/>
                <a:ext cx="217835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/>
                        </a:rPr>
                        <m:t>ОДЗ: </m:t>
                      </m:r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  <m:t>−5</m:t>
                          </m:r>
                        </m:e>
                      </m:d>
                      <m:r>
                        <a:rPr lang="en-US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≠</m:t>
                      </m:r>
                      <m:r>
                        <a:rPr lang="ru-RU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0</m:t>
                      </m:r>
                    </m:oMath>
                  </m:oMathPara>
                </a14:m>
                <a:endParaRPr lang="ru-RU" b="0" dirty="0" smtClean="0">
                  <a:ea typeface="Cambria Math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         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ru-RU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   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ru-RU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5</m:t>
                    </m:r>
                  </m:oMath>
                </a14:m>
                <a:endParaRPr lang="ru-RU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2116" y="1764866"/>
                <a:ext cx="2178353" cy="646331"/>
              </a:xfrm>
              <a:prstGeom prst="rect">
                <a:avLst/>
              </a:prstGeom>
              <a:blipFill rotWithShape="1">
                <a:blip r:embed="rId6"/>
                <a:stretch>
                  <a:fillRect t="-4717" r="-3922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129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46899" y="301678"/>
                <a:ext cx="7200800" cy="7033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Решить уравнение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ru-RU" sz="28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+3</m:t>
                        </m:r>
                      </m:den>
                    </m:f>
                    <m:r>
                      <a:rPr lang="ru-RU" sz="28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ru-RU" sz="28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+9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+5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+21</m:t>
                        </m:r>
                      </m:den>
                    </m:f>
                  </m:oMath>
                </a14:m>
                <a:r>
                  <a:rPr lang="ru-RU" sz="28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sz="2800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899" y="301678"/>
                <a:ext cx="7200800" cy="703398"/>
              </a:xfrm>
              <a:prstGeom prst="rect">
                <a:avLst/>
              </a:prstGeom>
              <a:blipFill rotWithShape="1">
                <a:blip r:embed="rId3"/>
                <a:stretch>
                  <a:fillRect l="-1778" b="-94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755576" y="911910"/>
                <a:ext cx="4393126" cy="40423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9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ru-RU" sz="19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9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ru-RU" sz="19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+3</m:t>
                          </m:r>
                        </m:den>
                      </m:f>
                      <m:r>
                        <a:rPr lang="ru-RU" sz="1900" i="1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9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19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9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ru-RU" sz="19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+9</m:t>
                          </m:r>
                        </m:den>
                      </m:f>
                      <m:r>
                        <a:rPr lang="en-US" sz="1900" i="1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9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19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9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US" sz="19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+5</m:t>
                          </m:r>
                        </m:den>
                      </m:f>
                      <m:r>
                        <a:rPr lang="en-US" sz="1900" i="1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9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19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9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US" sz="19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+21</m:t>
                          </m:r>
                        </m:den>
                      </m:f>
                    </m:oMath>
                  </m:oMathPara>
                </a14:m>
                <a:endParaRPr lang="ru-RU" sz="1900" dirty="0" smtClean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900" i="1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1900" b="0" i="1" smtClean="0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US" sz="1900" b="0" i="1" smtClean="0">
                              <a:latin typeface="Cambria Math"/>
                              <a:cs typeface="Times New Roman" pitchFamily="18" charset="0"/>
                            </a:rPr>
                            <m:t>+9−</m:t>
                          </m:r>
                          <m:r>
                            <a:rPr lang="en-US" sz="1900" b="0" i="1" smtClean="0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US" sz="1900" b="0" i="1" smtClean="0">
                              <a:latin typeface="Cambria Math"/>
                              <a:cs typeface="Times New Roman" pitchFamily="18" charset="0"/>
                            </a:rPr>
                            <m:t>−3</m:t>
                          </m:r>
                        </m:num>
                        <m:den>
                          <m:d>
                            <m:dPr>
                              <m:ctrlPr>
                                <a:rPr lang="ru-RU" sz="190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900" i="1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ru-RU" sz="1900" i="1">
                                  <a:latin typeface="Cambria Math"/>
                                  <a:cs typeface="Times New Roman" pitchFamily="18" charset="0"/>
                                </a:rPr>
                                <m:t>+3</m:t>
                              </m:r>
                            </m:e>
                          </m:d>
                          <m:d>
                            <m:dPr>
                              <m:ctrlPr>
                                <a:rPr lang="ru-RU" sz="190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900" i="1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ru-RU" sz="1900" i="1">
                                  <a:latin typeface="Cambria Math"/>
                                  <a:cs typeface="Times New Roman" pitchFamily="18" charset="0"/>
                                </a:rPr>
                                <m:t>+9</m:t>
                              </m:r>
                            </m:e>
                          </m:d>
                        </m:den>
                      </m:f>
                      <m:r>
                        <a:rPr lang="en-US" sz="1900" i="1"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900" i="1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1900" i="1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US" sz="1900" i="1">
                              <a:latin typeface="Cambria Math"/>
                              <a:cs typeface="Times New Roman" pitchFamily="18" charset="0"/>
                            </a:rPr>
                            <m:t>+21−</m:t>
                          </m:r>
                          <m:r>
                            <a:rPr lang="en-US" sz="1900" b="0" i="1" smtClean="0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US" sz="1900" b="0" i="1" smtClean="0">
                              <a:latin typeface="Cambria Math"/>
                              <a:cs typeface="Times New Roman" pitchFamily="18" charset="0"/>
                            </a:rPr>
                            <m:t>−5</m:t>
                          </m:r>
                        </m:num>
                        <m:den>
                          <m:d>
                            <m:dPr>
                              <m:ctrlPr>
                                <a:rPr lang="en-US" sz="190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900" i="1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en-US" sz="1900" i="1">
                                  <a:latin typeface="Cambria Math"/>
                                  <a:cs typeface="Times New Roman" pitchFamily="18" charset="0"/>
                                </a:rPr>
                                <m:t>+5</m:t>
                              </m:r>
                            </m:e>
                          </m:d>
                          <m:d>
                            <m:dPr>
                              <m:ctrlPr>
                                <a:rPr lang="en-US" sz="190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900" i="1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en-US" sz="1900" i="1">
                                  <a:latin typeface="Cambria Math"/>
                                  <a:cs typeface="Times New Roman" pitchFamily="18" charset="0"/>
                                </a:rPr>
                                <m:t>+21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1900" dirty="0" smtClean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900" i="1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1900" b="0" i="1" smtClean="0">
                              <a:latin typeface="Cambria Math"/>
                              <a:cs typeface="Times New Roman" pitchFamily="18" charset="0"/>
                            </a:rPr>
                            <m:t>6</m:t>
                          </m:r>
                        </m:num>
                        <m:den>
                          <m:sSup>
                            <m:sSupPr>
                              <m:ctrlPr>
                                <a:rPr lang="en-US" sz="190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900" b="0" i="1" smtClean="0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900" b="0" i="1" smtClean="0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900" b="0" i="1" smtClean="0">
                              <a:latin typeface="Cambria Math"/>
                              <a:cs typeface="Times New Roman" pitchFamily="18" charset="0"/>
                            </a:rPr>
                            <m:t>+12</m:t>
                          </m:r>
                          <m:r>
                            <a:rPr lang="en-US" sz="1900" b="0" i="1" smtClean="0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US" sz="1900" b="0" i="1" smtClean="0">
                              <a:latin typeface="Cambria Math"/>
                              <a:cs typeface="Times New Roman" pitchFamily="18" charset="0"/>
                            </a:rPr>
                            <m:t>+27</m:t>
                          </m:r>
                        </m:den>
                      </m:f>
                      <m:r>
                        <a:rPr lang="en-US" sz="1900" i="1"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900" i="1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1900" b="0" i="1" smtClean="0">
                              <a:latin typeface="Cambria Math"/>
                              <a:cs typeface="Times New Roman" pitchFamily="18" charset="0"/>
                            </a:rPr>
                            <m:t>16</m:t>
                          </m:r>
                        </m:num>
                        <m:den>
                          <m:sSup>
                            <m:sSupPr>
                              <m:ctrlPr>
                                <a:rPr lang="en-US" sz="1900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900" i="1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900" i="1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900" i="1"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sz="1900" b="0" i="1" smtClean="0">
                              <a:latin typeface="Cambria Math"/>
                              <a:cs typeface="Times New Roman" pitchFamily="18" charset="0"/>
                            </a:rPr>
                            <m:t>26</m:t>
                          </m:r>
                          <m:r>
                            <a:rPr lang="en-US" sz="1900" i="1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US" sz="1900" i="1">
                              <a:latin typeface="Cambria Math"/>
                              <a:cs typeface="Times New Roman" pitchFamily="18" charset="0"/>
                            </a:rPr>
                            <m:t>+105</m:t>
                          </m:r>
                        </m:den>
                      </m:f>
                    </m:oMath>
                  </m:oMathPara>
                </a14:m>
                <a:endParaRPr lang="en-US" sz="1900" dirty="0" smtClean="0">
                  <a:cs typeface="Times New Roman" pitchFamily="18" charset="0"/>
                </a:endParaRP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9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3</m:t>
                      </m:r>
                      <m:d>
                        <m:dPr>
                          <m:ctrlPr>
                            <a:rPr lang="en-US" sz="19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900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900" i="1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900" i="1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900" i="1">
                              <a:latin typeface="Cambria Math"/>
                              <a:cs typeface="Times New Roman" pitchFamily="18" charset="0"/>
                            </a:rPr>
                            <m:t>+26</m:t>
                          </m:r>
                          <m:r>
                            <a:rPr lang="en-US" sz="1900" i="1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US" sz="1900" i="1">
                              <a:latin typeface="Cambria Math"/>
                              <a:cs typeface="Times New Roman" pitchFamily="18" charset="0"/>
                            </a:rPr>
                            <m:t>+105</m:t>
                          </m:r>
                        </m:e>
                      </m:d>
                      <m:r>
                        <a:rPr lang="en-US" sz="19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=8</m:t>
                      </m:r>
                      <m:d>
                        <m:dPr>
                          <m:ctrlPr>
                            <a:rPr lang="en-US" sz="19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900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900" i="1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900" i="1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900" i="1">
                              <a:latin typeface="Cambria Math"/>
                              <a:cs typeface="Times New Roman" pitchFamily="18" charset="0"/>
                            </a:rPr>
                            <m:t>+12</m:t>
                          </m:r>
                          <m:r>
                            <a:rPr lang="en-US" sz="1900" i="1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US" sz="1900" i="1">
                              <a:latin typeface="Cambria Math"/>
                              <a:cs typeface="Times New Roman" pitchFamily="18" charset="0"/>
                            </a:rPr>
                            <m:t>+27</m:t>
                          </m:r>
                        </m:e>
                      </m:d>
                    </m:oMath>
                  </m:oMathPara>
                </a14:m>
                <a:endParaRPr lang="ru-RU" sz="1900" dirty="0" smtClean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endParaRPr lang="en-US" sz="1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ru-RU" sz="1900" dirty="0" smtClean="0">
                    <a:latin typeface="Times New Roman" pitchFamily="18" charset="0"/>
                    <a:cs typeface="Times New Roman" pitchFamily="18" charset="0"/>
                  </a:rPr>
                  <a:t>Ответ:</a:t>
                </a:r>
                <a:r>
                  <a:rPr lang="ru-RU" sz="1900" dirty="0" smtClean="0"/>
                  <a:t> </a:t>
                </a:r>
                <a14:m>
                  <m:oMath xmlns:m="http://schemas.openxmlformats.org/officeDocument/2006/math">
                    <m:r>
                      <a:rPr lang="en-US" sz="1900" b="0" i="0" smtClean="0">
                        <a:latin typeface="Cambria Math"/>
                      </a:rPr>
                      <m:t>3</m:t>
                    </m:r>
                    <m:r>
                      <a:rPr lang="en-US" sz="1900" b="0" i="1" smtClean="0">
                        <a:latin typeface="Cambria Math"/>
                      </a:rPr>
                      <m:t>; </m:t>
                    </m:r>
                    <m:r>
                      <a:rPr lang="ru-RU" sz="1900" b="0" i="1" smtClean="0">
                        <a:latin typeface="Cambria Math"/>
                      </a:rPr>
                      <m:t>−</m:t>
                    </m:r>
                    <m:r>
                      <a:rPr lang="en-US" sz="1900" b="0" i="0" smtClean="0">
                        <a:latin typeface="Cambria Math"/>
                      </a:rPr>
                      <m:t>6,6</m:t>
                    </m:r>
                  </m:oMath>
                </a14:m>
                <a:r>
                  <a:rPr lang="ru-RU" sz="1900" dirty="0" smtClean="0"/>
                  <a:t>.</a:t>
                </a:r>
                <a:endParaRPr lang="ru-RU" sz="19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911910"/>
                <a:ext cx="4393126" cy="4042389"/>
              </a:xfrm>
              <a:prstGeom prst="rect">
                <a:avLst/>
              </a:prstGeom>
              <a:blipFill rotWithShape="1">
                <a:blip r:embed="rId4"/>
                <a:stretch>
                  <a:fillRect l="-1387" r="-2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759216" y="2614480"/>
                <a:ext cx="3719352" cy="923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9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1900" b="0" i="1" smtClean="0"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num>
                        <m:den>
                          <m:sSup>
                            <m:sSupPr>
                              <m:ctrlPr>
                                <a:rPr lang="en-US" sz="1900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900" i="1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900" i="1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900" i="1">
                              <a:latin typeface="Cambria Math"/>
                              <a:cs typeface="Times New Roman" pitchFamily="18" charset="0"/>
                            </a:rPr>
                            <m:t>+12</m:t>
                          </m:r>
                          <m:r>
                            <a:rPr lang="en-US" sz="1900" i="1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US" sz="1900" i="1">
                              <a:latin typeface="Cambria Math"/>
                              <a:cs typeface="Times New Roman" pitchFamily="18" charset="0"/>
                            </a:rPr>
                            <m:t>+27</m:t>
                          </m:r>
                        </m:den>
                      </m:f>
                      <m:r>
                        <a:rPr lang="en-US" sz="1900" i="1"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900" i="1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1900" b="0" i="1" smtClean="0">
                              <a:latin typeface="Cambria Math"/>
                              <a:cs typeface="Times New Roman" pitchFamily="18" charset="0"/>
                            </a:rPr>
                            <m:t>8</m:t>
                          </m:r>
                        </m:num>
                        <m:den>
                          <m:sSup>
                            <m:sSupPr>
                              <m:ctrlPr>
                                <a:rPr lang="en-US" sz="1900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900" i="1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900" i="1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900" i="1">
                              <a:latin typeface="Cambria Math"/>
                              <a:cs typeface="Times New Roman" pitchFamily="18" charset="0"/>
                            </a:rPr>
                            <m:t>+26</m:t>
                          </m:r>
                          <m:r>
                            <a:rPr lang="en-US" sz="1900" i="1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US" sz="1900" i="1">
                              <a:latin typeface="Cambria Math"/>
                              <a:cs typeface="Times New Roman" pitchFamily="18" charset="0"/>
                            </a:rPr>
                            <m:t>+105</m:t>
                          </m:r>
                        </m:den>
                      </m:f>
                    </m:oMath>
                  </m:oMathPara>
                </a14:m>
                <a:endParaRPr lang="ru-RU" sz="19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216" y="2614480"/>
                <a:ext cx="3719352" cy="923523"/>
              </a:xfrm>
              <a:prstGeom prst="rect">
                <a:avLst/>
              </a:prstGeom>
              <a:blipFill rotWithShape="1">
                <a:blip r:embed="rId5"/>
                <a:stretch>
                  <a:fillRect r="-4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292080" y="2643758"/>
                <a:ext cx="2926507" cy="17004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b="0" i="1" smtClean="0">
                          <a:latin typeface="Cambria Math"/>
                        </a:rPr>
                        <m:t>5</m:t>
                      </m:r>
                      <m:sSup>
                        <m:sSupPr>
                          <m:ctrlPr>
                            <a:rPr lang="en-US" sz="19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9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19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900" b="0" i="1" smtClean="0">
                          <a:latin typeface="Cambria Math"/>
                        </a:rPr>
                        <m:t>+18</m:t>
                      </m:r>
                      <m:r>
                        <a:rPr lang="en-US" sz="1900" b="0" i="1" smtClean="0">
                          <a:latin typeface="Cambria Math"/>
                        </a:rPr>
                        <m:t>𝑥</m:t>
                      </m:r>
                      <m:r>
                        <a:rPr lang="en-US" sz="1900" b="0" i="1" smtClean="0">
                          <a:latin typeface="Cambria Math"/>
                        </a:rPr>
                        <m:t>−99=0</m:t>
                      </m:r>
                    </m:oMath>
                  </m:oMathPara>
                </a14:m>
                <a:endParaRPr lang="en-US" sz="1900" b="0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b="0" i="1" smtClean="0">
                          <a:latin typeface="Cambria Math"/>
                        </a:rPr>
                        <m:t>𝐷</m:t>
                      </m:r>
                      <m:r>
                        <a:rPr lang="en-US" sz="1900" b="0" i="1" smtClean="0">
                          <a:latin typeface="Cambria Math"/>
                        </a:rPr>
                        <m:t>=2304&gt;0</m:t>
                      </m:r>
                    </m:oMath>
                  </m:oMathPara>
                </a14:m>
                <a:endParaRPr lang="en-US" sz="1900" b="0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9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9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19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900" b="0" i="1" smtClean="0">
                          <a:latin typeface="Cambria Math"/>
                        </a:rPr>
                        <m:t>=3                </m:t>
                      </m:r>
                      <m:sSub>
                        <m:sSubPr>
                          <m:ctrlPr>
                            <a:rPr lang="en-US" sz="19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9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19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900" b="0" i="1" smtClean="0">
                          <a:latin typeface="Cambria Math"/>
                        </a:rPr>
                        <m:t>=−6,6</m:t>
                      </m:r>
                    </m:oMath>
                  </m:oMathPara>
                </a14:m>
                <a:endParaRPr lang="en-US" sz="1900" b="0" dirty="0" smtClean="0"/>
              </a:p>
              <a:p>
                <a:endParaRPr lang="ru-RU" sz="19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2643758"/>
                <a:ext cx="2926507" cy="1700466"/>
              </a:xfrm>
              <a:prstGeom prst="rect">
                <a:avLst/>
              </a:prstGeom>
              <a:blipFill rotWithShape="1">
                <a:blip r:embed="rId6"/>
                <a:stretch>
                  <a:fillRect l="-1875" r="-833" b="-53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735098" y="1149520"/>
                <a:ext cx="396685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/>
                        </a:rPr>
                        <m:t>ОДЗ: </m:t>
                      </m:r>
                    </m:oMath>
                  </m:oMathPara>
                </a14:m>
                <a:endParaRPr lang="en-US" b="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ru-RU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−3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   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ru-RU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−9 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  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ru-RU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5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   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ru-RU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21</m:t>
                    </m:r>
                  </m:oMath>
                </a14:m>
                <a:endParaRPr lang="ru-RU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5098" y="1149520"/>
                <a:ext cx="3966855" cy="646331"/>
              </a:xfrm>
              <a:prstGeom prst="rect">
                <a:avLst/>
              </a:prstGeom>
              <a:blipFill rotWithShape="1">
                <a:blip r:embed="rId7"/>
                <a:stretch>
                  <a:fillRect t="-5660" r="-1692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990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46899" y="301678"/>
                <a:ext cx="7200800" cy="730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Решить уравнение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15</m:t>
                        </m:r>
                      </m:num>
                      <m:den>
                        <m:sSup>
                          <m:sSupPr>
                            <m:ctrlPr>
                              <a:rPr lang="ru-RU" sz="280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−4</m:t>
                        </m:r>
                        <m:r>
                          <a:rPr lang="en-US" sz="28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−2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ru-RU" sz="28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−4</m:t>
                    </m:r>
                    <m:r>
                      <a:rPr lang="en-US" sz="2800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ru-RU" sz="28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sz="2800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899" y="301678"/>
                <a:ext cx="7200800" cy="730328"/>
              </a:xfrm>
              <a:prstGeom prst="rect">
                <a:avLst/>
              </a:prstGeom>
              <a:blipFill rotWithShape="1">
                <a:blip r:embed="rId3"/>
                <a:stretch>
                  <a:fillRect l="-1778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755576" y="848661"/>
                <a:ext cx="3311163" cy="39111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15</m:t>
                          </m:r>
                        </m:num>
                        <m:den>
                          <m:sSup>
                            <m:sSup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−4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−2</m:t>
                          </m:r>
                        </m:den>
                      </m:f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−4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−2+2</m:t>
                      </m:r>
                    </m:oMath>
                  </m:oMathPara>
                </a14:m>
                <a:endParaRPr lang="en-US" b="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i="1"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−4</m:t>
                      </m:r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en-US">
                          <a:latin typeface="Cambria Math"/>
                          <a:cs typeface="Times New Roman" pitchFamily="18" charset="0"/>
                        </a:rPr>
                        <m:t>−2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𝑡</m:t>
                      </m:r>
                      <m:r>
                        <a:rPr lang="en-US">
                          <a:latin typeface="Cambria Math"/>
                          <a:cs typeface="Times New Roman" pitchFamily="18" charset="0"/>
                        </a:rPr>
                        <m:t>+2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+2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−15=0</m:t>
                      </m:r>
                    </m:oMath>
                  </m:oMathPara>
                </a14:m>
                <a:endParaRPr lang="en-US" b="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=−5             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=3</m:t>
                      </m:r>
                    </m:oMath>
                  </m:oMathPara>
                </a14:m>
                <a:endParaRPr lang="en-US" b="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9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ru-RU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Ответ:</a:t>
                </a:r>
                <a:r>
                  <a:rPr lang="ru-RU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5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; </m:t>
                    </m:r>
                    <m:r>
                      <a:rPr lang="ru-RU" b="0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1;3; 1</m:t>
                    </m:r>
                  </m:oMath>
                </a14:m>
                <a:r>
                  <a:rPr lang="ru-RU" dirty="0" smtClean="0">
                    <a:solidFill>
                      <a:schemeClr val="tx1"/>
                    </a:solidFill>
                  </a:rPr>
                  <a:t>.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848661"/>
                <a:ext cx="3311163" cy="3911135"/>
              </a:xfrm>
              <a:prstGeom prst="rect">
                <a:avLst/>
              </a:prstGeom>
              <a:blipFill rotWithShape="1">
                <a:blip r:embed="rId4"/>
                <a:stretch>
                  <a:fillRect l="-1657" r="-737" b="-15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4427984" y="1165513"/>
                <a:ext cx="4176464" cy="10895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−4</m:t>
                      </m:r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en-US">
                          <a:latin typeface="Cambria Math"/>
                          <a:cs typeface="Times New Roman" pitchFamily="18" charset="0"/>
                        </a:rPr>
                        <m:t>−2</m:t>
                      </m:r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=3</m:t>
                      </m:r>
                      <m:sSup>
                        <m:sSupPr>
                          <m:ctrlPr>
                            <a:rPr lang="ru-RU" i="1"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            </m:t>
                          </m:r>
                          <m: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−4</m:t>
                      </m:r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en-US">
                          <a:latin typeface="Cambria Math"/>
                          <a:cs typeface="Times New Roman" pitchFamily="18" charset="0"/>
                        </a:rPr>
                        <m:t>−2</m:t>
                      </m:r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=−5</m:t>
                      </m:r>
                    </m:oMath>
                  </m:oMathPara>
                </a14:m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−4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en-US" b="0" i="0" smtClean="0">
                        <a:latin typeface="Cambria Math"/>
                        <a:cs typeface="Times New Roman" pitchFamily="18" charset="0"/>
                      </a:rPr>
                      <m:t>5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0</m:t>
                    </m:r>
                    <m:sSup>
                      <m:sSupPr>
                        <m:ctrlPr>
                          <a:rPr lang="ru-RU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           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−4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b="0" i="0" smtClean="0">
                        <a:latin typeface="Cambria Math"/>
                        <a:cs typeface="Times New Roman" pitchFamily="18" charset="0"/>
                      </a:rPr>
                      <m:t>+3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0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=5  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=−1        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3</m:t>
                      </m:r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    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=1</m:t>
                      </m:r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1165513"/>
                <a:ext cx="4176464" cy="1089529"/>
              </a:xfrm>
              <a:prstGeom prst="rect">
                <a:avLst/>
              </a:prstGeom>
              <a:blipFill rotWithShape="1">
                <a:blip r:embed="rId5"/>
                <a:stretch>
                  <a:fillRect r="-2336" b="-55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427984" y="2291339"/>
                <a:ext cx="4824537" cy="16065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1600" i="1" smtClean="0">
                            <a:solidFill>
                              <a:srgbClr val="005C2A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rgbClr val="005C2A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i="1">
                            <a:solidFill>
                              <a:srgbClr val="005C2A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1600" i="1">
                        <a:solidFill>
                          <a:srgbClr val="005C2A"/>
                        </a:solidFill>
                        <a:latin typeface="Cambria Math"/>
                        <a:cs typeface="Times New Roman" pitchFamily="18" charset="0"/>
                      </a:rPr>
                      <m:t>−4</m:t>
                    </m:r>
                    <m:r>
                      <a:rPr lang="en-US" sz="1600" i="1">
                        <a:solidFill>
                          <a:srgbClr val="005C2A"/>
                        </a:solidFill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1600" i="1">
                        <a:solidFill>
                          <a:srgbClr val="005C2A"/>
                        </a:solidFill>
                        <a:latin typeface="Cambria Math"/>
                        <a:cs typeface="Times New Roman" pitchFamily="18" charset="0"/>
                      </a:rPr>
                      <m:t>−2</m:t>
                    </m:r>
                  </m:oMath>
                </a14:m>
                <a:r>
                  <a:rPr lang="ru-RU" sz="1600" dirty="0" smtClean="0">
                    <a:solidFill>
                      <a:srgbClr val="005C2A"/>
                    </a:solidFill>
                  </a:rPr>
                  <a:t>:</a:t>
                </a:r>
              </a:p>
              <a:p>
                <a:pPr>
                  <a:lnSpc>
                    <a:spcPct val="120000"/>
                  </a:lnSpc>
                </a:pPr>
                <a:r>
                  <a:rPr lang="ru-RU" sz="1600" dirty="0" smtClean="0">
                    <a:solidFill>
                      <a:srgbClr val="005C2A"/>
                    </a:solidFill>
                    <a:latin typeface="Times New Roman" pitchFamily="18" charset="0"/>
                    <a:cs typeface="Times New Roman" pitchFamily="18" charset="0"/>
                  </a:rPr>
                  <a:t>Если</a:t>
                </a:r>
                <a:r>
                  <a:rPr lang="ru-RU" sz="1600" dirty="0" smtClean="0">
                    <a:solidFill>
                      <a:srgbClr val="005C2A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005C2A"/>
                        </a:solidFill>
                        <a:latin typeface="Cambria Math"/>
                      </a:rPr>
                      <m:t>𝑥</m:t>
                    </m:r>
                    <m:r>
                      <a:rPr lang="ru-RU" sz="1600" i="1" dirty="0" smtClean="0">
                        <a:solidFill>
                          <a:srgbClr val="005C2A"/>
                        </a:solidFill>
                        <a:latin typeface="Cambria Math"/>
                      </a:rPr>
                      <m:t>=5</m:t>
                    </m:r>
                  </m:oMath>
                </a14:m>
                <a:r>
                  <a:rPr lang="en-US" sz="1600" dirty="0" smtClean="0">
                    <a:solidFill>
                      <a:srgbClr val="005C2A"/>
                    </a:solidFill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en-US" sz="1600" dirty="0" smtClean="0">
                    <a:solidFill>
                      <a:srgbClr val="005C2A"/>
                    </a:solidFill>
                  </a:rPr>
                  <a:t> </a:t>
                </a:r>
                <a:r>
                  <a:rPr lang="ru-RU" sz="1600" dirty="0" smtClean="0">
                    <a:solidFill>
                      <a:srgbClr val="005C2A"/>
                    </a:solidFill>
                    <a:latin typeface="Times New Roman" pitchFamily="18" charset="0"/>
                    <a:cs typeface="Times New Roman" pitchFamily="18" charset="0"/>
                  </a:rPr>
                  <a:t>то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600" i="1">
                            <a:solidFill>
                              <a:srgbClr val="005C2A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ru-RU" sz="1600" b="0" i="1" smtClean="0">
                            <a:solidFill>
                              <a:srgbClr val="005C2A"/>
                            </a:solidFill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e>
                      <m:sup>
                        <m:r>
                          <a:rPr lang="en-US" sz="1600" i="1">
                            <a:solidFill>
                              <a:srgbClr val="005C2A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1600" i="1">
                        <a:solidFill>
                          <a:srgbClr val="005C2A"/>
                        </a:solidFill>
                        <a:latin typeface="Cambria Math"/>
                        <a:cs typeface="Times New Roman" pitchFamily="18" charset="0"/>
                      </a:rPr>
                      <m:t>−4</m:t>
                    </m:r>
                    <m:r>
                      <a:rPr lang="en-US" sz="1600" i="1" smtClean="0">
                        <a:solidFill>
                          <a:srgbClr val="005C2A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r>
                      <a:rPr lang="ru-RU" sz="1600" b="0" i="1" smtClean="0">
                        <a:solidFill>
                          <a:srgbClr val="005C2A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5</m:t>
                    </m:r>
                    <m:r>
                      <a:rPr lang="en-US" sz="1600" i="1">
                        <a:solidFill>
                          <a:srgbClr val="005C2A"/>
                        </a:solidFill>
                        <a:latin typeface="Cambria Math"/>
                        <a:cs typeface="Times New Roman" pitchFamily="18" charset="0"/>
                      </a:rPr>
                      <m:t>−2</m:t>
                    </m:r>
                    <m:r>
                      <a:rPr lang="ru-RU" sz="1600" b="0" i="1" smtClean="0">
                        <a:solidFill>
                          <a:srgbClr val="005C2A"/>
                        </a:solidFill>
                        <a:latin typeface="Cambria Math"/>
                        <a:cs typeface="Times New Roman" pitchFamily="18" charset="0"/>
                      </a:rPr>
                      <m:t>=3</m:t>
                    </m:r>
                    <m:r>
                      <a:rPr lang="ru-RU" sz="1600" b="0" i="1" smtClean="0">
                        <a:solidFill>
                          <a:srgbClr val="005C2A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≠0.</m:t>
                    </m:r>
                  </m:oMath>
                </a14:m>
                <a:endParaRPr lang="ru-RU" sz="1600" dirty="0" smtClean="0">
                  <a:solidFill>
                    <a:srgbClr val="005C2A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ru-RU" sz="1600" dirty="0">
                    <a:solidFill>
                      <a:srgbClr val="005C2A"/>
                    </a:solidFill>
                    <a:latin typeface="Times New Roman" pitchFamily="18" charset="0"/>
                    <a:cs typeface="Times New Roman" pitchFamily="18" charset="0"/>
                  </a:rPr>
                  <a:t>Если</a:t>
                </a:r>
                <a:r>
                  <a:rPr lang="ru-RU" sz="1600" dirty="0">
                    <a:solidFill>
                      <a:srgbClr val="005C2A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005C2A"/>
                        </a:solidFill>
                        <a:latin typeface="Cambria Math"/>
                      </a:rPr>
                      <m:t>𝑥</m:t>
                    </m:r>
                    <m:r>
                      <a:rPr lang="ru-RU" sz="1600" i="1" dirty="0">
                        <a:solidFill>
                          <a:srgbClr val="005C2A"/>
                        </a:solidFill>
                        <a:latin typeface="Cambria Math"/>
                      </a:rPr>
                      <m:t>=</m:t>
                    </m:r>
                    <m:r>
                      <a:rPr lang="ru-RU" sz="1600" b="0" i="1" dirty="0" smtClean="0">
                        <a:solidFill>
                          <a:srgbClr val="005C2A"/>
                        </a:solidFill>
                        <a:latin typeface="Cambria Math"/>
                      </a:rPr>
                      <m:t>−1</m:t>
                    </m:r>
                  </m:oMath>
                </a14:m>
                <a:r>
                  <a:rPr lang="en-US" sz="1600" dirty="0">
                    <a:solidFill>
                      <a:srgbClr val="005C2A"/>
                    </a:solidFill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en-US" sz="1600" dirty="0">
                    <a:solidFill>
                      <a:srgbClr val="005C2A"/>
                    </a:solidFill>
                  </a:rPr>
                  <a:t> </a:t>
                </a:r>
                <a:r>
                  <a:rPr lang="ru-RU" sz="1600" dirty="0">
                    <a:solidFill>
                      <a:srgbClr val="005C2A"/>
                    </a:solidFill>
                    <a:latin typeface="Times New Roman" pitchFamily="18" charset="0"/>
                    <a:cs typeface="Times New Roman" pitchFamily="18" charset="0"/>
                  </a:rPr>
                  <a:t>то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solidFill>
                          <a:srgbClr val="005C2A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sSup>
                      <m:sSupPr>
                        <m:ctrlPr>
                          <a:rPr lang="ru-RU" sz="1600" i="1" smtClean="0">
                            <a:solidFill>
                              <a:srgbClr val="005C2A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1600" i="1" smtClean="0">
                                <a:solidFill>
                                  <a:srgbClr val="005C2A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ru-RU" sz="1600" b="0" i="1" smtClean="0">
                                <a:solidFill>
                                  <a:srgbClr val="005C2A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1600" i="1">
                            <a:solidFill>
                              <a:srgbClr val="005C2A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1600" i="1">
                        <a:solidFill>
                          <a:srgbClr val="005C2A"/>
                        </a:solidFill>
                        <a:latin typeface="Cambria Math"/>
                        <a:cs typeface="Times New Roman" pitchFamily="18" charset="0"/>
                      </a:rPr>
                      <m:t>−4</m:t>
                    </m:r>
                    <m:r>
                      <a:rPr lang="en-US" sz="1600" i="1">
                        <a:solidFill>
                          <a:srgbClr val="005C2A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d>
                      <m:dPr>
                        <m:ctrlPr>
                          <a:rPr lang="ru-RU" sz="1600" i="1">
                            <a:solidFill>
                              <a:srgbClr val="005C2A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ru-RU" sz="1600" i="1">
                            <a:solidFill>
                              <a:srgbClr val="005C2A"/>
                            </a:solidFill>
                            <a:latin typeface="Cambria Math"/>
                            <a:cs typeface="Times New Roman" pitchFamily="18" charset="0"/>
                          </a:rPr>
                          <m:t>−1</m:t>
                        </m:r>
                      </m:e>
                    </m:d>
                    <m:r>
                      <a:rPr lang="en-US" sz="1600" i="1">
                        <a:solidFill>
                          <a:srgbClr val="005C2A"/>
                        </a:solidFill>
                        <a:latin typeface="Cambria Math"/>
                        <a:cs typeface="Times New Roman" pitchFamily="18" charset="0"/>
                      </a:rPr>
                      <m:t>−2</m:t>
                    </m:r>
                    <m:r>
                      <a:rPr lang="ru-RU" sz="1600" i="1">
                        <a:solidFill>
                          <a:srgbClr val="005C2A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ru-RU" sz="1600" b="0" i="1" smtClean="0">
                        <a:solidFill>
                          <a:srgbClr val="005C2A"/>
                        </a:solidFill>
                        <a:latin typeface="Cambria Math"/>
                        <a:cs typeface="Times New Roman" pitchFamily="18" charset="0"/>
                      </a:rPr>
                      <m:t>3</m:t>
                    </m:r>
                    <m:r>
                      <a:rPr lang="ru-RU" sz="1600" i="1">
                        <a:solidFill>
                          <a:srgbClr val="005C2A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≠0.</m:t>
                    </m:r>
                  </m:oMath>
                </a14:m>
                <a:endParaRPr lang="ru-RU" sz="1600" dirty="0">
                  <a:solidFill>
                    <a:srgbClr val="005C2A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ru-RU" sz="1600" dirty="0">
                    <a:solidFill>
                      <a:srgbClr val="005C2A"/>
                    </a:solidFill>
                    <a:latin typeface="Times New Roman" pitchFamily="18" charset="0"/>
                    <a:cs typeface="Times New Roman" pitchFamily="18" charset="0"/>
                  </a:rPr>
                  <a:t>Если</a:t>
                </a:r>
                <a:r>
                  <a:rPr lang="ru-RU" sz="1600" dirty="0">
                    <a:solidFill>
                      <a:srgbClr val="005C2A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005C2A"/>
                        </a:solidFill>
                        <a:latin typeface="Cambria Math"/>
                      </a:rPr>
                      <m:t>𝑥</m:t>
                    </m:r>
                    <m:r>
                      <a:rPr lang="ru-RU" sz="1600" i="1" dirty="0">
                        <a:solidFill>
                          <a:srgbClr val="005C2A"/>
                        </a:solidFill>
                        <a:latin typeface="Cambria Math"/>
                      </a:rPr>
                      <m:t>=</m:t>
                    </m:r>
                    <m:r>
                      <a:rPr lang="ru-RU" sz="1600" b="0" i="1" dirty="0" smtClean="0">
                        <a:solidFill>
                          <a:srgbClr val="005C2A"/>
                        </a:solidFill>
                        <a:latin typeface="Cambria Math"/>
                      </a:rPr>
                      <m:t>3</m:t>
                    </m:r>
                  </m:oMath>
                </a14:m>
                <a:r>
                  <a:rPr lang="en-US" sz="1600" dirty="0">
                    <a:solidFill>
                      <a:srgbClr val="005C2A"/>
                    </a:solidFill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en-US" sz="1600" dirty="0">
                    <a:solidFill>
                      <a:srgbClr val="005C2A"/>
                    </a:solidFill>
                  </a:rPr>
                  <a:t> </a:t>
                </a:r>
                <a:r>
                  <a:rPr lang="ru-RU" sz="1600" dirty="0">
                    <a:solidFill>
                      <a:srgbClr val="005C2A"/>
                    </a:solidFill>
                    <a:latin typeface="Times New Roman" pitchFamily="18" charset="0"/>
                    <a:cs typeface="Times New Roman" pitchFamily="18" charset="0"/>
                  </a:rPr>
                  <a:t>то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600" i="1">
                            <a:solidFill>
                              <a:srgbClr val="005C2A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ru-RU" sz="1600" b="0" i="1" smtClean="0">
                            <a:solidFill>
                              <a:srgbClr val="005C2A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e>
                      <m:sup>
                        <m:r>
                          <a:rPr lang="en-US" sz="1600" i="1">
                            <a:solidFill>
                              <a:srgbClr val="005C2A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1600" i="1">
                        <a:solidFill>
                          <a:srgbClr val="005C2A"/>
                        </a:solidFill>
                        <a:latin typeface="Cambria Math"/>
                        <a:cs typeface="Times New Roman" pitchFamily="18" charset="0"/>
                      </a:rPr>
                      <m:t>−4</m:t>
                    </m:r>
                    <m:r>
                      <a:rPr lang="en-US" sz="1600" i="1">
                        <a:solidFill>
                          <a:srgbClr val="005C2A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r>
                      <a:rPr lang="ru-RU" sz="1600" b="0" i="1" smtClean="0">
                        <a:solidFill>
                          <a:srgbClr val="005C2A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3</m:t>
                    </m:r>
                    <m:r>
                      <a:rPr lang="en-US" sz="1600" i="1">
                        <a:solidFill>
                          <a:srgbClr val="005C2A"/>
                        </a:solidFill>
                        <a:latin typeface="Cambria Math"/>
                        <a:cs typeface="Times New Roman" pitchFamily="18" charset="0"/>
                      </a:rPr>
                      <m:t>−2</m:t>
                    </m:r>
                    <m:r>
                      <a:rPr lang="ru-RU" sz="1600" i="1">
                        <a:solidFill>
                          <a:srgbClr val="005C2A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ru-RU" sz="1600" b="0" i="1" smtClean="0">
                        <a:solidFill>
                          <a:srgbClr val="005C2A"/>
                        </a:solidFill>
                        <a:latin typeface="Cambria Math"/>
                        <a:cs typeface="Times New Roman" pitchFamily="18" charset="0"/>
                      </a:rPr>
                      <m:t>−5</m:t>
                    </m:r>
                    <m:r>
                      <a:rPr lang="ru-RU" sz="1600" i="1">
                        <a:solidFill>
                          <a:srgbClr val="005C2A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≠0.</m:t>
                    </m:r>
                  </m:oMath>
                </a14:m>
                <a:endParaRPr lang="ru-RU" sz="1600" dirty="0">
                  <a:solidFill>
                    <a:srgbClr val="005C2A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ru-RU" sz="1600" dirty="0">
                    <a:solidFill>
                      <a:srgbClr val="005C2A"/>
                    </a:solidFill>
                    <a:latin typeface="Times New Roman" pitchFamily="18" charset="0"/>
                    <a:cs typeface="Times New Roman" pitchFamily="18" charset="0"/>
                  </a:rPr>
                  <a:t>Если</a:t>
                </a:r>
                <a:r>
                  <a:rPr lang="ru-RU" sz="1600" dirty="0">
                    <a:solidFill>
                      <a:srgbClr val="005C2A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005C2A"/>
                        </a:solidFill>
                        <a:latin typeface="Cambria Math"/>
                      </a:rPr>
                      <m:t>𝑥</m:t>
                    </m:r>
                    <m:r>
                      <a:rPr lang="ru-RU" sz="1600" i="1" dirty="0">
                        <a:solidFill>
                          <a:srgbClr val="005C2A"/>
                        </a:solidFill>
                        <a:latin typeface="Cambria Math"/>
                      </a:rPr>
                      <m:t>=</m:t>
                    </m:r>
                    <m:r>
                      <a:rPr lang="ru-RU" sz="1600" b="0" i="1" dirty="0" smtClean="0">
                        <a:solidFill>
                          <a:srgbClr val="005C2A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sz="1600" dirty="0">
                    <a:solidFill>
                      <a:srgbClr val="005C2A"/>
                    </a:solidFill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en-US" sz="1600" dirty="0">
                    <a:solidFill>
                      <a:srgbClr val="005C2A"/>
                    </a:solidFill>
                  </a:rPr>
                  <a:t> </a:t>
                </a:r>
                <a:r>
                  <a:rPr lang="ru-RU" sz="1600" dirty="0">
                    <a:solidFill>
                      <a:srgbClr val="005C2A"/>
                    </a:solidFill>
                    <a:latin typeface="Times New Roman" pitchFamily="18" charset="0"/>
                    <a:cs typeface="Times New Roman" pitchFamily="18" charset="0"/>
                  </a:rPr>
                  <a:t>то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600" i="1">
                            <a:solidFill>
                              <a:srgbClr val="005C2A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ru-RU" sz="1600" b="0" i="1" smtClean="0">
                            <a:solidFill>
                              <a:srgbClr val="005C2A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e>
                      <m:sup>
                        <m:r>
                          <a:rPr lang="en-US" sz="1600" i="1">
                            <a:solidFill>
                              <a:srgbClr val="005C2A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1600" i="1">
                        <a:solidFill>
                          <a:srgbClr val="005C2A"/>
                        </a:solidFill>
                        <a:latin typeface="Cambria Math"/>
                        <a:cs typeface="Times New Roman" pitchFamily="18" charset="0"/>
                      </a:rPr>
                      <m:t>−4</m:t>
                    </m:r>
                    <m:r>
                      <a:rPr lang="en-US" sz="1600" i="1">
                        <a:solidFill>
                          <a:srgbClr val="005C2A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r>
                      <a:rPr lang="ru-RU" sz="1600" b="0" i="1" smtClean="0">
                        <a:solidFill>
                          <a:srgbClr val="005C2A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1</m:t>
                    </m:r>
                    <m:r>
                      <a:rPr lang="en-US" sz="1600" i="1">
                        <a:solidFill>
                          <a:srgbClr val="005C2A"/>
                        </a:solidFill>
                        <a:latin typeface="Cambria Math"/>
                        <a:cs typeface="Times New Roman" pitchFamily="18" charset="0"/>
                      </a:rPr>
                      <m:t>−2</m:t>
                    </m:r>
                    <m:r>
                      <a:rPr lang="ru-RU" sz="1600" i="1">
                        <a:solidFill>
                          <a:srgbClr val="005C2A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ru-RU" sz="1600" b="0" i="1" smtClean="0">
                        <a:solidFill>
                          <a:srgbClr val="005C2A"/>
                        </a:solidFill>
                        <a:latin typeface="Cambria Math"/>
                        <a:cs typeface="Times New Roman" pitchFamily="18" charset="0"/>
                      </a:rPr>
                      <m:t>−9</m:t>
                    </m:r>
                    <m:r>
                      <a:rPr lang="ru-RU" sz="1600" i="1">
                        <a:solidFill>
                          <a:srgbClr val="005C2A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≠0.</m:t>
                    </m:r>
                  </m:oMath>
                </a14:m>
                <a:r>
                  <a:rPr lang="en-US" sz="1600" dirty="0" smtClean="0">
                    <a:solidFill>
                      <a:srgbClr val="005C2A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lang="ru-RU" sz="1600" dirty="0">
                  <a:solidFill>
                    <a:srgbClr val="005C2A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2291339"/>
                <a:ext cx="4824537" cy="1606594"/>
              </a:xfrm>
              <a:prstGeom prst="rect">
                <a:avLst/>
              </a:prstGeom>
              <a:blipFill rotWithShape="1">
                <a:blip r:embed="rId6"/>
                <a:stretch>
                  <a:fillRect l="-631" b="-7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746323" y="2831599"/>
                <a:ext cx="1512850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cs typeface="Times New Roman" pitchFamily="18" charset="0"/>
                        </a:rPr>
                        <m:t>15</m:t>
                      </m:r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>
                          <a:latin typeface="Cambria Math"/>
                          <a:cs typeface="Times New Roman" pitchFamily="18" charset="0"/>
                        </a:rPr>
                        <m:t>+2</m:t>
                      </m:r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𝑡</m:t>
                      </m:r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323" y="2831599"/>
                <a:ext cx="1512850" cy="507831"/>
              </a:xfrm>
              <a:prstGeom prst="rect">
                <a:avLst/>
              </a:prstGeom>
              <a:blipFill rotWithShape="1">
                <a:blip r:embed="rId7"/>
                <a:stretch>
                  <a:fillRect r="-2410" b="-96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739387" y="2831598"/>
                <a:ext cx="1909758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cs typeface="Times New Roman" pitchFamily="18" charset="0"/>
                        </a:rPr>
                        <m:t>15</m:t>
                      </m:r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en-US">
                          <a:latin typeface="Cambria Math"/>
                          <a:cs typeface="Times New Roman" pitchFamily="18" charset="0"/>
                        </a:rPr>
                        <m:t>2</m:t>
                      </m:r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𝑡</m:t>
                      </m:r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b="0" i="0" smtClean="0">
                          <a:latin typeface="Cambria Math"/>
                          <a:cs typeface="Times New Roman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387" y="2831598"/>
                <a:ext cx="1909758" cy="507831"/>
              </a:xfrm>
              <a:prstGeom prst="rect">
                <a:avLst/>
              </a:prstGeom>
              <a:blipFill rotWithShape="1">
                <a:blip r:embed="rId8"/>
                <a:stretch>
                  <a:fillRect r="-2229" b="-96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122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1" grpId="1"/>
      <p:bldP spid="12" grpId="0"/>
      <p:bldP spid="1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rojects\Математика\Марина Жебина\учебники и ктп\картинки\аэропорт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2776" y="0"/>
            <a:ext cx="11601364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с двумя вырезанными противолежащими углами 19"/>
          <p:cNvSpPr/>
          <p:nvPr/>
        </p:nvSpPr>
        <p:spPr>
          <a:xfrm>
            <a:off x="368065" y="168303"/>
            <a:ext cx="8352928" cy="1178786"/>
          </a:xfrm>
          <a:prstGeom prst="snip2DiagRect">
            <a:avLst/>
          </a:prstGeom>
          <a:solidFill>
            <a:schemeClr val="tx1">
              <a:lumMod val="85000"/>
              <a:lumOff val="15000"/>
              <a:alpha val="58000"/>
            </a:schemeClr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59388" y="212762"/>
            <a:ext cx="8424936" cy="1077218"/>
          </a:xfrm>
          <a:prstGeom prst="rect">
            <a:avLst/>
          </a:prstGeom>
          <a:noFill/>
          <a:effectLst>
            <a:glow rad="266700">
              <a:schemeClr val="bg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автобусной остановки отъехал автобус до аэропорта, находящегося на расстоянии 120 </a:t>
            </a:r>
            <a:r>
              <a:rPr lang="ru-RU" sz="16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км.</a:t>
            </a:r>
          </a:p>
          <a:p>
            <a:pPr algn="ctr"/>
            <a:r>
              <a:rPr lang="ru-RU" sz="16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Один </a:t>
            </a:r>
            <a:r>
              <a:rPr lang="ru-RU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пассажиров автобуса опоздал к отправлению на 10 минут, и решил поехать на </a:t>
            </a:r>
            <a:r>
              <a:rPr lang="ru-RU" sz="16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такси.</a:t>
            </a:r>
          </a:p>
          <a:p>
            <a:pPr algn="ctr"/>
            <a:r>
              <a:rPr lang="ru-RU" sz="16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Автобус </a:t>
            </a:r>
            <a:r>
              <a:rPr lang="ru-RU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такси приехали в аэропорт одновременно. </a:t>
            </a:r>
            <a:r>
              <a:rPr lang="ru-RU" sz="16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Найти скорость автобуса,</a:t>
            </a:r>
          </a:p>
          <a:p>
            <a:pPr algn="ctr"/>
            <a:r>
              <a:rPr lang="ru-RU" sz="16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скорость такси на 10 км/ч больше.</a:t>
            </a:r>
            <a:endParaRPr lang="ru-RU" sz="1600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3" descr="D:\projects\Математика\Марина Жебина\учебники и ктп\картинки\132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0842" flipH="1">
            <a:off x="-3072194" y="2565902"/>
            <a:ext cx="1846074" cy="79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\\USER-PC-15\Disk D\projects\Руслан\рисунки Png\чувак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312406"/>
            <a:ext cx="955592" cy="136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projects\Математика\Марина Жебина\учебники и ктп\картинки\132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013">
            <a:off x="9216813" y="3008278"/>
            <a:ext cx="3616480" cy="137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носка-облако 4"/>
          <p:cNvSpPr/>
          <p:nvPr/>
        </p:nvSpPr>
        <p:spPr>
          <a:xfrm>
            <a:off x="6585754" y="1430784"/>
            <a:ext cx="1586646" cy="806897"/>
          </a:xfrm>
          <a:prstGeom prst="cloudCallout">
            <a:avLst>
              <a:gd name="adj1" fmla="val -44531"/>
              <a:gd name="adj2" fmla="val 57308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projects\Математика\Марина Жебина\учебники и ктп\картинки\132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000">
            <a:off x="2976754" y="1779662"/>
            <a:ext cx="5987734" cy="257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кругленный прямоугольник 20"/>
          <p:cNvSpPr/>
          <p:nvPr/>
        </p:nvSpPr>
        <p:spPr>
          <a:xfrm>
            <a:off x="341458" y="1222230"/>
            <a:ext cx="4144152" cy="3686466"/>
          </a:xfrm>
          <a:prstGeom prst="roundRect">
            <a:avLst/>
          </a:prstGeom>
          <a:solidFill>
            <a:schemeClr val="accent3">
              <a:lumMod val="20000"/>
              <a:lumOff val="80000"/>
              <a:alpha val="8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13862" y="1589276"/>
            <a:ext cx="1538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…опоздал на 10</a:t>
            </a:r>
            <a:endParaRPr lang="en-US" sz="14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минут…</a:t>
            </a:r>
            <a:endParaRPr lang="ru-RU" sz="1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3" descr="D:\projects\Математика\Марина Жебина\учебники и ктп\картинки\132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26303" y="1059582"/>
            <a:ext cx="755430" cy="32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D:\projects\Математика\Марина Жебина\учебники и ктп\картинки\1325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9279" flipH="1">
            <a:off x="-1861015" y="2762470"/>
            <a:ext cx="1584463" cy="60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D:\projects\Математика\Марина Жебина\учебники и ктп\картинки\1325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58717" y="1347089"/>
            <a:ext cx="607175" cy="23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984760" y="2108629"/>
                <a:ext cx="35939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b="1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</m:oMath>
                  </m:oMathPara>
                </a14:m>
                <a:endParaRPr lang="ru-RU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760" y="2108629"/>
                <a:ext cx="359393" cy="307777"/>
              </a:xfrm>
              <a:prstGeom prst="rect">
                <a:avLst/>
              </a:prstGeom>
              <a:blipFill rotWithShape="1">
                <a:blip r:embed="rId11"/>
                <a:stretch>
                  <a:fillRect t="-2000" r="-13793" b="-2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1774597" y="2001786"/>
                <a:ext cx="516680" cy="497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b="1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1400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400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ru-RU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597" y="2001786"/>
                <a:ext cx="516680" cy="497059"/>
              </a:xfrm>
              <a:prstGeom prst="rect">
                <a:avLst/>
              </a:prstGeom>
              <a:blipFill rotWithShape="1">
                <a:blip r:embed="rId12"/>
                <a:stretch>
                  <a:fillRect r="-82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Прямоугольник 21"/>
          <p:cNvSpPr/>
          <p:nvPr/>
        </p:nvSpPr>
        <p:spPr>
          <a:xfrm>
            <a:off x="3018181" y="2511266"/>
            <a:ext cx="1080120" cy="418784"/>
          </a:xfrm>
          <a:prstGeom prst="rect">
            <a:avLst/>
          </a:prstGeom>
          <a:solidFill>
            <a:schemeClr val="bg2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18852" y="1421405"/>
                <a:ext cx="3839575" cy="33825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Пусть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ru-RU" sz="1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км/ч</a:t>
                </a:r>
                <a14:m>
                  <m:oMath xmlns:m="http://schemas.openxmlformats.org/officeDocument/2006/math">
                    <m:r>
                      <a:rPr lang="en-US" sz="1400" b="1" i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ru-RU" sz="1400" b="1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en-US" sz="1400" b="1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14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𝓿</m:t>
                    </m:r>
                  </m:oMath>
                </a14:m>
                <a:r>
                  <a:rPr lang="en-US" sz="1400" b="1" i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автобуса,</a:t>
                </a:r>
              </a:p>
              <a:p>
                <a:r>
                  <a:rPr lang="ru-RU" sz="1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тогда </a:t>
                </a:r>
                <a14:m>
                  <m:oMath xmlns:m="http://schemas.openxmlformats.org/officeDocument/2006/math">
                    <m:r>
                      <a:rPr lang="ru-RU" sz="1400" b="1" i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1400" b="1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  <m:r>
                      <a:rPr lang="ru-RU" sz="1400" b="1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ru-RU" sz="1400" b="1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𝟏𝟎</m:t>
                    </m:r>
                    <m:r>
                      <a:rPr lang="ru-RU" sz="1400" b="1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ru-RU" sz="1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км/ч</a:t>
                </a:r>
                <a14:m>
                  <m:oMath xmlns:m="http://schemas.openxmlformats.org/officeDocument/2006/math">
                    <m:r>
                      <a:rPr lang="en-US" sz="1400" b="1" i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ru-RU" sz="1400" b="1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en-US" sz="1400" b="1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14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𝓿</m:t>
                    </m:r>
                  </m:oMath>
                </a14:m>
                <a:r>
                  <a:rPr lang="en-US" sz="1400" b="1" i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такси.</a:t>
                </a:r>
                <a:endParaRPr lang="en-US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4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ru-RU" sz="14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𝟏𝟐𝟎</m:t>
                          </m:r>
                        </m:num>
                        <m:den>
                          <m:r>
                            <a:rPr lang="en-US" sz="14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a:rPr lang="ru-RU" sz="1400" b="1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     </m:t>
                      </m:r>
                      <m:f>
                        <m:fPr>
                          <m:ctrlPr>
                            <a:rPr lang="ru-RU" sz="14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ru-RU" sz="14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𝟏𝟐𝟎</m:t>
                          </m:r>
                        </m:num>
                        <m:den>
                          <m:r>
                            <a:rPr lang="en-US" sz="14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𝒙</m:t>
                          </m:r>
                          <m:r>
                            <a:rPr lang="en-US" sz="14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sz="14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ru-RU" sz="1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Общий знаменатель: </a:t>
                </a:r>
                <a14:m>
                  <m:oMath xmlns:m="http://schemas.openxmlformats.org/officeDocument/2006/math">
                    <m:r>
                      <a:rPr lang="en-US" sz="1400" b="1" i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𝟔</m:t>
                    </m:r>
                    <m:r>
                      <a:rPr lang="en-US" sz="1400" b="1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  <m:d>
                      <m:dPr>
                        <m:ctrlPr>
                          <a:rPr lang="en-US" sz="14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14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  <m:r>
                          <a:rPr lang="en-US" sz="14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14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𝟏𝟎</m:t>
                        </m:r>
                      </m:e>
                    </m:d>
                    <m:r>
                      <a:rPr lang="en-US" sz="1400" b="1" i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.</m:t>
                    </m:r>
                  </m:oMath>
                </a14:m>
                <a:endParaRPr lang="en-US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𝟔</m:t>
                      </m:r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𝟏𝟐𝟎</m:t>
                      </m:r>
                      <m:d>
                        <m:dPr>
                          <m:ctrlPr>
                            <a:rPr lang="en-US" sz="14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14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𝒙</m:t>
                          </m:r>
                          <m:r>
                            <a:rPr lang="en-US" sz="14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sz="14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𝟏𝟎</m:t>
                          </m:r>
                        </m:e>
                      </m:d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en-US" sz="1400" b="1" i="1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𝟔</m:t>
                      </m:r>
                      <m:r>
                        <a:rPr lang="en-US" sz="1400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𝟏𝟐𝟎</m:t>
                      </m:r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𝒙</m:t>
                      </m:r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1400" b="1" i="1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𝒙</m:t>
                      </m:r>
                      <m:d>
                        <m:dPr>
                          <m:ctrlPr>
                            <a:rPr lang="en-US" sz="1400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1400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𝒙</m:t>
                          </m:r>
                          <m:r>
                            <a:rPr lang="en-US" sz="1400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sz="1400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𝟏𝟎</m:t>
                          </m:r>
                        </m:e>
                      </m:d>
                    </m:oMath>
                  </m:oMathPara>
                </a14:m>
                <a:endParaRPr lang="en-US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𝟕</m:t>
                      </m:r>
                      <m:r>
                        <a:rPr lang="en-US" sz="1400" b="1" i="1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𝟐𝟎</m:t>
                      </m:r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𝒙</m:t>
                      </m:r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𝟕𝟐𝟎𝟎</m:t>
                      </m:r>
                      <m:r>
                        <a:rPr lang="en-US" sz="1400" b="1" i="1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𝟕</m:t>
                      </m:r>
                      <m:r>
                        <a:rPr lang="en-US" sz="1400" b="1" i="1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𝟐𝟎</m:t>
                      </m:r>
                      <m:r>
                        <a:rPr lang="en-US" sz="1400" b="1" i="1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𝒙</m:t>
                      </m:r>
                      <m:r>
                        <a:rPr lang="en-US" sz="1400" b="1" i="1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14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𝟏𝟎</m:t>
                      </m:r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𝒙</m:t>
                      </m:r>
                    </m:oMath>
                  </m:oMathPara>
                </a14:m>
                <a:endParaRPr lang="ru-RU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1400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1400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400" b="1" i="1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en-US" sz="1400" b="1" i="1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𝟏𝟎</m:t>
                      </m:r>
                      <m:r>
                        <a:rPr lang="en-US" sz="1400" b="1" i="1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𝒙</m:t>
                      </m:r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𝟕𝟐𝟎𝟎</m:t>
                      </m:r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𝟎</m:t>
                      </m:r>
                    </m:oMath>
                  </m:oMathPara>
                </a14:m>
                <a:endParaRPr lang="en-US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𝑫</m:t>
                      </m:r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&gt;</m:t>
                      </m:r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𝟎</m:t>
                      </m:r>
                    </m:oMath>
                  </m:oMathPara>
                </a14:m>
                <a:endParaRPr lang="en-US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1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По т. Виета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14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1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ru-RU" sz="1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1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sz="1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ru-RU" sz="1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1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sz="1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=−</m:t>
                            </m:r>
                            <m:r>
                              <a:rPr lang="en-US" sz="1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𝟏𝟎</m:t>
                            </m:r>
                          </m:e>
                          <m:e>
                            <m:sSub>
                              <m:sSubPr>
                                <m:ctrlPr>
                                  <a:rPr lang="ru-RU" sz="1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1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sz="1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∙</m:t>
                            </m:r>
                            <m:sSub>
                              <m:sSubPr>
                                <m:ctrlPr>
                                  <a:rPr lang="ru-RU" sz="1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1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sz="1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=−</m:t>
                            </m:r>
                            <m:r>
                              <a:rPr lang="en-US" sz="1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𝟕𝟐𝟎𝟎</m:t>
                            </m:r>
                          </m:e>
                        </m:eqArr>
                      </m:e>
                    </m:d>
                  </m:oMath>
                </a14:m>
                <a:endPara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400" b="1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𝟖𝟎</m:t>
                    </m:r>
                  </m:oMath>
                </a14:m>
                <a:r>
                  <a:rPr lang="en-US" sz="1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км/ч </a:t>
                </a:r>
                <a14:m>
                  <m:oMath xmlns:m="http://schemas.openxmlformats.org/officeDocument/2006/math">
                    <m:r>
                      <a:rPr lang="ru-RU" sz="1400" b="0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ru-RU" sz="14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ru-RU" sz="1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скорость</a:t>
                </a:r>
                <a:r>
                  <a:rPr lang="en-US" sz="1400" i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автобуса.</a:t>
                </a:r>
                <a:endParaRPr lang="en-US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sz="105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1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Ответ: </a:t>
                </a:r>
                <a14:m>
                  <m:oMath xmlns:m="http://schemas.openxmlformats.org/officeDocument/2006/math">
                    <m:r>
                      <a:rPr lang="en-US" sz="1400" b="1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𝟖𝟎</m:t>
                    </m:r>
                  </m:oMath>
                </a14:m>
                <a:r>
                  <a:rPr lang="en-US" sz="1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км/ч.</a:t>
                </a:r>
                <a:endPara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852" y="1421405"/>
                <a:ext cx="3839575" cy="3382593"/>
              </a:xfrm>
              <a:prstGeom prst="rect">
                <a:avLst/>
              </a:prstGeom>
              <a:blipFill rotWithShape="1">
                <a:blip r:embed="rId13"/>
                <a:stretch>
                  <a:fillRect l="-477" t="-180" b="-156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3000070" y="3666597"/>
                <a:ext cx="1344214" cy="4912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⇔</m:t>
                      </m:r>
                      <m:r>
                        <a:rPr lang="en-US" sz="1400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4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4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ru-RU" sz="14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4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14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=</m:t>
                              </m:r>
                              <m:r>
                                <a:rPr lang="en-US" sz="1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sz="1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𝟗𝟎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ru-RU" sz="14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4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sz="14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=</m:t>
                              </m:r>
                              <m:r>
                                <a:rPr lang="en-US" sz="1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𝟖𝟎</m:t>
                              </m:r>
                              <m:r>
                                <a:rPr lang="en-US" sz="1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0070" y="3666597"/>
                <a:ext cx="1344214" cy="491225"/>
              </a:xfrm>
              <a:prstGeom prst="rect">
                <a:avLst/>
              </a:prstGeom>
              <a:blipFill rotWithShape="1">
                <a:blip r:embed="rId14"/>
                <a:stretch>
                  <a:fillRect l="-23529" t="-162963" r="-2715" b="-2395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301693" y="2092544"/>
                <a:ext cx="192546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b="0" i="1" smtClean="0">
                          <a:latin typeface="Cambria Math"/>
                        </a:rPr>
                        <m:t>ОДЗ: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≠0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ru-RU" sz="1400" b="0" i="1" smtClean="0">
                          <a:latin typeface="Cambria Math"/>
                          <a:ea typeface="Cambria Math"/>
                        </a:rPr>
                        <m:t>и 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≠−10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693" y="2092544"/>
                <a:ext cx="1925462" cy="307777"/>
              </a:xfrm>
              <a:prstGeom prst="rect">
                <a:avLst/>
              </a:prstGeom>
              <a:blipFill rotWithShape="1">
                <a:blip r:embed="rId15"/>
                <a:stretch>
                  <a:fillRect t="-1961" r="-1905" b="-176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046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93827E-6 L -1.03489 -0.0966 " pathEditMode="relative" rAng="0" ptsTypes="AA">
                                      <p:cBhvr>
                                        <p:cTn id="6" dur="4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753" y="-48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4.16667E-6 3.15107E-7 L 0.80573 -0.30028 " pathEditMode="relative" rAng="0" ptsTypes="AA">
                                      <p:cBhvr>
                                        <p:cTn id="23" dur="1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78" y="-15014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" presetClass="emph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id="25" dur="15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0.00781 1.23457E-7 L -0.46164 0.00586 " pathEditMode="relative" rAng="0" ptsTypes="AA">
                                      <p:cBhvr>
                                        <p:cTn id="27" dur="12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72" y="278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0.46163 0.00586 L -1.41441 -0.0361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639" y="-2099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" presetClass="emph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Scale>
                                      <p:cBhvr>
                                        <p:cTn id="42" dur="1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2.77778E-7 -3.7037E-7 L 0.70347 -0.29815 " pathEditMode="relative" rAng="0" ptsTypes="AA">
                                      <p:cBhvr>
                                        <p:cTn id="46" dur="7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74" y="-14907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animScale>
                                      <p:cBhvr>
                                        <p:cTn id="48" dur="4500" fill="hold"/>
                                        <p:tgtEl>
                                          <p:spTgt spid="16"/>
                                        </p:tgtEl>
                                      </p:cBhvr>
                                      <p:by x="45000" y="4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69601E-6 L 0.2401 -0.00185 " pathEditMode="relative" rAng="0" ptsTypes="AA">
                                      <p:cBhvr>
                                        <p:cTn id="55" dur="2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97" y="-93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711 L 0.25104 -0.00711 " pathEditMode="relative" rAng="0" ptsTypes="AA">
                                      <p:cBhvr>
                                        <p:cTn id="61" dur="2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 animBg="1"/>
      <p:bldP spid="5" grpId="1" animBg="1"/>
      <p:bldP spid="21" grpId="0" animBg="1"/>
      <p:bldP spid="6" grpId="0" build="allAtOnce"/>
      <p:bldP spid="13" grpId="0"/>
      <p:bldP spid="18" grpId="0"/>
      <p:bldP spid="22" grpId="0" animBg="1"/>
      <p:bldP spid="19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323528" y="363309"/>
            <a:ext cx="8496944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Дробным рациональным уравнением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называется уравнение, обе части которого являются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рациональными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выражениями, причём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хотя бы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одно из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них — дробным выражением.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3170" y="1563638"/>
            <a:ext cx="792927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u="sng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Алгоритм решения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Clr>
                <a:schemeClr val="bg2">
                  <a:lumMod val="10000"/>
                </a:schemeClr>
              </a:buCl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находят общий знаменатель дробей, входящих в состав уравнения;</a:t>
            </a:r>
          </a:p>
          <a:p>
            <a:pPr marL="457200" indent="-457200">
              <a:spcBef>
                <a:spcPts val="600"/>
              </a:spcBef>
              <a:buClr>
                <a:schemeClr val="bg2">
                  <a:lumMod val="10000"/>
                </a:schemeClr>
              </a:buCl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умножают обе части уравнения на общий знаменатель;</a:t>
            </a:r>
          </a:p>
          <a:p>
            <a:pPr marL="457200" indent="-457200">
              <a:lnSpc>
                <a:spcPct val="150000"/>
              </a:lnSpc>
              <a:buClr>
                <a:schemeClr val="bg2">
                  <a:lumMod val="10000"/>
                </a:schemeClr>
              </a:buCl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решают получившееся целое уравнение;</a:t>
            </a:r>
          </a:p>
          <a:p>
            <a:pPr marL="457200" indent="-457200">
              <a:spcBef>
                <a:spcPts val="600"/>
              </a:spcBef>
              <a:buClr>
                <a:schemeClr val="bg2">
                  <a:lumMod val="10000"/>
                </a:schemeClr>
              </a:buCl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исключают из его корней те, которые обращают в нуль общий знаменатель дробей.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62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1050</Words>
  <Application>Microsoft Office PowerPoint</Application>
  <PresentationFormat>Экран (16:9)</PresentationFormat>
  <Paragraphs>81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2014-11-04T13:40:30Z</dcterms:created>
  <dcterms:modified xsi:type="dcterms:W3CDTF">2014-11-04T13:40:50Z</dcterms:modified>
</cp:coreProperties>
</file>