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6" r:id="rId12"/>
    <p:sldId id="265" r:id="rId13"/>
    <p:sldId id="267" r:id="rId14"/>
    <p:sldId id="26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111" d="100"/>
          <a:sy n="111" d="100"/>
        </p:scale>
        <p:origin x="-14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7.png"/><Relationship Id="rId7" Type="http://schemas.openxmlformats.org/officeDocument/2006/relationships/image" Target="../media/image50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4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8.png"/><Relationship Id="rId4" Type="http://schemas.openxmlformats.org/officeDocument/2006/relationships/image" Target="../media/image3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12" Type="http://schemas.openxmlformats.org/officeDocument/2006/relationships/image" Target="../media/image2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1481" y="1496854"/>
            <a:ext cx="550105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Целое уравнение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его корни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677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62052" y="267494"/>
                <a:ext cx="75263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равнение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+2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+2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40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=10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52" y="267494"/>
                <a:ext cx="7526372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619" t="-11628" r="-2510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349" y="1068128"/>
                <a:ext cx="3546868" cy="2825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u="sng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u="sng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b="0" i="1" u="sng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u="sng">
                          <a:latin typeface="Cambria Math"/>
                        </a:rPr>
                        <m:t>+</m:t>
                      </m:r>
                      <m:r>
                        <a:rPr lang="ru-RU" b="0" i="1" u="sng" smtClean="0">
                          <a:latin typeface="Cambria Math"/>
                        </a:rPr>
                        <m:t>2</m:t>
                      </m:r>
                      <m:r>
                        <a:rPr lang="en-US" b="0" i="1" u="sng" smtClean="0">
                          <a:latin typeface="Cambria Math"/>
                        </a:rPr>
                        <m:t>𝑥</m:t>
                      </m:r>
                      <m:r>
                        <a:rPr lang="en-US" b="0" i="1" u="sng" smtClean="0">
                          <a:latin typeface="Cambria Math"/>
                        </a:rPr>
                        <m:t>=</m:t>
                      </m:r>
                      <m:r>
                        <a:rPr lang="en-US" b="0" i="1" u="sng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−12=0</m:t>
                      </m:r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⋅1⋅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−12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=49&gt;0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По т. Виета: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=−1,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=−1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2.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49" y="1068128"/>
                <a:ext cx="3546868" cy="2825325"/>
              </a:xfrm>
              <a:prstGeom prst="rect">
                <a:avLst/>
              </a:prstGeom>
              <a:blipFill rotWithShape="1">
                <a:blip r:embed="rId3"/>
                <a:stretch>
                  <a:fillRect l="-1549" r="-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1174" y="1168668"/>
                <a:ext cx="3271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−12=0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74" y="1168668"/>
                <a:ext cx="327185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04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530472" y="987574"/>
                <a:ext cx="4408836" cy="2706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cs typeface="Times New Roman" pitchFamily="18" charset="0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=−4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=3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⟺ </m:t>
                    </m: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=−4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=3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    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700" i="1" dirty="0" smtClean="0">
                  <a:latin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ru-RU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=−4                    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ru-RU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ru-RU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             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ru-RU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latin typeface="Times New Roman" pitchFamily="18" charset="0"/>
                  </a:rPr>
                  <a:t>0</a:t>
                </a:r>
                <a:endParaRPr lang="en-US" dirty="0">
                  <a:latin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=0</m:t>
                      </m:r>
                      <m:r>
                        <a:rPr lang="en-US" b="0" i="0" smtClean="0">
                          <a:latin typeface="Cambria Math"/>
                          <a:cs typeface="Times New Roman" pitchFamily="18" charset="0"/>
                        </a:rPr>
                        <m:t>                     </m:t>
                      </m:r>
                      <m:r>
                        <a:rPr lang="en-US" b="0" i="0" dirty="0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b="0" i="1" dirty="0" smtClean="0">
                          <a:latin typeface="Cambria Math"/>
                          <a:cs typeface="Times New Roman" pitchFamily="18" charset="0"/>
                        </a:rPr>
                        <m:t>=16&gt;0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=−2                   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=−3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472" y="987574"/>
                <a:ext cx="4408836" cy="2706510"/>
              </a:xfrm>
              <a:prstGeom prst="rect">
                <a:avLst/>
              </a:prstGeom>
              <a:blipFill rotWithShape="1">
                <a:blip r:embed="rId5"/>
                <a:stretch>
                  <a:fillRect l="-1107" r="-415"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83291" y="4155926"/>
                <a:ext cx="2032031" cy="498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Ответ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2000" b="0" i="0" dirty="0" smtClean="0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</a:rPr>
                      <m:t>2</m:t>
                    </m:r>
                    <m:r>
                      <a:rPr lang="ru-RU" sz="2000" i="1" dirty="0">
                        <a:latin typeface="Cambria Math"/>
                      </a:rPr>
                      <m:t>, </m:t>
                    </m:r>
                    <m:r>
                      <a:rPr lang="en-US" sz="2000" i="1" dirty="0">
                        <a:latin typeface="Cambria Math"/>
                      </a:rPr>
                      <m:t>−3</m:t>
                    </m:r>
                    <m:r>
                      <a:rPr lang="ru-RU" sz="2000" i="1" dirty="0">
                        <a:latin typeface="Cambria Math"/>
                      </a:rPr>
                      <m:t>, 1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91" y="4155926"/>
                <a:ext cx="2032031" cy="498663"/>
              </a:xfrm>
              <a:prstGeom prst="rect">
                <a:avLst/>
              </a:prstGeom>
              <a:blipFill rotWithShape="1">
                <a:blip r:embed="rId7"/>
                <a:stretch>
                  <a:fillRect l="-3303" r="-5706" b="-20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41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55434" y="1131590"/>
                <a:ext cx="4813562" cy="7694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434" y="1131590"/>
                <a:ext cx="4813562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4063" r="-5815" b="-3671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458564" y="195486"/>
            <a:ext cx="622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Биквадратное уравнение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2211710"/>
                <a:ext cx="7488832" cy="2345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Ввести новую переменную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Решить уравнения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𝒃𝒚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Выполнить обратную подстановку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ru-RU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Найти корни биквадратного уравнения.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211710"/>
                <a:ext cx="7488832" cy="2345835"/>
              </a:xfrm>
              <a:prstGeom prst="rect">
                <a:avLst/>
              </a:prstGeom>
              <a:blipFill rotWithShape="1">
                <a:blip r:embed="rId4"/>
                <a:stretch>
                  <a:fillRect l="-1140" b="-2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345963" y="1969399"/>
                <a:ext cx="2432461" cy="466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𝒃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𝒄</m:t>
                      </m:r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63" y="1969399"/>
                <a:ext cx="2432461" cy="466731"/>
              </a:xfrm>
              <a:prstGeom prst="rect">
                <a:avLst/>
              </a:prstGeom>
              <a:blipFill rotWithShape="1">
                <a:blip r:embed="rId5"/>
                <a:stretch>
                  <a:fillRect r="-2757" b="-16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75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2052" y="264373"/>
                <a:ext cx="55131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ь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равнение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=8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52" y="264373"/>
                <a:ext cx="5513176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210" t="-11628" r="-2762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2052" y="952124"/>
                <a:ext cx="3163174" cy="3373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−8=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−8=0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=36&gt;0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По т. Виета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sz="2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=2,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−8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55713"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4,   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=−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52" y="952124"/>
                <a:ext cx="3163174" cy="3373488"/>
              </a:xfrm>
              <a:prstGeom prst="rect">
                <a:avLst/>
              </a:prstGeom>
              <a:blipFill rotWithShape="1">
                <a:blip r:embed="rId4"/>
                <a:stretch>
                  <a:fillRect l="-1927" r="-1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338450" y="1708594"/>
                <a:ext cx="97071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=±2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450" y="1708594"/>
                <a:ext cx="970715" cy="923330"/>
              </a:xfrm>
              <a:prstGeom prst="rect">
                <a:avLst/>
              </a:prstGeom>
              <a:blipFill rotWithShape="1">
                <a:blip r:embed="rId5"/>
                <a:stretch>
                  <a:fillRect r="-4403" b="-4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096472" y="1707654"/>
                <a:ext cx="141577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нет корней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472" y="1707654"/>
                <a:ext cx="1415772" cy="923330"/>
              </a:xfrm>
              <a:prstGeom prst="rect">
                <a:avLst/>
              </a:prstGeom>
              <a:blipFill rotWithShape="1">
                <a:blip r:embed="rId6"/>
                <a:stretch>
                  <a:fillRect r="-3017" b="-4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62052" y="4221424"/>
                <a:ext cx="165423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Ответ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ru-RU" sz="2000" i="1" dirty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52" y="4221424"/>
                <a:ext cx="1654235" cy="553998"/>
              </a:xfrm>
              <a:prstGeom prst="rect">
                <a:avLst/>
              </a:prstGeom>
              <a:blipFill rotWithShape="1">
                <a:blip r:embed="rId7"/>
                <a:stretch>
                  <a:fillRect l="-3676" r="-4044" b="-8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56176" y="1047014"/>
                <a:ext cx="1173078" cy="614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  <a:cs typeface="Times New Roman" pitchFamily="18" charset="0"/>
                                </a:rPr>
                                <m:t>=4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  <a:cs typeface="Times New Roman" pitchFamily="18" charset="0"/>
                                </a:rPr>
                                <m:t>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  <a:cs typeface="Times New Roman" pitchFamily="18" charset="0"/>
                                </a:rPr>
                                <m:t>=−2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047014"/>
                <a:ext cx="1173078" cy="614784"/>
              </a:xfrm>
              <a:prstGeom prst="rect">
                <a:avLst/>
              </a:prstGeom>
              <a:blipFill rotWithShape="1">
                <a:blip r:embed="rId8"/>
                <a:stretch>
                  <a:fillRect r="-36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 flipH="1" flipV="1">
            <a:off x="1043608" y="1354406"/>
            <a:ext cx="2572627" cy="2948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689169" y="1354406"/>
            <a:ext cx="0" cy="2948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"/>
                            </p:stCondLst>
                            <p:childTnLst>
                              <p:par>
                                <p:cTn id="3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995686"/>
            <a:ext cx="9146445" cy="3147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8201" y="411510"/>
            <a:ext cx="7177107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9800" y="212520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пособы решения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целых уравнений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899592" y="3291830"/>
            <a:ext cx="7848872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разложение многочлена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множители</a:t>
            </a:r>
          </a:p>
          <a:p>
            <a:pPr marL="342900" indent="-34290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переменной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26494" y="3330133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8830" y="416958"/>
            <a:ext cx="799288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Целым уравнением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 одной переменной называется уравнение, левая и правая части которого — целые выражения.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384656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55434" y="1347614"/>
                <a:ext cx="4813562" cy="7694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434" y="1347614"/>
                <a:ext cx="4813562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4063" r="-5815" b="-3671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458564" y="339502"/>
            <a:ext cx="622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Биквадратное уравнение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2283718"/>
                <a:ext cx="7488832" cy="2345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Ввести новую переменную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Решить уравнения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𝒃𝒚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Выполнить обратную подстановку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r>
                      <a:rPr lang="en-US" sz="24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ru-RU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Найти корни биквадратного уравнения.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283718"/>
                <a:ext cx="7488832" cy="2345835"/>
              </a:xfrm>
              <a:prstGeom prst="rect">
                <a:avLst/>
              </a:prstGeom>
              <a:blipFill rotWithShape="1">
                <a:blip r:embed="rId4"/>
                <a:stretch>
                  <a:fillRect l="-1140" b="-2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3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15312" y="501718"/>
                <a:ext cx="37032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Линейное уравнение</m:t>
                      </m:r>
                    </m:oMath>
                  </m:oMathPara>
                </a14:m>
                <a:endParaRPr lang="ru-RU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𝑎𝑥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312" y="501718"/>
                <a:ext cx="3703258" cy="954107"/>
              </a:xfrm>
              <a:prstGeom prst="rect">
                <a:avLst/>
              </a:prstGeom>
              <a:blipFill rotWithShape="1">
                <a:blip r:embed="rId3"/>
                <a:stretch>
                  <a:fillRect t="-5732" r="-3947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566543" y="1932973"/>
                <a:ext cx="4006225" cy="990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Квадратное уравнение</m:t>
                      </m:r>
                    </m:oMath>
                  </m:oMathPara>
                </a14:m>
                <a:endParaRPr lang="ru-RU" sz="28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543" y="1932973"/>
                <a:ext cx="4006225" cy="990977"/>
              </a:xfrm>
              <a:prstGeom prst="rect">
                <a:avLst/>
              </a:prstGeom>
              <a:blipFill rotWithShape="1">
                <a:blip r:embed="rId4"/>
                <a:stretch>
                  <a:fillRect t="-5521" r="-3805" b="-1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20919" y="3469224"/>
                <a:ext cx="30904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Целое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уравнение</m:t>
                    </m:r>
                  </m:oMath>
                </a14:m>
                <a:r>
                  <a:rPr lang="ru-RU" sz="2800" b="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919" y="3469224"/>
                <a:ext cx="309046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142" t="-11628" r="-5523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93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611560" y="416958"/>
            <a:ext cx="799288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Целым уравнением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одной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переменной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уравнение, левая и правая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целые выражения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1990785"/>
                <a:ext cx="27224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990785"/>
                <a:ext cx="2722412" cy="668516"/>
              </a:xfrm>
              <a:prstGeom prst="rect">
                <a:avLst/>
              </a:prstGeom>
              <a:blipFill rotWithShape="1">
                <a:blip r:embed="rId3"/>
                <a:stretch>
                  <a:fillRect r="-3132" b="-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7560" y="3106667"/>
                <a:ext cx="3912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560" y="3106667"/>
                <a:ext cx="391235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186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8211" y="3911186"/>
                <a:ext cx="2333203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=1−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11" y="3911186"/>
                <a:ext cx="2333203" cy="676852"/>
              </a:xfrm>
              <a:prstGeom prst="rect">
                <a:avLst/>
              </a:prstGeom>
              <a:blipFill rotWithShape="1">
                <a:blip r:embed="rId5"/>
                <a:stretch>
                  <a:fillRect r="-3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22748" y="1990206"/>
                <a:ext cx="273549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=2−7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748" y="1990206"/>
                <a:ext cx="2735492" cy="670568"/>
              </a:xfrm>
              <a:prstGeom prst="rect">
                <a:avLst/>
              </a:prstGeom>
              <a:blipFill rotWithShape="1">
                <a:blip r:embed="rId6"/>
                <a:stretch>
                  <a:fillRect r="-3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71057" y="4082530"/>
                <a:ext cx="19216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057" y="4082530"/>
                <a:ext cx="1921680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4444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4621" y="2948411"/>
                <a:ext cx="3106491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+12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−7)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21" y="2948411"/>
                <a:ext cx="3106491" cy="709938"/>
              </a:xfrm>
              <a:prstGeom prst="rect">
                <a:avLst/>
              </a:prstGeom>
              <a:blipFill rotWithShape="1">
                <a:blip r:embed="rId8"/>
                <a:stretch>
                  <a:fillRect r="-25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995293" y="411510"/>
            <a:ext cx="7177107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4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83951E-6 L 0.23715 0.000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8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45679E-6 L -0.23628 -0.0089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-46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93827E-6 L -0.23646 0.000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3" grpId="0"/>
      <p:bldP spid="13" grpId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3720" y="548609"/>
                <a:ext cx="261808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=−4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20" y="548609"/>
                <a:ext cx="2618089" cy="610936"/>
              </a:xfrm>
              <a:prstGeom prst="rect">
                <a:avLst/>
              </a:prstGeom>
              <a:blipFill rotWithShape="1">
                <a:blip r:embed="rId2"/>
                <a:stretch>
                  <a:fillRect r="-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4170" y="1289195"/>
                <a:ext cx="2137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=−8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70" y="1289195"/>
                <a:ext cx="213718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342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8753" y="1775864"/>
                <a:ext cx="2368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8=0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53" y="1775864"/>
                <a:ext cx="236802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8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26934" y="695049"/>
                <a:ext cx="3542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934" y="695049"/>
                <a:ext cx="354206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7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68996" y="684800"/>
                <a:ext cx="1749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996" y="684800"/>
                <a:ext cx="174951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453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524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803488"/>
                <a:ext cx="3912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803488"/>
                <a:ext cx="3912353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692" r="-77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2717" y="1667584"/>
                <a:ext cx="6219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−2=10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717" y="1667584"/>
                <a:ext cx="6219844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r="-98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71600" y="2242066"/>
                <a:ext cx="6668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−2−10=0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242066"/>
                <a:ext cx="666887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9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1368480" y="2627210"/>
            <a:ext cx="64695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04448" y="2625509"/>
            <a:ext cx="64695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2110674" y="2627210"/>
            <a:ext cx="548063" cy="38105"/>
            <a:chOff x="2079721" y="2627210"/>
            <a:chExt cx="548063" cy="38105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2079721" y="2627210"/>
              <a:ext cx="548063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2079745" y="2665314"/>
              <a:ext cx="548039" cy="1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3545019" y="2624105"/>
            <a:ext cx="542551" cy="37374"/>
            <a:chOff x="3400616" y="2636010"/>
            <a:chExt cx="542551" cy="3737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3400616" y="2636010"/>
              <a:ext cx="542551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401372" y="2673384"/>
              <a:ext cx="54179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4834525" y="2626486"/>
            <a:ext cx="448031" cy="40485"/>
            <a:chOff x="4656366" y="2636010"/>
            <a:chExt cx="448031" cy="40485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4656366" y="2636010"/>
              <a:ext cx="448007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656390" y="2676495"/>
              <a:ext cx="448007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4229457" y="2626486"/>
            <a:ext cx="520471" cy="82234"/>
            <a:chOff x="4054366" y="2636010"/>
            <a:chExt cx="520471" cy="82234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4054366" y="2678314"/>
              <a:ext cx="52001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4054822" y="2636010"/>
              <a:ext cx="52001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054366" y="2718244"/>
              <a:ext cx="52001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5393946" y="2626132"/>
            <a:ext cx="522396" cy="78204"/>
            <a:chOff x="5222453" y="2633275"/>
            <a:chExt cx="522396" cy="78204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5222453" y="2673930"/>
              <a:ext cx="52001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222909" y="2633275"/>
              <a:ext cx="52001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5224834" y="2711479"/>
              <a:ext cx="520015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878808" y="2211711"/>
                <a:ext cx="54873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</m:oMath>
                  </m:oMathPara>
                </a14:m>
                <a:endParaRPr lang="ru-RU" sz="48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808" y="2211711"/>
                <a:ext cx="548733" cy="830997"/>
              </a:xfrm>
              <a:prstGeom prst="rect">
                <a:avLst/>
              </a:prstGeom>
              <a:blipFill rotWithShape="1">
                <a:blip r:embed="rId6"/>
                <a:stretch>
                  <a:fillRect t="-16176" r="-88889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99531" y="2211710"/>
                <a:ext cx="54873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</m:oMath>
                  </m:oMathPara>
                </a14:m>
                <a:endParaRPr lang="ru-RU" sz="48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531" y="2211710"/>
                <a:ext cx="548733" cy="830997"/>
              </a:xfrm>
              <a:prstGeom prst="rect">
                <a:avLst/>
              </a:prstGeom>
              <a:blipFill rotWithShape="1">
                <a:blip r:embed="rId7"/>
                <a:stretch>
                  <a:fillRect t="-16176" r="-87778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74536" y="2931790"/>
                <a:ext cx="36125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−12=0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36" y="2931790"/>
                <a:ext cx="3612527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01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99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51" grpId="0"/>
      <p:bldP spid="52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-8546" y="2139702"/>
            <a:ext cx="9144000" cy="3003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1342" y="339502"/>
                <a:ext cx="261808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=−4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42" y="339502"/>
                <a:ext cx="2618089" cy="610936"/>
              </a:xfrm>
              <a:prstGeom prst="rect">
                <a:avLst/>
              </a:prstGeom>
              <a:blipFill rotWithShape="1">
                <a:blip r:embed="rId2"/>
                <a:stretch>
                  <a:fillRect r="-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6375" y="1354531"/>
                <a:ext cx="2368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8=0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75" y="1354531"/>
                <a:ext cx="236802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8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64556" y="485942"/>
                <a:ext cx="3542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56" y="485942"/>
                <a:ext cx="354206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7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06618" y="475693"/>
                <a:ext cx="1749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618" y="475693"/>
                <a:ext cx="174951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418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40501" y="850475"/>
                <a:ext cx="4764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⇕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501" y="850475"/>
                <a:ext cx="476412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33333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99657" y="1355277"/>
                <a:ext cx="3271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−12=0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657" y="1355277"/>
                <a:ext cx="3271858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8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60459" y="850475"/>
                <a:ext cx="4764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⇕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459" y="850475"/>
                <a:ext cx="476412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588" r="-34615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81758" y="950194"/>
                <a:ext cx="1557926" cy="4468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758" y="950194"/>
                <a:ext cx="1557926" cy="446892"/>
              </a:xfrm>
              <a:prstGeom prst="rect">
                <a:avLst/>
              </a:prstGeom>
              <a:blipFill rotWithShape="1">
                <a:blip r:embed="rId10"/>
                <a:stretch>
                  <a:fillRect t="-6849" r="-5078" b="-41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00435" y="1354531"/>
                <a:ext cx="19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−8=</m:t>
                      </m:r>
                      <m:r>
                        <a:rPr lang="en-US" b="0" i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435" y="1354531"/>
                <a:ext cx="196188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37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80836" y="850474"/>
                <a:ext cx="4764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⇕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836" y="850474"/>
                <a:ext cx="476412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588" r="-34615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17554" y="2254440"/>
                <a:ext cx="2508892" cy="7694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554" y="2254440"/>
                <a:ext cx="2508892" cy="769441"/>
              </a:xfrm>
              <a:prstGeom prst="rect">
                <a:avLst/>
              </a:prstGeom>
              <a:blipFill rotWithShape="1">
                <a:blip r:embed="rId13"/>
                <a:stretch>
                  <a:fillRect t="-14844" r="-11594" b="-3593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23893" y="3037175"/>
                <a:ext cx="34962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 −</m:t>
                    </m:r>
                  </m:oMath>
                </a14:m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многочлен стандартного вида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893" y="3037175"/>
                <a:ext cx="3496214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357" r="-139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0" y="2139702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6268" y="3507854"/>
                <a:ext cx="833965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6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6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Степень многочлена </a:t>
                </a:r>
                <a14:m>
                  <m:oMath xmlns:m="http://schemas.openxmlformats.org/officeDocument/2006/math">
                    <m:r>
                      <a:rPr lang="en-US" sz="3600" b="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36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называют</a:t>
                </a:r>
              </a:p>
              <a:p>
                <a:pPr algn="ctr"/>
                <a:r>
                  <a:rPr lang="ru-RU" sz="36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степенью уравнения </a:t>
                </a:r>
                <a14:m>
                  <m:oMath xmlns:m="http://schemas.openxmlformats.org/officeDocument/2006/math">
                    <m:r>
                      <a:rPr lang="en-US" sz="3600" b="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36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=0.</m:t>
                    </m:r>
                  </m:oMath>
                </a14:m>
                <a:endParaRPr lang="ru-RU" sz="36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8" y="3507854"/>
                <a:ext cx="8339653" cy="1200329"/>
              </a:xfrm>
              <a:prstGeom prst="rect">
                <a:avLst/>
              </a:prstGeom>
              <a:blipFill rotWithShape="1">
                <a:blip r:embed="rId15"/>
                <a:stretch>
                  <a:fillRect t="-8122" b="-177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505368" y="1686922"/>
            <a:ext cx="216024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867710" y="1696043"/>
            <a:ext cx="184092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309008" y="1696043"/>
            <a:ext cx="305464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4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/>
      <p:bldP spid="17" grpId="0"/>
      <p:bldP spid="18" grpId="0"/>
      <p:bldP spid="18" grpId="1"/>
      <p:bldP spid="19" grpId="0"/>
      <p:bldP spid="20" grpId="0"/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58128" y="31866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степень уравнений: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15596" y="1131590"/>
                <a:ext cx="2276072" cy="1285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1) 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US" b="0" dirty="0" smtClean="0"/>
              </a:p>
              <a:p>
                <a:pPr marL="265113">
                  <a:lnSpc>
                    <a:spcPct val="15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  <a:cs typeface="Times New Roman" pitchFamily="18" charset="0"/>
                      </a:rPr>
                      <m:t>8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96" y="1131590"/>
                <a:ext cx="2276072" cy="1285737"/>
              </a:xfrm>
              <a:prstGeom prst="rect">
                <a:avLst/>
              </a:prstGeom>
              <a:blipFill rotWithShape="1">
                <a:blip r:embed="rId3"/>
                <a:stretch>
                  <a:fillRect r="-1340" b="-2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15596" y="2573772"/>
                <a:ext cx="2544351" cy="1768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3)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marL="265113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265113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 smtClean="0"/>
              </a:p>
              <a:p>
                <a:pPr marL="265113">
                  <a:lnSpc>
                    <a:spcPct val="150000"/>
                  </a:lnSpc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</a:rPr>
                      <m:t>11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96" y="2573772"/>
                <a:ext cx="2544351" cy="1768176"/>
              </a:xfrm>
              <a:prstGeom prst="rect">
                <a:avLst/>
              </a:prstGeom>
              <a:blipFill rotWithShape="1">
                <a:blip r:embed="rId4"/>
                <a:stretch>
                  <a:fillRect r="-1199" b="-1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81984" y="1384508"/>
                <a:ext cx="1963871" cy="873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2) 0,3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ru-RU" b="0" dirty="0" smtClean="0"/>
              </a:p>
              <a:p>
                <a:pPr marL="358775">
                  <a:lnSpc>
                    <a:spcPct val="150000"/>
                  </a:lnSpc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/>
                      </a:rPr>
                      <m:t>7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84" y="1384508"/>
                <a:ext cx="1963871" cy="873572"/>
              </a:xfrm>
              <a:prstGeom prst="rect">
                <a:avLst/>
              </a:prstGeom>
              <a:blipFill rotWithShape="1">
                <a:blip r:embed="rId5"/>
                <a:stretch>
                  <a:fillRect r="-1863" b="-10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1984" y="2575436"/>
                <a:ext cx="2693110" cy="1289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4)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358775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−4=0</m:t>
                      </m:r>
                    </m:oMath>
                  </m:oMathPara>
                </a14:m>
                <a:endParaRPr lang="en-US" dirty="0" smtClean="0"/>
              </a:p>
              <a:p>
                <a:pPr marL="358775">
                  <a:lnSpc>
                    <a:spcPct val="150000"/>
                  </a:lnSpc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6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84" y="2575436"/>
                <a:ext cx="2693110" cy="1289071"/>
              </a:xfrm>
              <a:prstGeom prst="rect">
                <a:avLst/>
              </a:prstGeom>
              <a:blipFill rotWithShape="1">
                <a:blip r:embed="rId6"/>
                <a:stretch>
                  <a:fillRect r="-905" b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92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6454554"/>
                  </p:ext>
                </p:extLst>
              </p:nvPr>
            </p:nvGraphicFramePr>
            <p:xfrm>
              <a:off x="493919" y="411510"/>
              <a:ext cx="8147368" cy="3744419"/>
            </p:xfrm>
            <a:graphic>
              <a:graphicData uri="http://schemas.openxmlformats.org/drawingml/2006/table">
                <a:tbl>
                  <a:tblPr firstRow="1" lastRow="1" bandRow="1">
                    <a:effectLst/>
                    <a:tableStyleId>{5C22544A-7EE6-4342-B048-85BDC9FD1C3A}</a:tableStyleId>
                  </a:tblPr>
                  <a:tblGrid>
                    <a:gridCol w="2279135"/>
                    <a:gridCol w="3532930"/>
                    <a:gridCol w="2335303"/>
                  </a:tblGrid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ru-RU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Степень уравнения</a:t>
                          </a:r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ru-RU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Количество корней</a:t>
                          </a:r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𝑐𝑥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sz="18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𝑐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𝑑𝑥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34917"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8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…</a:t>
                          </a:r>
                          <a:endParaRPr lang="ru-RU" sz="1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1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+…=0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6454554"/>
                  </p:ext>
                </p:extLst>
              </p:nvPr>
            </p:nvGraphicFramePr>
            <p:xfrm>
              <a:off x="493919" y="411510"/>
              <a:ext cx="8147368" cy="3744419"/>
            </p:xfrm>
            <a:graphic>
              <a:graphicData uri="http://schemas.openxmlformats.org/drawingml/2006/table">
                <a:tbl>
                  <a:tblPr firstRow="1" lastRow="1" bandRow="1">
                    <a:effectLst/>
                    <a:tableStyleId>{5C22544A-7EE6-4342-B048-85BDC9FD1C3A}</a:tableStyleId>
                  </a:tblPr>
                  <a:tblGrid>
                    <a:gridCol w="2279135"/>
                    <a:gridCol w="3532930"/>
                    <a:gridCol w="2335303"/>
                  </a:tblGrid>
                  <a:tr h="5349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ru-RU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Степень уравнения</a:t>
                          </a:r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483" t="-1136" r="-66034" b="-6011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ru-RU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Количество корней</a:t>
                          </a:r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102299" r="-257487" b="-5080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483" t="-102299" r="-66034" b="-5080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9086" t="-102299" b="-508046"/>
                          </a:stretch>
                        </a:blipFill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00000" r="-257487" b="-4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483" t="-200000" r="-66034" b="-4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9086" t="-200000" b="-402273"/>
                          </a:stretch>
                        </a:blipFill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300000" r="-257487" b="-3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483" t="-300000" r="-66034" b="-3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9086" t="-300000" b="-302273"/>
                          </a:stretch>
                        </a:blipFill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400000" r="-257487" b="-2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483" t="-400000" r="-66034" b="-2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9086" t="-400000" b="-202273"/>
                          </a:stretch>
                        </a:blipFill>
                      </a:tcPr>
                    </a:tc>
                  </a:tr>
                  <a:tr h="534917"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8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…</a:t>
                          </a:r>
                          <a:endParaRPr lang="ru-RU" sz="1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1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349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598864" r="-257487" b="-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483" t="-598864" r="-66034" b="-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9086" t="-598864" b="-34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6596" y="4229606"/>
                <a:ext cx="1028871" cy="4616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96" y="4229606"/>
                <a:ext cx="1028871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8974" r="-11111" b="-2692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2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0314" y="1028219"/>
                <a:ext cx="4239494" cy="36317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8=0</m:t>
                      </m:r>
                    </m:oMath>
                  </m:oMathPara>
                </a14:m>
                <a:endParaRPr lang="ru-RU" sz="2000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−8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−8=0     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−1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    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  <m:r>
                      <a:rPr lang="en-US" sz="2000">
                        <a:latin typeface="Cambria Math"/>
                      </a:rPr>
                      <m:t>=0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=8             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=1              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=−1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2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chemeClr val="tx1"/>
                        </a:solidFill>
                        <a:latin typeface="Cambria Math"/>
                      </a:rPr>
                      <m:t>8, 1, −1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14" y="1028219"/>
                <a:ext cx="4239494" cy="3631763"/>
              </a:xfrm>
              <a:prstGeom prst="rect">
                <a:avLst/>
              </a:prstGeom>
              <a:blipFill rotWithShape="1">
                <a:blip r:embed="rId2"/>
                <a:stretch>
                  <a:fillRect l="-1583" r="-2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2052" y="283320"/>
                <a:ext cx="6542368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равнение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ru-RU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=−4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52" y="283320"/>
                <a:ext cx="6542368" cy="700705"/>
              </a:xfrm>
              <a:prstGeom prst="rect">
                <a:avLst/>
              </a:prstGeom>
              <a:blipFill rotWithShape="1">
                <a:blip r:embed="rId4"/>
                <a:stretch>
                  <a:fillRect l="-1862" r="-2421" b="-1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9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1453</Words>
  <Application>Microsoft Office PowerPoint</Application>
  <PresentationFormat>Экран (16:9)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62</cp:revision>
  <dcterms:created xsi:type="dcterms:W3CDTF">2014-07-29T11:18:42Z</dcterms:created>
  <dcterms:modified xsi:type="dcterms:W3CDTF">2014-08-28T07:30:02Z</dcterms:modified>
</cp:coreProperties>
</file>