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6416"/>
    <a:srgbClr val="E6E7DD"/>
    <a:srgbClr val="FFF8F7"/>
    <a:srgbClr val="ECFAFE"/>
    <a:srgbClr val="FFFFFF"/>
    <a:srgbClr val="ECFDFE"/>
    <a:srgbClr val="E3FC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2" y="-84"/>
      </p:cViewPr>
      <p:guideLst>
        <p:guide orient="horz" pos="162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6.png"/><Relationship Id="rId7" Type="http://schemas.openxmlformats.org/officeDocument/2006/relationships/image" Target="../media/image2.png"/><Relationship Id="rId12" Type="http://schemas.openxmlformats.org/officeDocument/2006/relationships/image" Target="../media/image2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23.png"/><Relationship Id="rId5" Type="http://schemas.openxmlformats.org/officeDocument/2006/relationships/image" Target="../media/image18.png"/><Relationship Id="rId10" Type="http://schemas.openxmlformats.org/officeDocument/2006/relationships/image" Target="../media/image22.png"/><Relationship Id="rId4" Type="http://schemas.openxmlformats.org/officeDocument/2006/relationships/image" Target="../media/image17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2.png"/><Relationship Id="rId3" Type="http://schemas.openxmlformats.org/officeDocument/2006/relationships/image" Target="../media/image240.png"/><Relationship Id="rId7" Type="http://schemas.openxmlformats.org/officeDocument/2006/relationships/image" Target="../media/image2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" Type="http://schemas.openxmlformats.org/officeDocument/2006/relationships/image" Target="../media/image15.png"/><Relationship Id="rId16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300.png"/><Relationship Id="rId5" Type="http://schemas.openxmlformats.org/officeDocument/2006/relationships/image" Target="../media/image260.png"/><Relationship Id="rId15" Type="http://schemas.openxmlformats.org/officeDocument/2006/relationships/image" Target="../media/image34.png"/><Relationship Id="rId10" Type="http://schemas.openxmlformats.org/officeDocument/2006/relationships/image" Target="../media/image30.png"/><Relationship Id="rId4" Type="http://schemas.openxmlformats.org/officeDocument/2006/relationships/image" Target="../media/image250.png"/><Relationship Id="rId9" Type="http://schemas.openxmlformats.org/officeDocument/2006/relationships/image" Target="../media/image29.png"/><Relationship Id="rId14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0.png"/><Relationship Id="rId7" Type="http://schemas.openxmlformats.org/officeDocument/2006/relationships/image" Target="../media/image35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0.png"/><Relationship Id="rId5" Type="http://schemas.openxmlformats.org/officeDocument/2006/relationships/image" Target="../media/image330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0.png"/><Relationship Id="rId13" Type="http://schemas.openxmlformats.org/officeDocument/2006/relationships/image" Target="../media/image250.png"/><Relationship Id="rId18" Type="http://schemas.openxmlformats.org/officeDocument/2006/relationships/image" Target="../media/image48.png"/><Relationship Id="rId3" Type="http://schemas.openxmlformats.org/officeDocument/2006/relationships/image" Target="../media/image41.png"/><Relationship Id="rId7" Type="http://schemas.openxmlformats.org/officeDocument/2006/relationships/image" Target="../media/image17.png"/><Relationship Id="rId12" Type="http://schemas.openxmlformats.org/officeDocument/2006/relationships/image" Target="../media/image240.png"/><Relationship Id="rId17" Type="http://schemas.openxmlformats.org/officeDocument/2006/relationships/image" Target="../media/image47.png"/><Relationship Id="rId2" Type="http://schemas.openxmlformats.org/officeDocument/2006/relationships/image" Target="../media/image40.png"/><Relationship Id="rId16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43.png"/><Relationship Id="rId5" Type="http://schemas.openxmlformats.org/officeDocument/2006/relationships/image" Target="../media/image15.png"/><Relationship Id="rId15" Type="http://schemas.openxmlformats.org/officeDocument/2006/relationships/image" Target="../media/image45.png"/><Relationship Id="rId10" Type="http://schemas.openxmlformats.org/officeDocument/2006/relationships/image" Target="../media/image42.png"/><Relationship Id="rId4" Type="http://schemas.openxmlformats.org/officeDocument/2006/relationships/image" Target="../media/image2.png"/><Relationship Id="rId9" Type="http://schemas.openxmlformats.org/officeDocument/2006/relationships/image" Target="../media/image410.png"/><Relationship Id="rId14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814949" y="1496854"/>
                <a:ext cx="3514104" cy="19389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6000" b="1" dirty="0" smtClean="0">
                    <a:solidFill>
                      <a:schemeClr val="tx2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Функция</a:t>
                </a:r>
                <a:endParaRPr lang="en-US" sz="60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60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60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60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60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ru-RU" sz="60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4949" y="1496854"/>
                <a:ext cx="3514104" cy="1938992"/>
              </a:xfrm>
              <a:prstGeom prst="rect">
                <a:avLst/>
              </a:prstGeom>
              <a:blipFill rotWithShape="1">
                <a:blip r:embed="rId2"/>
                <a:stretch>
                  <a:fillRect l="-9896" t="-9434" r="-15625" b="-204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Группа 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1411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468306" y="1635646"/>
                <a:ext cx="2196883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4800" b="1" i="1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800" b="1" i="1">
                              <a:solidFill>
                                <a:srgbClr val="FF0000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4800" b="1" i="1">
                              <a:solidFill>
                                <a:srgbClr val="FF0000"/>
                              </a:solidFill>
                              <a:latin typeface="Cambria Math"/>
                              <a:cs typeface="Arial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4800" b="1" i="1">
                              <a:solidFill>
                                <a:srgbClr val="FF0000"/>
                              </a:solidFill>
                              <a:latin typeface="Cambria Math"/>
                              <a:cs typeface="Arial" pitchFamily="34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ru-RU" sz="44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8306" y="1635646"/>
                <a:ext cx="2196883" cy="830997"/>
              </a:xfrm>
              <a:prstGeom prst="rect">
                <a:avLst/>
              </a:prstGeom>
              <a:blipFill rotWithShape="1">
                <a:blip r:embed="rId3"/>
                <a:stretch>
                  <a:fillRect t="-17518" r="-12500" b="-364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465152" y="363309"/>
            <a:ext cx="6203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Степенная функция</a:t>
            </a:r>
          </a:p>
          <a:p>
            <a:pPr algn="ctr"/>
            <a:r>
              <a:rPr lang="ru-RU" sz="3600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натуральным показателем</a:t>
            </a:r>
            <a:endParaRPr lang="ru-RU" sz="3600" u="sng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622531" y="2715766"/>
                <a:ext cx="38884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𝑛</m:t>
                    </m:r>
                  </m:oMath>
                </a14:m>
                <a:r>
                  <a:rPr lang="en-US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—</a:t>
                </a:r>
                <a:r>
                  <a:rPr lang="en-US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натуральное число</a:t>
                </a:r>
                <a:endParaRPr lang="ru-RU" sz="28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2531" y="2715766"/>
                <a:ext cx="3888432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4075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800384" y="3272666"/>
                <a:ext cx="114973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1, 2, 3, …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0384" y="3272666"/>
                <a:ext cx="1149737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692" r="-7937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737738" y="3790980"/>
                <a:ext cx="1664174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  <a:cs typeface="Times New Roman" pitchFamily="18" charset="0"/>
                        </a:rPr>
                        <m:t>𝒚</m:t>
                      </m:r>
                      <m:r>
                        <a:rPr lang="en-US" sz="3600" b="1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3600" b="1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36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738" y="3790980"/>
                <a:ext cx="1664174" cy="658898"/>
              </a:xfrm>
              <a:prstGeom prst="rect">
                <a:avLst/>
              </a:prstGeom>
              <a:blipFill rotWithShape="1">
                <a:blip r:embed="rId6"/>
                <a:stretch>
                  <a:fillRect t="-12037" r="-14652" b="-342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97978" y="3790980"/>
                <a:ext cx="1664174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  <a:cs typeface="Times New Roman" pitchFamily="18" charset="0"/>
                        </a:rPr>
                        <m:t>𝒚</m:t>
                      </m:r>
                      <m:r>
                        <a:rPr lang="en-US" sz="3600" b="1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3600" b="1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36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7978" y="3790980"/>
                <a:ext cx="1664174" cy="658898"/>
              </a:xfrm>
              <a:prstGeom prst="rect">
                <a:avLst/>
              </a:prstGeom>
              <a:blipFill rotWithShape="1">
                <a:blip r:embed="rId7"/>
                <a:stretch>
                  <a:fillRect t="-12037" r="-14286" b="-342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637336" y="3790980"/>
                <a:ext cx="144302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  <a:cs typeface="Times New Roman" pitchFamily="18" charset="0"/>
                        </a:rPr>
                        <m:t>𝒚</m:t>
                      </m:r>
                      <m:r>
                        <a:rPr lang="en-US" sz="3600" b="1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/>
                          <a:cs typeface="Times New Roman" pitchFamily="18" charset="0"/>
                        </a:rPr>
                        <m:t>𝒙</m:t>
                      </m:r>
                    </m:oMath>
                  </m:oMathPara>
                </a14:m>
                <a:endParaRPr lang="en-US" sz="36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336" y="3790980"/>
                <a:ext cx="1443024" cy="646331"/>
              </a:xfrm>
              <a:prstGeom prst="rect">
                <a:avLst/>
              </a:prstGeom>
              <a:blipFill rotWithShape="1">
                <a:blip r:embed="rId8"/>
                <a:stretch>
                  <a:fillRect t="-15094" r="-16525" b="-339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2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8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621" y="3467336"/>
            <a:ext cx="9144000" cy="169670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71600" y="3507854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Областью определения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степенной функции с натуральным показателем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множество всех действительных чисел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83768" y="267494"/>
            <a:ext cx="41764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Степенная функция</a:t>
            </a:r>
          </a:p>
        </p:txBody>
      </p:sp>
      <p:sp>
        <p:nvSpPr>
          <p:cNvPr id="3" name="Стрелка вниз 2"/>
          <p:cNvSpPr/>
          <p:nvPr/>
        </p:nvSpPr>
        <p:spPr>
          <a:xfrm rot="2869754">
            <a:off x="3186190" y="918649"/>
            <a:ext cx="432048" cy="955544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4" name="Стрелка вниз 3"/>
          <p:cNvSpPr/>
          <p:nvPr/>
        </p:nvSpPr>
        <p:spPr>
          <a:xfrm rot="18730246" flipH="1">
            <a:off x="5510249" y="915511"/>
            <a:ext cx="432048" cy="974636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5" name="TextBox 4"/>
          <p:cNvSpPr txBox="1"/>
          <p:nvPr/>
        </p:nvSpPr>
        <p:spPr>
          <a:xfrm>
            <a:off x="1187624" y="1995686"/>
            <a:ext cx="3096344" cy="791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200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чётным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показателем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09112" y="1995686"/>
            <a:ext cx="3096344" cy="791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200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нечётным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показателем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9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30928" y="3779698"/>
                <a:ext cx="99578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928" y="3779698"/>
                <a:ext cx="995785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7576" r="-8537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195736" y="3779698"/>
                <a:ext cx="99578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3779698"/>
                <a:ext cx="995785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576" r="-8537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504207" y="3777934"/>
                <a:ext cx="995785" cy="4036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4207" y="3777934"/>
                <a:ext cx="995785" cy="403637"/>
              </a:xfrm>
              <a:prstGeom prst="rect">
                <a:avLst/>
              </a:prstGeom>
              <a:blipFill rotWithShape="1">
                <a:blip r:embed="rId5"/>
                <a:stretch>
                  <a:fillRect t="-6061" r="-8589" b="-272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788024" y="3779698"/>
                <a:ext cx="109927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16</m:t>
                          </m:r>
                        </m:sup>
                      </m:sSup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779698"/>
                <a:ext cx="1099275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576" r="-8287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113116" y="3779698"/>
                <a:ext cx="109927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13</m:t>
                          </m:r>
                        </m:sup>
                      </m:sSup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3116" y="3779698"/>
                <a:ext cx="1099275" cy="400110"/>
              </a:xfrm>
              <a:prstGeom prst="rect">
                <a:avLst/>
              </a:prstGeom>
              <a:blipFill rotWithShape="1">
                <a:blip r:embed="rId7"/>
                <a:stretch>
                  <a:fillRect t="-7576" r="-8333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226608" y="3779698"/>
                <a:ext cx="120827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100</m:t>
                          </m:r>
                        </m:sup>
                      </m:sSup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6608" y="3779698"/>
                <a:ext cx="1208279" cy="400110"/>
              </a:xfrm>
              <a:prstGeom prst="rect">
                <a:avLst/>
              </a:prstGeom>
              <a:blipFill rotWithShape="1">
                <a:blip r:embed="rId8"/>
                <a:stretch>
                  <a:fillRect t="-7576" r="-7538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113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601E-6 L -0.17239 -0.1757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28" y="-88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3601E-6 L -0.33559 -0.1757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88" y="-88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601E-6 L -0.48229 -0.17572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15" y="-88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601E-6 L 0.46493 -0.17572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47" y="-8802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3601E-6 L 0.29861 -0.1757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31" y="-8802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601E-6 L 0.13368 -0.17572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4" y="-88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/>
      <p:bldP spid="3" grpId="0" animBg="1"/>
      <p:bldP spid="4" grpId="0" animBg="1"/>
      <p:bldP spid="5" grpId="0"/>
      <p:bldP spid="6" grpId="0"/>
      <p:bldP spid="12" grpId="0"/>
      <p:bldP spid="12" grpId="1"/>
      <p:bldP spid="12" grpId="2"/>
      <p:bldP spid="13" grpId="0"/>
      <p:bldP spid="13" grpId="1"/>
      <p:bldP spid="13" grpId="2"/>
      <p:bldP spid="14" grpId="0"/>
      <p:bldP spid="14" grpId="1"/>
      <p:bldP spid="14" grpId="2"/>
      <p:bldP spid="15" grpId="0"/>
      <p:bldP spid="15" grpId="1"/>
      <p:bldP spid="15" grpId="2"/>
      <p:bldP spid="16" grpId="0"/>
      <p:bldP spid="16" grpId="1"/>
      <p:bldP spid="16" grpId="2"/>
      <p:bldP spid="17" grpId="0"/>
      <p:bldP spid="17" grpId="1"/>
      <p:bldP spid="17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467544" y="1347614"/>
            <a:ext cx="3569665" cy="3266741"/>
            <a:chOff x="498279" y="1187636"/>
            <a:chExt cx="3569665" cy="3266741"/>
          </a:xfrm>
        </p:grpSpPr>
        <p:pic>
          <p:nvPicPr>
            <p:cNvPr id="7" name="Picture 2" descr="D:\projects\Математика\Марина Жебина\учебники и ктп\картинки\сетка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447" t="34685" r="8523" b="15063"/>
            <a:stretch/>
          </p:blipFill>
          <p:spPr bwMode="auto">
            <a:xfrm>
              <a:off x="521367" y="1335494"/>
              <a:ext cx="3502224" cy="31188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9" name="Прямая со стрелкой 8"/>
            <p:cNvCxnSpPr/>
            <p:nvPr/>
          </p:nvCxnSpPr>
          <p:spPr>
            <a:xfrm flipV="1">
              <a:off x="498279" y="4134583"/>
              <a:ext cx="3569665" cy="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 flipV="1">
              <a:off x="2347283" y="1332637"/>
              <a:ext cx="0" cy="311888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2111030" y="1187636"/>
                  <a:ext cx="140663" cy="3555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latin typeface="Cambria Math"/>
                          </a:rPr>
                          <m:t>𝒚</m:t>
                        </m:r>
                      </m:oMath>
                    </m:oMathPara>
                  </a14:m>
                  <a:endParaRPr lang="ru-RU" sz="1600" b="1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11030" y="1187636"/>
                  <a:ext cx="140663" cy="355516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5172" r="-156522" b="-17241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3825298" y="3843191"/>
                  <a:ext cx="234565" cy="3555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latin typeface="Cambria Math"/>
                          </a:rPr>
                          <m:t>𝒙</m:t>
                        </m:r>
                      </m:oMath>
                    </m:oMathPara>
                  </a14:m>
                  <a:endParaRPr lang="ru-RU" sz="1600" b="1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25298" y="3843191"/>
                  <a:ext cx="234565" cy="355516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5172" r="-58974" b="-17241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Овал 11"/>
            <p:cNvSpPr/>
            <p:nvPr/>
          </p:nvSpPr>
          <p:spPr>
            <a:xfrm>
              <a:off x="2324386" y="4108136"/>
              <a:ext cx="44416" cy="4336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2106408" y="4067956"/>
                  <a:ext cx="33214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1" i="1" smtClean="0"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ru-RU" sz="1400" b="1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06408" y="4067956"/>
                  <a:ext cx="332142" cy="30777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2000" r="-12727" b="-2000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874558" y="4030461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4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4558" y="4030461"/>
                <a:ext cx="332142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Полилиния 49"/>
          <p:cNvSpPr/>
          <p:nvPr/>
        </p:nvSpPr>
        <p:spPr>
          <a:xfrm>
            <a:off x="1470660" y="1726375"/>
            <a:ext cx="1699260" cy="2552727"/>
          </a:xfrm>
          <a:custGeom>
            <a:avLst/>
            <a:gdLst>
              <a:gd name="connsiteX0" fmla="*/ 0 w 1699260"/>
              <a:gd name="connsiteY0" fmla="*/ 0 h 2552727"/>
              <a:gd name="connsiteX1" fmla="*/ 99060 w 1699260"/>
              <a:gd name="connsiteY1" fmla="*/ 1805940 h 2552727"/>
              <a:gd name="connsiteX2" fmla="*/ 281940 w 1699260"/>
              <a:gd name="connsiteY2" fmla="*/ 2377440 h 2552727"/>
              <a:gd name="connsiteX3" fmla="*/ 845820 w 1699260"/>
              <a:gd name="connsiteY3" fmla="*/ 2552700 h 2552727"/>
              <a:gd name="connsiteX4" fmla="*/ 1409700 w 1699260"/>
              <a:gd name="connsiteY4" fmla="*/ 2385060 h 2552727"/>
              <a:gd name="connsiteX5" fmla="*/ 1600200 w 1699260"/>
              <a:gd name="connsiteY5" fmla="*/ 1798320 h 2552727"/>
              <a:gd name="connsiteX6" fmla="*/ 1699260 w 1699260"/>
              <a:gd name="connsiteY6" fmla="*/ 7620 h 2552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9260" h="2552727">
                <a:moveTo>
                  <a:pt x="0" y="0"/>
                </a:moveTo>
                <a:cubicBezTo>
                  <a:pt x="26035" y="704850"/>
                  <a:pt x="52070" y="1409700"/>
                  <a:pt x="99060" y="1805940"/>
                </a:cubicBezTo>
                <a:cubicBezTo>
                  <a:pt x="146050" y="2202180"/>
                  <a:pt x="157480" y="2252980"/>
                  <a:pt x="281940" y="2377440"/>
                </a:cubicBezTo>
                <a:cubicBezTo>
                  <a:pt x="406400" y="2501900"/>
                  <a:pt x="657860" y="2551430"/>
                  <a:pt x="845820" y="2552700"/>
                </a:cubicBezTo>
                <a:cubicBezTo>
                  <a:pt x="1033780" y="2553970"/>
                  <a:pt x="1283970" y="2510790"/>
                  <a:pt x="1409700" y="2385060"/>
                </a:cubicBezTo>
                <a:cubicBezTo>
                  <a:pt x="1535430" y="2259330"/>
                  <a:pt x="1551940" y="2194560"/>
                  <a:pt x="1600200" y="1798320"/>
                </a:cubicBezTo>
                <a:cubicBezTo>
                  <a:pt x="1648460" y="1402080"/>
                  <a:pt x="1673860" y="704850"/>
                  <a:pt x="1699260" y="762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942772" y="195486"/>
                <a:ext cx="3258456" cy="1077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36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ru-RU" sz="32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𝒏</m:t>
                      </m:r>
                      <m:r>
                        <a:rPr lang="ru-RU" sz="28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 − </m:t>
                      </m:r>
                      <m:r>
                        <a:rPr lang="ru-RU" sz="2800" b="1" i="1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чётное </m:t>
                      </m:r>
                      <m:r>
                        <a:rPr lang="ru-RU" sz="28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число</m:t>
                      </m:r>
                    </m:oMath>
                  </m:oMathPara>
                </a14:m>
                <a:endParaRPr lang="ru-RU" sz="28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2772" y="195486"/>
                <a:ext cx="3258456" cy="1077218"/>
              </a:xfrm>
              <a:prstGeom prst="rect">
                <a:avLst/>
              </a:prstGeom>
              <a:blipFill rotWithShape="1">
                <a:blip r:embed="rId8"/>
                <a:stretch>
                  <a:fillRect t="-8475" r="-3371" b="-146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060606" y="3358224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4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0606" y="3358224"/>
                <a:ext cx="332142" cy="307777"/>
              </a:xfrm>
              <a:prstGeom prst="rect">
                <a:avLst/>
              </a:prstGeom>
              <a:blipFill rotWithShape="1">
                <a:blip r:embed="rId9"/>
                <a:stretch>
                  <a:fillRect t="-2000" r="-12727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Овал 27"/>
          <p:cNvSpPr/>
          <p:nvPr/>
        </p:nvSpPr>
        <p:spPr>
          <a:xfrm>
            <a:off x="3048755" y="3512113"/>
            <a:ext cx="44416" cy="4336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335003" y="4048646"/>
                <a:ext cx="4667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400" b="1" i="1" smtClean="0">
                          <a:latin typeface="Cambria Math"/>
                        </a:rPr>
                        <m:t>−</m:t>
                      </m:r>
                      <m:r>
                        <a:rPr lang="ru-RU" sz="14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003" y="4048646"/>
                <a:ext cx="466794" cy="307777"/>
              </a:xfrm>
              <a:prstGeom prst="rect">
                <a:avLst/>
              </a:prstGeom>
              <a:blipFill rotWithShape="1">
                <a:blip r:embed="rId10"/>
                <a:stretch>
                  <a:fillRect t="-1961" r="-7792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Овал 32"/>
          <p:cNvSpPr/>
          <p:nvPr/>
        </p:nvSpPr>
        <p:spPr>
          <a:xfrm>
            <a:off x="1544585" y="3512113"/>
            <a:ext cx="44416" cy="4336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2293651" y="4268114"/>
            <a:ext cx="44416" cy="433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716015" y="1489883"/>
                <a:ext cx="4032449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61950" indent="-36195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Если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, то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361950" indent="-36195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Если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sz="200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20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, то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ru-RU" sz="20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sz="20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361950" indent="-361950">
                  <a:buClr>
                    <a:schemeClr val="tx1"/>
                  </a:buClr>
                  <a:buFont typeface="+mj-lt"/>
                  <a:buAutoNum type="arabicPeriod"/>
                </a:pPr>
                <a:r>
                  <a:rPr lang="ru-RU" sz="20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Противоположным значениям </a:t>
                </a:r>
                <a:r>
                  <a:rPr lang="en-US" sz="20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ru-RU" sz="20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аргумента соответствуют равные значения функции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361950" indent="-361950">
                  <a:lnSpc>
                    <a:spcPct val="150000"/>
                  </a:lnSpc>
                  <a:buClr>
                    <a:schemeClr val="tx1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0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sz="20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↗</m:t>
                    </m:r>
                    <m:r>
                      <a:rPr lang="ru-RU" sz="20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при </m:t>
                    </m:r>
                    <m:r>
                      <a:rPr lang="en-US" sz="20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  <m:d>
                      <m:dPr>
                        <m:begChr m:val="["/>
                        <m:endChr m:val=""/>
                        <m:ctrlPr>
                          <a:rPr lang="en-US" sz="20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0;+∞)</m:t>
                        </m:r>
                      </m:e>
                    </m:d>
                  </m:oMath>
                </a14:m>
                <a:r>
                  <a:rPr lang="ru-RU" sz="2000" i="1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endParaRPr lang="en-US" sz="2000" i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61950">
                  <a:buClr>
                    <a:schemeClr val="tx1"/>
                  </a:buClr>
                </a:pPr>
                <a:r>
                  <a:rPr lang="en-US" sz="2000" dirty="0" smtClean="0">
                    <a:solidFill>
                      <a:schemeClr val="accent1">
                        <a:lumMod val="75000"/>
                      </a:schemeClr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sz="200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↘</m:t>
                    </m:r>
                    <m:r>
                      <a:rPr lang="ru-RU" sz="20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при </m:t>
                    </m:r>
                    <m:r>
                      <a:rPr lang="en-US" sz="20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20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  <m:d>
                      <m:dPr>
                        <m:endChr m:val="]"/>
                        <m:ctrlPr>
                          <a:rPr lang="en-US" sz="20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−∞;0</m:t>
                        </m:r>
                      </m:e>
                    </m:d>
                  </m:oMath>
                </a14:m>
                <a:r>
                  <a:rPr lang="ru-RU" sz="2000" b="0" dirty="0" smtClean="0">
                    <a:ea typeface="Cambria Math"/>
                    <a:cs typeface="Times New Roman" pitchFamily="18" charset="0"/>
                  </a:rPr>
                  <a:t>.</a:t>
                </a:r>
                <a:endParaRPr lang="en-US" sz="2000" b="0" dirty="0" smtClean="0">
                  <a:ea typeface="Cambria Math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  <a:buClr>
                    <a:schemeClr val="tx1"/>
                  </a:buClr>
                </a:pPr>
                <a:r>
                  <a:rPr lang="ru-RU" sz="20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5.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E</m:t>
                    </m:r>
                    <m:d>
                      <m:dPr>
                        <m:ctrlPr>
                          <a:rPr lang="en-US" sz="2000" b="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𝑦</m:t>
                        </m:r>
                      </m:e>
                    </m:d>
                    <m:r>
                      <a:rPr lang="en-US" sz="2000" b="0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d>
                      <m:dPr>
                        <m:begChr m:val="["/>
                        <m:endChr m:val=""/>
                        <m:ctrlPr>
                          <a:rPr lang="en-US" sz="20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0;+∞)</m:t>
                        </m:r>
                      </m:e>
                    </m:d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.</m:t>
                    </m:r>
                  </m:oMath>
                </a14:m>
                <a:endParaRPr lang="ru-RU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5" y="1489883"/>
                <a:ext cx="4032449" cy="3170099"/>
              </a:xfrm>
              <a:prstGeom prst="rect">
                <a:avLst/>
              </a:prstGeom>
              <a:blipFill rotWithShape="1">
                <a:blip r:embed="rId11"/>
                <a:stretch>
                  <a:fillRect l="-1664" r="-4085" b="-217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Прямая соединительная линия 17"/>
          <p:cNvCxnSpPr/>
          <p:nvPr/>
        </p:nvCxnSpPr>
        <p:spPr>
          <a:xfrm>
            <a:off x="1499235" y="2598367"/>
            <a:ext cx="0" cy="1718047"/>
          </a:xfrm>
          <a:prstGeom prst="line">
            <a:avLst/>
          </a:prstGeom>
          <a:ln>
            <a:solidFill>
              <a:srgbClr val="166416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146107" y="2598367"/>
            <a:ext cx="0" cy="1718047"/>
          </a:xfrm>
          <a:prstGeom prst="line">
            <a:avLst/>
          </a:prstGeom>
          <a:ln>
            <a:solidFill>
              <a:srgbClr val="166416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1508760" y="2580297"/>
            <a:ext cx="1640074" cy="0"/>
          </a:xfrm>
          <a:prstGeom prst="line">
            <a:avLst/>
          </a:prstGeom>
          <a:ln>
            <a:solidFill>
              <a:srgbClr val="166416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1477027" y="2552700"/>
            <a:ext cx="44416" cy="433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Овал 34"/>
          <p:cNvSpPr/>
          <p:nvPr/>
        </p:nvSpPr>
        <p:spPr>
          <a:xfrm>
            <a:off x="3118385" y="2556958"/>
            <a:ext cx="44416" cy="433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2971656" y="4197395"/>
                <a:ext cx="359394" cy="338554"/>
              </a:xfrm>
              <a:prstGeom prst="rect">
                <a:avLst/>
              </a:prstGeom>
              <a:noFill/>
              <a:effectLst>
                <a:glow rad="101600">
                  <a:srgbClr val="00B050">
                    <a:alpha val="60000"/>
                  </a:srgbClr>
                </a:glow>
              </a:effectLst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166416"/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sz="1600" b="1" dirty="0">
                  <a:solidFill>
                    <a:srgbClr val="166416"/>
                  </a:solidFill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656" y="4197395"/>
                <a:ext cx="359394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effectLst>
                <a:glow rad="101600">
                  <a:srgbClr val="00B050">
                    <a:alpha val="60000"/>
                  </a:srgbClr>
                </a:glo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1206919" y="4189714"/>
                <a:ext cx="513281" cy="338554"/>
              </a:xfrm>
              <a:prstGeom prst="rect">
                <a:avLst/>
              </a:prstGeom>
              <a:noFill/>
              <a:effectLst>
                <a:glow rad="101600">
                  <a:srgbClr val="00B050">
                    <a:alpha val="60000"/>
                  </a:srgbClr>
                </a:glow>
              </a:effectLst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166416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166416"/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sz="1600" b="1" dirty="0">
                  <a:solidFill>
                    <a:srgbClr val="166416"/>
                  </a:solidFill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919" y="4189714"/>
                <a:ext cx="513281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effectLst>
                <a:glow rad="101600">
                  <a:srgbClr val="00B050">
                    <a:alpha val="60000"/>
                  </a:srgbClr>
                </a:glo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1662990" y="2310343"/>
                <a:ext cx="1331069" cy="307777"/>
              </a:xfrm>
              <a:prstGeom prst="rect">
                <a:avLst/>
              </a:prstGeom>
              <a:noFill/>
              <a:effectLst>
                <a:glow rad="101600">
                  <a:srgbClr val="00B050">
                    <a:alpha val="60000"/>
                  </a:srgbClr>
                </a:glow>
              </a:effectLst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166416"/>
                          </a:solidFill>
                          <a:latin typeface="Cambria Math"/>
                        </a:rPr>
                        <m:t>𝒚</m:t>
                      </m:r>
                      <m:d>
                        <m:dPr>
                          <m:ctrlPr>
                            <a:rPr lang="en-US" sz="1400" b="1" i="1" smtClean="0">
                              <a:solidFill>
                                <a:srgbClr val="166416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solidFill>
                                <a:srgbClr val="166416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d>
                      <m:r>
                        <a:rPr lang="en-US" sz="1400" b="1" i="1" smtClean="0">
                          <a:solidFill>
                            <a:srgbClr val="166416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1" i="1">
                          <a:solidFill>
                            <a:srgbClr val="166416"/>
                          </a:solidFill>
                          <a:latin typeface="Cambria Math"/>
                        </a:rPr>
                        <m:t>𝒚</m:t>
                      </m:r>
                      <m:d>
                        <m:dPr>
                          <m:ctrlPr>
                            <a:rPr lang="en-US" sz="1400" b="1" i="1">
                              <a:solidFill>
                                <a:srgbClr val="166416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solidFill>
                                <a:srgbClr val="166416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400" b="1" i="1">
                              <a:solidFill>
                                <a:srgbClr val="166416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d>
                    </m:oMath>
                  </m:oMathPara>
                </a14:m>
                <a:endParaRPr lang="ru-RU" sz="1400" b="1" dirty="0">
                  <a:solidFill>
                    <a:srgbClr val="166416"/>
                  </a:solidFill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2990" y="2310343"/>
                <a:ext cx="1331069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  <a:effectLst>
                <a:glow rad="101600">
                  <a:srgbClr val="00B050">
                    <a:alpha val="60000"/>
                  </a:srgbClr>
                </a:glo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729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50" grpId="0" animBg="1"/>
      <p:bldP spid="5" grpId="0"/>
      <p:bldP spid="27" grpId="0"/>
      <p:bldP spid="27" grpId="1"/>
      <p:bldP spid="28" grpId="0" animBg="1"/>
      <p:bldP spid="28" grpId="1" animBg="1"/>
      <p:bldP spid="32" grpId="0"/>
      <p:bldP spid="32" grpId="1"/>
      <p:bldP spid="33" grpId="0" animBg="1"/>
      <p:bldP spid="33" grpId="1" animBg="1"/>
      <p:bldP spid="57" grpId="0" animBg="1"/>
      <p:bldP spid="31" grpId="0" animBg="1"/>
      <p:bldP spid="31" grpId="1" animBg="1"/>
      <p:bldP spid="35" grpId="0" animBg="1"/>
      <p:bldP spid="35" grpId="1" animBg="1"/>
      <p:bldP spid="22" grpId="0"/>
      <p:bldP spid="22" grpId="1"/>
      <p:bldP spid="36" grpId="0"/>
      <p:bldP spid="36" grpId="1"/>
      <p:bldP spid="37" grpId="0"/>
      <p:bldP spid="3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467544" y="1321233"/>
            <a:ext cx="3569665" cy="3266741"/>
            <a:chOff x="467544" y="1203598"/>
            <a:chExt cx="3569665" cy="3266741"/>
          </a:xfrm>
        </p:grpSpPr>
        <p:pic>
          <p:nvPicPr>
            <p:cNvPr id="7" name="Picture 2" descr="D:\projects\Математика\Марина Жебина\учебники и ктп\картинки\сетка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447" t="34685" r="8523" b="15063"/>
            <a:stretch/>
          </p:blipFill>
          <p:spPr bwMode="auto">
            <a:xfrm>
              <a:off x="490632" y="1351456"/>
              <a:ext cx="3502224" cy="31188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9" name="Прямая со стрелкой 8"/>
            <p:cNvCxnSpPr/>
            <p:nvPr/>
          </p:nvCxnSpPr>
          <p:spPr>
            <a:xfrm flipV="1">
              <a:off x="467544" y="3198045"/>
              <a:ext cx="3569665" cy="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 flipV="1">
              <a:off x="2316548" y="1343837"/>
              <a:ext cx="0" cy="311888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2080295" y="1203598"/>
                  <a:ext cx="140663" cy="3555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latin typeface="Cambria Math"/>
                          </a:rPr>
                          <m:t>𝒚</m:t>
                        </m:r>
                      </m:oMath>
                    </m:oMathPara>
                  </a14:m>
                  <a:endParaRPr lang="ru-RU" sz="1600" b="1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80295" y="1203598"/>
                  <a:ext cx="140663" cy="355516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5085" r="-156522" b="-15254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3794563" y="2906653"/>
                  <a:ext cx="234565" cy="3555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latin typeface="Cambria Math"/>
                          </a:rPr>
                          <m:t>𝒙</m:t>
                        </m:r>
                      </m:oMath>
                    </m:oMathPara>
                  </a14:m>
                  <a:endParaRPr lang="ru-RU" sz="1600" b="1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94563" y="2906653"/>
                  <a:ext cx="234565" cy="355516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5172" r="-58974" b="-17241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2069705" y="2930357"/>
                  <a:ext cx="33214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1" i="1" smtClean="0"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ru-RU" sz="1400" b="1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69705" y="2930357"/>
                  <a:ext cx="332142" cy="30777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2000" r="-12963" b="-2000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2511387" y="2934051"/>
                  <a:ext cx="33214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1400" b="1" i="1" smtClean="0">
                            <a:latin typeface="Cambria Math"/>
                          </a:rPr>
                          <m:t>𝟏</m:t>
                        </m:r>
                      </m:oMath>
                    </m:oMathPara>
                  </a14:m>
                  <a:endParaRPr lang="ru-RU" sz="1400" b="1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1387" y="2934051"/>
                  <a:ext cx="332142" cy="30777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1961" r="-12963" b="-1764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Овал 11"/>
            <p:cNvSpPr/>
            <p:nvPr/>
          </p:nvSpPr>
          <p:spPr>
            <a:xfrm>
              <a:off x="2294340" y="3171598"/>
              <a:ext cx="44416" cy="4336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Полилиния 16"/>
          <p:cNvSpPr/>
          <p:nvPr/>
        </p:nvSpPr>
        <p:spPr>
          <a:xfrm>
            <a:off x="1752600" y="1496855"/>
            <a:ext cx="1135380" cy="3048000"/>
          </a:xfrm>
          <a:custGeom>
            <a:avLst/>
            <a:gdLst>
              <a:gd name="connsiteX0" fmla="*/ 1135380 w 1135380"/>
              <a:gd name="connsiteY0" fmla="*/ 0 h 3048000"/>
              <a:gd name="connsiteX1" fmla="*/ 944880 w 1135380"/>
              <a:gd name="connsiteY1" fmla="*/ 1440180 h 3048000"/>
              <a:gd name="connsiteX2" fmla="*/ 571500 w 1135380"/>
              <a:gd name="connsiteY2" fmla="*/ 1821180 h 3048000"/>
              <a:gd name="connsiteX3" fmla="*/ 190500 w 1135380"/>
              <a:gd name="connsiteY3" fmla="*/ 2202180 h 3048000"/>
              <a:gd name="connsiteX4" fmla="*/ 0 w 1135380"/>
              <a:gd name="connsiteY4" fmla="*/ 3048000 h 3048000"/>
              <a:gd name="connsiteX0" fmla="*/ 1135380 w 1135380"/>
              <a:gd name="connsiteY0" fmla="*/ 0 h 3048000"/>
              <a:gd name="connsiteX1" fmla="*/ 944880 w 1135380"/>
              <a:gd name="connsiteY1" fmla="*/ 1440180 h 3048000"/>
              <a:gd name="connsiteX2" fmla="*/ 579120 w 1135380"/>
              <a:gd name="connsiteY2" fmla="*/ 1821180 h 3048000"/>
              <a:gd name="connsiteX3" fmla="*/ 190500 w 1135380"/>
              <a:gd name="connsiteY3" fmla="*/ 2202180 h 3048000"/>
              <a:gd name="connsiteX4" fmla="*/ 0 w 1135380"/>
              <a:gd name="connsiteY4" fmla="*/ 3048000 h 3048000"/>
              <a:gd name="connsiteX0" fmla="*/ 1135380 w 1135380"/>
              <a:gd name="connsiteY0" fmla="*/ 0 h 3048000"/>
              <a:gd name="connsiteX1" fmla="*/ 944880 w 1135380"/>
              <a:gd name="connsiteY1" fmla="*/ 1440180 h 3048000"/>
              <a:gd name="connsiteX2" fmla="*/ 579120 w 1135380"/>
              <a:gd name="connsiteY2" fmla="*/ 1821180 h 3048000"/>
              <a:gd name="connsiteX3" fmla="*/ 190500 w 1135380"/>
              <a:gd name="connsiteY3" fmla="*/ 2202180 h 3048000"/>
              <a:gd name="connsiteX4" fmla="*/ 0 w 1135380"/>
              <a:gd name="connsiteY4" fmla="*/ 3048000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380" h="3048000">
                <a:moveTo>
                  <a:pt x="1135380" y="0"/>
                </a:moveTo>
                <a:cubicBezTo>
                  <a:pt x="1087120" y="568325"/>
                  <a:pt x="1037590" y="1136650"/>
                  <a:pt x="944880" y="1440180"/>
                </a:cubicBezTo>
                <a:cubicBezTo>
                  <a:pt x="852170" y="1743710"/>
                  <a:pt x="727710" y="1709420"/>
                  <a:pt x="579120" y="1821180"/>
                </a:cubicBezTo>
                <a:cubicBezTo>
                  <a:pt x="430530" y="1932940"/>
                  <a:pt x="285750" y="1997710"/>
                  <a:pt x="190500" y="2202180"/>
                </a:cubicBezTo>
                <a:cubicBezTo>
                  <a:pt x="95250" y="2406650"/>
                  <a:pt x="47625" y="2727325"/>
                  <a:pt x="0" y="304800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160252" y="195486"/>
                <a:ext cx="4823500" cy="1077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36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ru-RU" sz="32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𝒏</m:t>
                      </m:r>
                      <m:r>
                        <a:rPr lang="ru-RU" sz="28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 −</m:t>
                      </m:r>
                      <m:r>
                        <a:rPr lang="ru-RU" sz="2800" b="1" i="1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нечётное </m:t>
                      </m:r>
                      <m:r>
                        <a:rPr lang="ru-RU" sz="28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число</m:t>
                      </m:r>
                      <m:r>
                        <a:rPr lang="en-US" sz="2800" b="0" i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𝑛</m:t>
                      </m:r>
                      <m:r>
                        <a:rPr lang="en-US" sz="28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&gt;1)</m:t>
                      </m:r>
                    </m:oMath>
                  </m:oMathPara>
                </a14:m>
                <a:endParaRPr lang="ru-RU" sz="28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0252" y="195486"/>
                <a:ext cx="4823500" cy="1077218"/>
              </a:xfrm>
              <a:prstGeom prst="rect">
                <a:avLst/>
              </a:prstGeom>
              <a:blipFill rotWithShape="1">
                <a:blip r:embed="rId8"/>
                <a:stretch>
                  <a:fillRect t="-8475" r="-2020" b="-146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235776" y="2770893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4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5776" y="2770893"/>
                <a:ext cx="332142" cy="307777"/>
              </a:xfrm>
              <a:prstGeom prst="rect">
                <a:avLst/>
              </a:prstGeom>
              <a:blipFill rotWithShape="1">
                <a:blip r:embed="rId9"/>
                <a:stretch>
                  <a:fillRect t="-2000" r="-1296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689677" y="3050908"/>
                <a:ext cx="4667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400" b="1" i="1" smtClean="0">
                          <a:latin typeface="Cambria Math"/>
                        </a:rPr>
                        <m:t>−</m:t>
                      </m:r>
                      <m:r>
                        <a:rPr lang="ru-RU" sz="14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677" y="3050908"/>
                <a:ext cx="466794" cy="307777"/>
              </a:xfrm>
              <a:prstGeom prst="rect">
                <a:avLst/>
              </a:prstGeom>
              <a:blipFill rotWithShape="1">
                <a:blip r:embed="rId10"/>
                <a:stretch>
                  <a:fillRect t="-1961" r="-9091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716015" y="1203598"/>
                <a:ext cx="4032449" cy="3400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61950" indent="-36195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Если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, то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361950" indent="-361950">
                  <a:buFont typeface="+mj-lt"/>
                  <a:buAutoNum type="arabicPeriod"/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Если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sz="200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sz="20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, то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ru-RU" sz="20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sz="20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indent="361950"/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Если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sz="200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0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, то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ru-RU" sz="200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0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61950" indent="-361950">
                  <a:spcBef>
                    <a:spcPts val="600"/>
                  </a:spcBef>
                  <a:buClr>
                    <a:schemeClr val="tx1"/>
                  </a:buClr>
                  <a:buFont typeface="+mj-lt"/>
                  <a:buAutoNum type="arabicPeriod" startAt="3"/>
                </a:pPr>
                <a:r>
                  <a:rPr lang="ru-RU" sz="20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Противоположным значениям </a:t>
                </a:r>
                <a:r>
                  <a:rPr lang="en-US" sz="20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ru-RU" sz="20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аргумента соответствуют противоположные </a:t>
                </a:r>
                <a:r>
                  <a:rPr lang="en-US" sz="20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ru-RU" sz="20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значения функции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>
                  <a:lnSpc>
                    <a:spcPct val="150000"/>
                  </a:lnSpc>
                  <a:buClr>
                    <a:schemeClr val="tx1"/>
                  </a:buClr>
                  <a:buFont typeface="+mj-lt"/>
                  <a:buAutoNum type="arabicPeriod" startAt="3"/>
                </a:pP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0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  </m:t>
                    </m:r>
                    <m:r>
                      <a:rPr lang="en-US" sz="20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sz="20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↗</m:t>
                    </m:r>
                    <m:r>
                      <a:rPr lang="ru-RU" sz="20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при </m:t>
                    </m:r>
                    <m:r>
                      <a:rPr lang="en-US" sz="20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ru-RU" sz="20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−∞</m:t>
                        </m:r>
                        <m:r>
                          <a:rPr lang="en-US" sz="20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;+∞</m:t>
                        </m:r>
                      </m:e>
                    </m:d>
                  </m:oMath>
                </a14:m>
                <a:r>
                  <a:rPr lang="en-US" sz="2000" b="0" i="1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.</a:t>
                </a:r>
                <a:endParaRPr lang="en-US" sz="2000" b="0" i="1" dirty="0" smtClean="0">
                  <a:ea typeface="Cambria Math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  <a:buClr>
                    <a:schemeClr val="tx1"/>
                  </a:buClr>
                </a:pPr>
                <a:r>
                  <a:rPr lang="ru-RU" sz="20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5.  </a:t>
                </a:r>
                <a:r>
                  <a:rPr lang="en-US" sz="20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E</m:t>
                    </m:r>
                    <m:d>
                      <m:dPr>
                        <m:ctrlPr>
                          <a:rPr lang="en-US" sz="2000" b="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𝑦</m:t>
                        </m:r>
                      </m:e>
                    </m:d>
                    <m:r>
                      <a:rPr lang="en-US" sz="2000" b="0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−∞</m:t>
                        </m:r>
                        <m:r>
                          <a:rPr lang="en-US" sz="20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;+∞</m:t>
                        </m:r>
                      </m:e>
                    </m:d>
                  </m:oMath>
                </a14:m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5" y="1203598"/>
                <a:ext cx="4032449" cy="3400931"/>
              </a:xfrm>
              <a:prstGeom prst="rect">
                <a:avLst/>
              </a:prstGeom>
              <a:blipFill rotWithShape="1">
                <a:blip r:embed="rId11"/>
                <a:stretch>
                  <a:fillRect l="-1664" r="-4085" b="-7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Овал 32"/>
          <p:cNvSpPr/>
          <p:nvPr/>
        </p:nvSpPr>
        <p:spPr>
          <a:xfrm>
            <a:off x="1923074" y="3672031"/>
            <a:ext cx="44416" cy="4336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672041" y="2915160"/>
            <a:ext cx="44416" cy="4336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205247" y="3518142"/>
                <a:ext cx="4667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400" b="1" i="1" smtClean="0">
                          <a:latin typeface="Cambria Math"/>
                        </a:rPr>
                        <m:t>−</m:t>
                      </m:r>
                      <m:r>
                        <a:rPr lang="ru-RU" sz="14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5247" y="3518142"/>
                <a:ext cx="466794" cy="307777"/>
              </a:xfrm>
              <a:prstGeom prst="rect">
                <a:avLst/>
              </a:prstGeom>
              <a:blipFill rotWithShape="1">
                <a:blip r:embed="rId12"/>
                <a:stretch>
                  <a:fillRect t="-1961" r="-9211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Овал 30"/>
          <p:cNvSpPr/>
          <p:nvPr/>
        </p:nvSpPr>
        <p:spPr>
          <a:xfrm>
            <a:off x="2294936" y="3293997"/>
            <a:ext cx="44416" cy="433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788024" y="1391922"/>
                <a:ext cx="127849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1391922"/>
                <a:ext cx="1278492" cy="584775"/>
              </a:xfrm>
              <a:prstGeom prst="rect">
                <a:avLst/>
              </a:prstGeom>
              <a:blipFill rotWithShape="1">
                <a:blip r:embed="rId13"/>
                <a:stretch>
                  <a:fillRect t="-12500" r="-15714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Прямая соединительная линия 23"/>
          <p:cNvCxnSpPr/>
          <p:nvPr/>
        </p:nvCxnSpPr>
        <p:spPr>
          <a:xfrm>
            <a:off x="1814964" y="3319635"/>
            <a:ext cx="0" cy="859023"/>
          </a:xfrm>
          <a:prstGeom prst="line">
            <a:avLst/>
          </a:prstGeom>
          <a:ln>
            <a:solidFill>
              <a:srgbClr val="166416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797438" y="2499742"/>
            <a:ext cx="0" cy="814406"/>
          </a:xfrm>
          <a:prstGeom prst="line">
            <a:avLst/>
          </a:prstGeom>
          <a:ln>
            <a:solidFill>
              <a:srgbClr val="166416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1845109" y="4155325"/>
            <a:ext cx="449827" cy="0"/>
          </a:xfrm>
          <a:prstGeom prst="line">
            <a:avLst/>
          </a:prstGeom>
          <a:ln>
            <a:solidFill>
              <a:srgbClr val="166416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1792756" y="4126503"/>
            <a:ext cx="44416" cy="433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2633785" y="3216879"/>
                <a:ext cx="3593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166416"/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sz="1600" b="1" dirty="0">
                  <a:solidFill>
                    <a:srgbClr val="166416"/>
                  </a:solidFill>
                </a:endParaRP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3785" y="3216879"/>
                <a:ext cx="359394" cy="338554"/>
              </a:xfrm>
              <a:prstGeom prst="rect">
                <a:avLst/>
              </a:prstGeom>
              <a:blipFill rotWithShape="1">
                <a:blip r:embed="rId14"/>
                <a:stretch>
                  <a:fillRect t="-5455" r="-15254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1500672" y="3029979"/>
                <a:ext cx="51328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166416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166416"/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sz="1600" b="1" dirty="0">
                  <a:solidFill>
                    <a:srgbClr val="166416"/>
                  </a:solidFill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672" y="3029979"/>
                <a:ext cx="513281" cy="338554"/>
              </a:xfrm>
              <a:prstGeom prst="rect">
                <a:avLst/>
              </a:prstGeom>
              <a:blipFill rotWithShape="1">
                <a:blip r:embed="rId15"/>
                <a:stretch>
                  <a:fillRect t="-5357" r="-10714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Прямая соединительная линия 36"/>
          <p:cNvCxnSpPr/>
          <p:nvPr/>
        </p:nvCxnSpPr>
        <p:spPr>
          <a:xfrm flipH="1">
            <a:off x="2314526" y="2476340"/>
            <a:ext cx="449827" cy="0"/>
          </a:xfrm>
          <a:prstGeom prst="line">
            <a:avLst/>
          </a:prstGeom>
          <a:ln>
            <a:solidFill>
              <a:srgbClr val="166416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2766684" y="2450376"/>
            <a:ext cx="44416" cy="433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1777914" y="2281099"/>
                <a:ext cx="65274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166416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166416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600" b="1" i="1" smtClean="0">
                          <a:solidFill>
                            <a:srgbClr val="166416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1600" b="1" i="1" smtClean="0">
                          <a:solidFill>
                            <a:srgbClr val="166416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1600" b="1" dirty="0">
                  <a:solidFill>
                    <a:srgbClr val="166416"/>
                  </a:solidFill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7914" y="2281099"/>
                <a:ext cx="652743" cy="338554"/>
              </a:xfrm>
              <a:prstGeom prst="rect">
                <a:avLst/>
              </a:prstGeom>
              <a:blipFill rotWithShape="1">
                <a:blip r:embed="rId16"/>
                <a:stretch>
                  <a:fillRect t="-5357" r="-6542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2212828" y="3965772"/>
                <a:ext cx="8066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166416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166416"/>
                          </a:solidFill>
                          <a:latin typeface="Cambria Math"/>
                        </a:rPr>
                        <m:t>(−</m:t>
                      </m:r>
                      <m:r>
                        <a:rPr lang="en-US" sz="1600" b="1" i="1" smtClean="0">
                          <a:solidFill>
                            <a:srgbClr val="166416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1600" b="1" i="1" smtClean="0">
                          <a:solidFill>
                            <a:srgbClr val="166416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1600" b="1" dirty="0">
                  <a:solidFill>
                    <a:srgbClr val="166416"/>
                  </a:solidFill>
                </a:endParaRP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2828" y="3965772"/>
                <a:ext cx="806631" cy="338554"/>
              </a:xfrm>
              <a:prstGeom prst="rect">
                <a:avLst/>
              </a:prstGeom>
              <a:blipFill rotWithShape="1">
                <a:blip r:embed="rId17"/>
                <a:stretch>
                  <a:fillRect t="-5455" r="-530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990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" grpId="0"/>
      <p:bldP spid="27" grpId="0"/>
      <p:bldP spid="27" grpId="1"/>
      <p:bldP spid="32" grpId="0"/>
      <p:bldP spid="32" grpId="1"/>
      <p:bldP spid="33" grpId="0" animBg="1"/>
      <p:bldP spid="33" grpId="1" animBg="1"/>
      <p:bldP spid="28" grpId="0" animBg="1"/>
      <p:bldP spid="28" grpId="1" animBg="1"/>
      <p:bldP spid="25" grpId="0"/>
      <p:bldP spid="25" grpId="1"/>
      <p:bldP spid="31" grpId="0" animBg="1"/>
      <p:bldP spid="15" grpId="0"/>
      <p:bldP spid="15" grpId="1"/>
      <p:bldP spid="30" grpId="0" animBg="1"/>
      <p:bldP spid="30" grpId="1" animBg="1"/>
      <p:bldP spid="35" grpId="0"/>
      <p:bldP spid="35" grpId="1"/>
      <p:bldP spid="36" grpId="0"/>
      <p:bldP spid="36" grpId="1"/>
      <p:bldP spid="34" grpId="0" animBg="1"/>
      <p:bldP spid="34" grpId="1" animBg="1"/>
      <p:bldP spid="38" grpId="0"/>
      <p:bldP spid="38" grpId="1"/>
      <p:bldP spid="39" grpId="0"/>
      <p:bldP spid="3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683568" y="339502"/>
            <a:ext cx="3747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Сравнит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значения выражений: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83568" y="1293609"/>
                <a:ext cx="2166362" cy="30469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e>
                        <m:sup>
                          <m:r>
                            <a:rPr lang="ru-RU" sz="2400" i="1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ru-RU" sz="2400" i="1" smtClean="0">
                          <a:latin typeface="Cambria Math"/>
                          <a:ea typeface="Cambria Math"/>
                        </a:rPr>
                        <m:t>&lt;</m:t>
                      </m:r>
                      <m:sSup>
                        <m:sSupPr>
                          <m:ctrlPr>
                            <a:rPr lang="ru-RU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8</m:t>
                          </m:r>
                        </m:e>
                        <m:sup>
                          <m:r>
                            <a:rPr lang="ru-RU" sz="24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ru-RU" sz="2400" dirty="0" smtClean="0"/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b="0" i="1" smtClean="0">
                              <a:latin typeface="Cambria Math"/>
                            </a:rPr>
                            <m:t>(−7)</m:t>
                          </m:r>
                        </m:e>
                        <m:sup>
                          <m:r>
                            <a:rPr lang="ru-RU" sz="2400" b="0" i="1" smtClean="0">
                              <a:latin typeface="Cambria Math"/>
                            </a:rPr>
                            <m:t>7</m:t>
                          </m:r>
                        </m:sup>
                      </m:sSup>
                      <m:r>
                        <a:rPr lang="ru-RU" sz="2400" i="1" smtClean="0">
                          <a:latin typeface="Cambria Math"/>
                          <a:ea typeface="Cambria Math"/>
                        </a:rPr>
                        <m:t>&lt;</m:t>
                      </m:r>
                      <m:sSup>
                        <m:sSupPr>
                          <m:ctrlPr>
                            <a:rPr lang="ru-RU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sz="2400" b="0" i="1" smtClean="0">
                              <a:latin typeface="Cambria Math"/>
                              <a:ea typeface="Cambria Math"/>
                            </a:rPr>
                            <m:t>(−3)</m:t>
                          </m:r>
                        </m:e>
                        <m:sup>
                          <m:r>
                            <a:rPr lang="ru-RU" sz="2400" b="0" i="1" smtClean="0">
                              <a:latin typeface="Cambria Math"/>
                              <a:ea typeface="Cambria Math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ru-RU" sz="2400" b="0" dirty="0" smtClean="0">
                  <a:ea typeface="Cambria Math"/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i="1">
                              <a:latin typeface="Cambria Math"/>
                            </a:rPr>
                            <m:t>(−5)</m:t>
                          </m:r>
                        </m:e>
                        <m:sup>
                          <m:r>
                            <a:rPr lang="ru-RU" sz="2400" i="1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ru-RU" sz="2400" i="1">
                          <a:latin typeface="Cambria Math"/>
                          <a:ea typeface="Cambria Math"/>
                        </a:rPr>
                        <m:t>&gt;</m:t>
                      </m:r>
                      <m:sSup>
                        <m:sSupPr>
                          <m:ctrlPr>
                            <a:rPr lang="ru-RU" sz="24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sz="2400" i="1">
                              <a:latin typeface="Cambria Math"/>
                              <a:ea typeface="Cambria Math"/>
                            </a:rPr>
                            <m:t>(−2)</m:t>
                          </m:r>
                        </m:e>
                        <m:sup>
                          <m:r>
                            <a:rPr lang="ru-RU" sz="2400" i="1"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ru-RU" sz="2400" dirty="0" smtClean="0">
                  <a:ea typeface="Cambria Math"/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/>
                        </a:rPr>
                        <m:t>3,</m:t>
                      </m:r>
                      <m:sSup>
                        <m:sSupPr>
                          <m:ctrlPr>
                            <a:rPr lang="ru-RU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i="1">
                              <a:latin typeface="Cambria Math"/>
                            </a:rPr>
                            <m:t>6</m:t>
                          </m:r>
                        </m:e>
                        <m:sup>
                          <m:r>
                            <a:rPr lang="ru-RU" sz="2400" b="0" i="1" smtClean="0">
                              <a:latin typeface="Cambria Math"/>
                            </a:rPr>
                            <m:t>8</m:t>
                          </m:r>
                        </m:sup>
                      </m:sSup>
                      <m:r>
                        <a:rPr lang="ru-RU" sz="2400" i="1">
                          <a:latin typeface="Cambria Math"/>
                          <a:ea typeface="Cambria Math"/>
                        </a:rPr>
                        <m:t>&lt;</m:t>
                      </m:r>
                      <m:sSup>
                        <m:sSupPr>
                          <m:ctrlPr>
                            <a:rPr lang="ru-RU" sz="24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sz="2400" b="0" i="1" smtClean="0">
                              <a:latin typeface="Cambria Math"/>
                              <a:ea typeface="Cambria Math"/>
                            </a:rPr>
                            <m:t>5,1</m:t>
                          </m:r>
                        </m:e>
                        <m:sup>
                          <m:r>
                            <a:rPr lang="ru-RU" sz="2400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293609"/>
                <a:ext cx="2166362" cy="3046988"/>
              </a:xfrm>
              <a:prstGeom prst="rect">
                <a:avLst/>
              </a:prstGeom>
              <a:blipFill rotWithShape="1">
                <a:blip r:embed="rId3"/>
                <a:stretch>
                  <a:fillRect r="-3371" b="-2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" descr="D:\projects\Математика\Марина Жебина\учебники и ктп\картинки\сетка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47" t="16370" r="8523" b="15064"/>
          <a:stretch/>
        </p:blipFill>
        <p:spPr bwMode="auto">
          <a:xfrm>
            <a:off x="4913855" y="411510"/>
            <a:ext cx="3502224" cy="4255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Прямая со стрелкой 8"/>
          <p:cNvCxnSpPr/>
          <p:nvPr/>
        </p:nvCxnSpPr>
        <p:spPr>
          <a:xfrm flipV="1">
            <a:off x="4890767" y="3394761"/>
            <a:ext cx="3569665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 flipV="1">
            <a:off x="6739610" y="411510"/>
            <a:ext cx="1" cy="424792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519569" y="287030"/>
                <a:ext cx="140663" cy="355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ru-RU" sz="16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9569" y="287030"/>
                <a:ext cx="140663" cy="355516"/>
              </a:xfrm>
              <a:prstGeom prst="rect">
                <a:avLst/>
              </a:prstGeom>
              <a:blipFill rotWithShape="1">
                <a:blip r:embed="rId5"/>
                <a:stretch>
                  <a:fillRect t="-5172" r="-150000" b="-172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217786" y="3103369"/>
                <a:ext cx="234565" cy="355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16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7786" y="3103369"/>
                <a:ext cx="234565" cy="355516"/>
              </a:xfrm>
              <a:prstGeom prst="rect">
                <a:avLst/>
              </a:prstGeom>
              <a:blipFill rotWithShape="1">
                <a:blip r:embed="rId6"/>
                <a:stretch>
                  <a:fillRect t="-5172" r="-58974" b="-172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492928" y="3127073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2928" y="3127073"/>
                <a:ext cx="332142" cy="307777"/>
              </a:xfrm>
              <a:prstGeom prst="rect">
                <a:avLst/>
              </a:prstGeom>
              <a:blipFill rotWithShape="1">
                <a:blip r:embed="rId7"/>
                <a:stretch>
                  <a:fillRect t="-2000" r="-12727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Полилиния 60"/>
          <p:cNvSpPr/>
          <p:nvPr/>
        </p:nvSpPr>
        <p:spPr>
          <a:xfrm>
            <a:off x="6156176" y="1572184"/>
            <a:ext cx="1135380" cy="3048000"/>
          </a:xfrm>
          <a:custGeom>
            <a:avLst/>
            <a:gdLst>
              <a:gd name="connsiteX0" fmla="*/ 1135380 w 1135380"/>
              <a:gd name="connsiteY0" fmla="*/ 0 h 3048000"/>
              <a:gd name="connsiteX1" fmla="*/ 944880 w 1135380"/>
              <a:gd name="connsiteY1" fmla="*/ 1440180 h 3048000"/>
              <a:gd name="connsiteX2" fmla="*/ 571500 w 1135380"/>
              <a:gd name="connsiteY2" fmla="*/ 1821180 h 3048000"/>
              <a:gd name="connsiteX3" fmla="*/ 190500 w 1135380"/>
              <a:gd name="connsiteY3" fmla="*/ 2202180 h 3048000"/>
              <a:gd name="connsiteX4" fmla="*/ 0 w 1135380"/>
              <a:gd name="connsiteY4" fmla="*/ 3048000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380" h="3048000">
                <a:moveTo>
                  <a:pt x="1135380" y="0"/>
                </a:moveTo>
                <a:cubicBezTo>
                  <a:pt x="1087120" y="568325"/>
                  <a:pt x="1038860" y="1136650"/>
                  <a:pt x="944880" y="1440180"/>
                </a:cubicBezTo>
                <a:cubicBezTo>
                  <a:pt x="850900" y="1743710"/>
                  <a:pt x="697230" y="1694180"/>
                  <a:pt x="571500" y="1821180"/>
                </a:cubicBezTo>
                <a:cubicBezTo>
                  <a:pt x="445770" y="1948180"/>
                  <a:pt x="285750" y="1997710"/>
                  <a:pt x="190500" y="2202180"/>
                </a:cubicBezTo>
                <a:cubicBezTo>
                  <a:pt x="95250" y="2406650"/>
                  <a:pt x="47625" y="2727325"/>
                  <a:pt x="0" y="304800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5892170" y="829045"/>
            <a:ext cx="1699260" cy="2552727"/>
          </a:xfrm>
          <a:custGeom>
            <a:avLst/>
            <a:gdLst>
              <a:gd name="connsiteX0" fmla="*/ 0 w 1699260"/>
              <a:gd name="connsiteY0" fmla="*/ 0 h 2552727"/>
              <a:gd name="connsiteX1" fmla="*/ 99060 w 1699260"/>
              <a:gd name="connsiteY1" fmla="*/ 1805940 h 2552727"/>
              <a:gd name="connsiteX2" fmla="*/ 281940 w 1699260"/>
              <a:gd name="connsiteY2" fmla="*/ 2377440 h 2552727"/>
              <a:gd name="connsiteX3" fmla="*/ 845820 w 1699260"/>
              <a:gd name="connsiteY3" fmla="*/ 2552700 h 2552727"/>
              <a:gd name="connsiteX4" fmla="*/ 1409700 w 1699260"/>
              <a:gd name="connsiteY4" fmla="*/ 2385060 h 2552727"/>
              <a:gd name="connsiteX5" fmla="*/ 1600200 w 1699260"/>
              <a:gd name="connsiteY5" fmla="*/ 1798320 h 2552727"/>
              <a:gd name="connsiteX6" fmla="*/ 1699260 w 1699260"/>
              <a:gd name="connsiteY6" fmla="*/ 7620 h 2552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9260" h="2552727">
                <a:moveTo>
                  <a:pt x="0" y="0"/>
                </a:moveTo>
                <a:cubicBezTo>
                  <a:pt x="26035" y="704850"/>
                  <a:pt x="52070" y="1409700"/>
                  <a:pt x="99060" y="1805940"/>
                </a:cubicBezTo>
                <a:cubicBezTo>
                  <a:pt x="146050" y="2202180"/>
                  <a:pt x="157480" y="2252980"/>
                  <a:pt x="281940" y="2377440"/>
                </a:cubicBezTo>
                <a:cubicBezTo>
                  <a:pt x="406400" y="2501900"/>
                  <a:pt x="657860" y="2551430"/>
                  <a:pt x="845820" y="2552700"/>
                </a:cubicBezTo>
                <a:cubicBezTo>
                  <a:pt x="1033780" y="2553970"/>
                  <a:pt x="1283970" y="2510790"/>
                  <a:pt x="1409700" y="2385060"/>
                </a:cubicBezTo>
                <a:cubicBezTo>
                  <a:pt x="1535430" y="2259330"/>
                  <a:pt x="1551940" y="2194560"/>
                  <a:pt x="1600200" y="1798320"/>
                </a:cubicBezTo>
                <a:cubicBezTo>
                  <a:pt x="1648460" y="1402080"/>
                  <a:pt x="1673860" y="704850"/>
                  <a:pt x="1699260" y="762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717563" y="3368314"/>
            <a:ext cx="44416" cy="4336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96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  <p:bldP spid="61" grpId="0" animBg="1"/>
      <p:bldP spid="61" grpId="1" animBg="1"/>
      <p:bldP spid="62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11560" y="1358662"/>
                <a:ext cx="5790688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𝑨</m:t>
                    </m:r>
                    <m:d>
                      <m:d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;</m:t>
                        </m:r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𝟏𝟔</m:t>
                        </m:r>
                      </m:e>
                    </m:d>
                    <m:r>
                      <a:rPr lang="ru-RU" sz="2000" b="0" i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:</m:t>
                    </m:r>
                  </m:oMath>
                </a14:m>
                <a:r>
                  <a:rPr lang="ru-RU" sz="2000" b="0" i="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если</a:t>
                </a:r>
                <a14:m>
                  <m:oMath xmlns:m="http://schemas.openxmlformats.org/officeDocument/2006/math">
                    <m:r>
                      <a:rPr lang="ru-RU" sz="2000" b="0" i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=2, </m:t>
                    </m:r>
                  </m:oMath>
                </a14:m>
                <a:r>
                  <a:rPr lang="ru-RU" sz="2000" b="0" i="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то</a:t>
                </a:r>
                <a14:m>
                  <m:oMath xmlns:m="http://schemas.openxmlformats.org/officeDocument/2006/math"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=16</m:t>
                    </m:r>
                  </m:oMath>
                </a14:m>
                <a:endParaRPr lang="en-US" sz="2000" b="0" i="1" dirty="0" smtClean="0">
                  <a:solidFill>
                    <a:schemeClr val="tx1"/>
                  </a:solidFill>
                  <a:latin typeface="Cambria Math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ru-RU" sz="20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⇒</m:t>
                    </m:r>
                    <m:r>
                      <a:rPr lang="en-US" sz="2000" i="1">
                        <a:latin typeface="Cambria Math"/>
                        <a:cs typeface="Times New Roman" pitchFamily="18" charset="0"/>
                      </a:rPr>
                      <m:t>𝐴</m:t>
                    </m:r>
                    <m:d>
                      <m:dPr>
                        <m:ctrlP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2;16</m:t>
                        </m:r>
                      </m:e>
                    </m:d>
                  </m:oMath>
                </a14:m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u="sng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принадлежит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графику функции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000" b="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358662"/>
                <a:ext cx="5790688" cy="1015663"/>
              </a:xfrm>
              <a:prstGeom prst="rect">
                <a:avLst/>
              </a:prstGeom>
              <a:blipFill rotWithShape="1">
                <a:blip r:embed="rId2"/>
                <a:stretch>
                  <a:fillRect r="-1263" b="-48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01728" y="293782"/>
                <a:ext cx="813690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Принадлежат ли точки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𝐴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2;16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𝐵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3;9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ru-RU" sz="28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и</m:t>
                    </m:r>
                    <m:r>
                      <a:rPr lang="en-US" sz="28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𝐶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−1;1</m:t>
                        </m:r>
                      </m:e>
                    </m:d>
                  </m:oMath>
                </a14:m>
                <a:endParaRPr lang="en-US" sz="2800" b="0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графику функции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sz="28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?</a:t>
                </a:r>
                <a:endParaRPr lang="ru-RU" sz="28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28" y="293782"/>
                <a:ext cx="8136904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75" t="-6369" r="-1199" b="-165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611861" y="2578605"/>
                <a:ext cx="5974584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𝑩</m:t>
                    </m:r>
                    <m:d>
                      <m:d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ru-RU" sz="20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;</m:t>
                        </m:r>
                        <m:r>
                          <a:rPr lang="ru-RU" sz="20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e>
                    </m:d>
                    <m:r>
                      <a:rPr lang="ru-RU" sz="2000" b="0" i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:</m:t>
                    </m:r>
                  </m:oMath>
                </a14:m>
                <a:r>
                  <a:rPr lang="ru-RU" sz="2000" b="0" i="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если</a:t>
                </a:r>
                <a14:m>
                  <m:oMath xmlns:m="http://schemas.openxmlformats.org/officeDocument/2006/math">
                    <m:r>
                      <a:rPr lang="ru-RU" sz="2000" b="0" i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=3, </m:t>
                    </m:r>
                  </m:oMath>
                </a14:m>
                <a:r>
                  <a:rPr lang="ru-RU" sz="2000" b="0" i="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то</a:t>
                </a:r>
                <a14:m>
                  <m:oMath xmlns:m="http://schemas.openxmlformats.org/officeDocument/2006/math"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81</m:t>
                    </m:r>
                  </m:oMath>
                </a14:m>
                <a:endParaRPr lang="en-US" sz="2000" b="0" i="1" dirty="0" smtClean="0">
                  <a:solidFill>
                    <a:schemeClr val="tx1"/>
                  </a:solidFill>
                  <a:latin typeface="Cambria Math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ru-RU" sz="20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⇒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𝐵</m:t>
                    </m:r>
                    <m:d>
                      <m:dPr>
                        <m:ctrlP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;</m:t>
                        </m:r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e>
                    </m:d>
                  </m:oMath>
                </a14:m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u="sng" dirty="0" smtClean="0">
                    <a:latin typeface="Times New Roman" pitchFamily="18" charset="0"/>
                    <a:cs typeface="Times New Roman" pitchFamily="18" charset="0"/>
                  </a:rPr>
                  <a:t>не </a:t>
                </a:r>
                <a:r>
                  <a:rPr lang="ru-RU" sz="2000" u="sng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принадлежит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графику функции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000" b="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61" y="2578605"/>
                <a:ext cx="5974584" cy="1015663"/>
              </a:xfrm>
              <a:prstGeom prst="rect">
                <a:avLst/>
              </a:prstGeom>
              <a:blipFill rotWithShape="1">
                <a:blip r:embed="rId5"/>
                <a:stretch>
                  <a:fillRect r="-1327" b="-41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611881" y="3766170"/>
                <a:ext cx="5839547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𝑪</m:t>
                    </m:r>
                    <m:d>
                      <m:d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;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e>
                    </m:d>
                    <m:r>
                      <a:rPr lang="ru-RU" sz="2000" b="0" i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:</m:t>
                    </m:r>
                  </m:oMath>
                </a14:m>
                <a:r>
                  <a:rPr lang="ru-RU" sz="2000" b="0" i="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если</a:t>
                </a:r>
                <a14:m>
                  <m:oMath xmlns:m="http://schemas.openxmlformats.org/officeDocument/2006/math">
                    <m:r>
                      <a:rPr lang="ru-RU" sz="2000" b="0" i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=−1, </m:t>
                    </m:r>
                  </m:oMath>
                </a14:m>
                <a:r>
                  <a:rPr lang="ru-RU" sz="2000" b="0" i="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то</a:t>
                </a:r>
                <a14:m>
                  <m:oMath xmlns:m="http://schemas.openxmlformats.org/officeDocument/2006/math"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1</m:t>
                    </m:r>
                  </m:oMath>
                </a14:m>
                <a:endParaRPr lang="en-US" sz="2000" b="0" i="1" dirty="0" smtClean="0">
                  <a:solidFill>
                    <a:schemeClr val="tx1"/>
                  </a:solidFill>
                  <a:latin typeface="Cambria Math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ru-RU" sz="20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⇒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𝐶</m:t>
                    </m:r>
                    <m:d>
                      <m:dPr>
                        <m:ctrlP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−1</m:t>
                        </m:r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;</m:t>
                        </m:r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u="sng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принадлежит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графику функции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000" b="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81" y="3766170"/>
                <a:ext cx="5839547" cy="1015663"/>
              </a:xfrm>
              <a:prstGeom prst="rect">
                <a:avLst/>
              </a:prstGeom>
              <a:blipFill rotWithShape="1">
                <a:blip r:embed="rId6"/>
                <a:stretch>
                  <a:fillRect r="-1253" b="-48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800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8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 rot="2869754">
            <a:off x="3297536" y="950269"/>
            <a:ext cx="432048" cy="71603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310908" y="1707654"/>
                <a:ext cx="3096344" cy="4470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0000"/>
                  </a:lnSpc>
                </a:pPr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𝑛</m:t>
                    </m:r>
                    <m:r>
                      <a:rPr lang="ru-RU" sz="3200" b="0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 −</m:t>
                    </m:r>
                  </m:oMath>
                </a14:m>
                <a:r>
                  <a:rPr lang="ru-RU" sz="32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3200" u="sng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чётное</a:t>
                </a:r>
                <a:endParaRPr lang="ru-RU" sz="32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908" y="1707654"/>
                <a:ext cx="3096344" cy="447045"/>
              </a:xfrm>
              <a:prstGeom prst="rect">
                <a:avLst/>
              </a:prstGeom>
              <a:blipFill rotWithShape="1">
                <a:blip r:embed="rId2"/>
                <a:stretch>
                  <a:fillRect t="-49315" b="-438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922228" y="1722141"/>
                <a:ext cx="3096344" cy="4470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0000"/>
                  </a:lnSpc>
                </a:pPr>
                <a14:m>
                  <m:oMath xmlns:m="http://schemas.openxmlformats.org/officeDocument/2006/math">
                    <m:r>
                      <a:rPr lang="en-US" sz="32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𝑛</m:t>
                    </m:r>
                    <m:r>
                      <a:rPr lang="ru-RU" sz="32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 − </m:t>
                    </m:r>
                  </m:oMath>
                </a14:m>
                <a:r>
                  <a:rPr lang="ru-RU" sz="3200" u="sng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нечётное</a:t>
                </a:r>
                <a:endParaRPr lang="ru-RU" sz="32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2228" y="1722141"/>
                <a:ext cx="3096344" cy="447045"/>
              </a:xfrm>
              <a:prstGeom prst="rect">
                <a:avLst/>
              </a:prstGeom>
              <a:blipFill rotWithShape="1">
                <a:blip r:embed="rId3"/>
                <a:stretch>
                  <a:fillRect t="-49315" b="-438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Группа 7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9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" name="Группа 18"/>
          <p:cNvGrpSpPr/>
          <p:nvPr/>
        </p:nvGrpSpPr>
        <p:grpSpPr>
          <a:xfrm>
            <a:off x="971600" y="2283718"/>
            <a:ext cx="2880320" cy="2318387"/>
            <a:chOff x="467544" y="1229059"/>
            <a:chExt cx="3569665" cy="3266741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467544" y="1229059"/>
              <a:ext cx="3569665" cy="3266741"/>
              <a:chOff x="498279" y="1187636"/>
              <a:chExt cx="3569665" cy="3266741"/>
            </a:xfrm>
          </p:grpSpPr>
          <p:pic>
            <p:nvPicPr>
              <p:cNvPr id="22" name="Picture 2" descr="D:\projects\Математика\Марина Жебина\учебники и ктп\картинки\сетка.png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447" t="34685" r="8523" b="15063"/>
              <a:stretch/>
            </p:blipFill>
            <p:spPr bwMode="auto">
              <a:xfrm>
                <a:off x="521367" y="1335494"/>
                <a:ext cx="3502224" cy="31188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23" name="Прямая со стрелкой 22"/>
              <p:cNvCxnSpPr/>
              <p:nvPr/>
            </p:nvCxnSpPr>
            <p:spPr>
              <a:xfrm flipV="1">
                <a:off x="498279" y="4134583"/>
                <a:ext cx="3569665" cy="1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 стрелкой 23"/>
              <p:cNvCxnSpPr/>
              <p:nvPr/>
            </p:nvCxnSpPr>
            <p:spPr>
              <a:xfrm flipV="1">
                <a:off x="2347283" y="1327875"/>
                <a:ext cx="0" cy="3118882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2111030" y="1187636"/>
                    <a:ext cx="140663" cy="3555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latin typeface="Cambria Math"/>
                            </a:rPr>
                            <m:t>𝒚</m:t>
                          </m:r>
                        </m:oMath>
                      </m:oMathPara>
                    </a14:m>
                    <a:endParaRPr lang="ru-RU" sz="1600" b="1" dirty="0"/>
                  </a:p>
                </p:txBody>
              </p:sp>
            </mc:Choice>
            <mc:Fallback xmlns="">
              <p:sp>
                <p:nvSpPr>
                  <p:cNvPr id="10" name="TextBox 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11030" y="1187636"/>
                    <a:ext cx="140663" cy="355516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t="-5172" r="-156522" b="-17241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3825298" y="3843191"/>
                    <a:ext cx="234565" cy="3555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latin typeface="Cambria Math"/>
                            </a:rPr>
                            <m:t>𝒙</m:t>
                          </m:r>
                        </m:oMath>
                      </m:oMathPara>
                    </a14:m>
                    <a:endParaRPr lang="ru-RU" sz="1600" b="1" dirty="0"/>
                  </a:p>
                </p:txBody>
              </p:sp>
            </mc:Choice>
            <mc:Fallback xmlns="">
              <p:sp>
                <p:nvSpPr>
                  <p:cNvPr id="11" name="TextBox 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25298" y="3843191"/>
                    <a:ext cx="234565" cy="355516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t="-5172" r="-58974" b="-17241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7" name="Овал 26"/>
              <p:cNvSpPr/>
              <p:nvPr/>
            </p:nvSpPr>
            <p:spPr>
              <a:xfrm>
                <a:off x="2317243" y="4108136"/>
                <a:ext cx="44416" cy="4336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2068473" y="4080264"/>
                    <a:ext cx="373887" cy="36862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1" smtClean="0">
                              <a:latin typeface="Cambria Math"/>
                            </a:rPr>
                            <m:t>𝟎</m:t>
                          </m:r>
                        </m:oMath>
                      </m:oMathPara>
                    </a14:m>
                    <a:endParaRPr lang="ru-RU" sz="1100" b="1" dirty="0"/>
                  </a:p>
                </p:txBody>
              </p:sp>
            </mc:Choice>
            <mc:Fallback xmlns="">
              <p:sp>
                <p:nvSpPr>
                  <p:cNvPr id="28" name="TextBox 2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68473" y="4080264"/>
                    <a:ext cx="373887" cy="368624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r="-4000" b="-16279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2874558" y="3911906"/>
                  <a:ext cx="373887" cy="3686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1100" b="1" i="1" smtClean="0">
                            <a:latin typeface="Cambria Math"/>
                          </a:rPr>
                          <m:t>𝟏</m:t>
                        </m:r>
                      </m:oMath>
                    </m:oMathPara>
                  </a14:m>
                  <a:endParaRPr lang="ru-RU" sz="1100" b="1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74558" y="3911906"/>
                  <a:ext cx="373887" cy="368624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r="-4082" b="-1627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9" name="Полилиния 28"/>
          <p:cNvSpPr/>
          <p:nvPr/>
        </p:nvSpPr>
        <p:spPr>
          <a:xfrm>
            <a:off x="1781002" y="2552522"/>
            <a:ext cx="1371113" cy="1811655"/>
          </a:xfrm>
          <a:custGeom>
            <a:avLst/>
            <a:gdLst>
              <a:gd name="connsiteX0" fmla="*/ 0 w 1699260"/>
              <a:gd name="connsiteY0" fmla="*/ 0 h 2552727"/>
              <a:gd name="connsiteX1" fmla="*/ 99060 w 1699260"/>
              <a:gd name="connsiteY1" fmla="*/ 1805940 h 2552727"/>
              <a:gd name="connsiteX2" fmla="*/ 281940 w 1699260"/>
              <a:gd name="connsiteY2" fmla="*/ 2377440 h 2552727"/>
              <a:gd name="connsiteX3" fmla="*/ 845820 w 1699260"/>
              <a:gd name="connsiteY3" fmla="*/ 2552700 h 2552727"/>
              <a:gd name="connsiteX4" fmla="*/ 1409700 w 1699260"/>
              <a:gd name="connsiteY4" fmla="*/ 2385060 h 2552727"/>
              <a:gd name="connsiteX5" fmla="*/ 1600200 w 1699260"/>
              <a:gd name="connsiteY5" fmla="*/ 1798320 h 2552727"/>
              <a:gd name="connsiteX6" fmla="*/ 1699260 w 1699260"/>
              <a:gd name="connsiteY6" fmla="*/ 7620 h 2552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9260" h="2552727">
                <a:moveTo>
                  <a:pt x="0" y="0"/>
                </a:moveTo>
                <a:cubicBezTo>
                  <a:pt x="26035" y="704850"/>
                  <a:pt x="52070" y="1409700"/>
                  <a:pt x="99060" y="1805940"/>
                </a:cubicBezTo>
                <a:cubicBezTo>
                  <a:pt x="146050" y="2202180"/>
                  <a:pt x="157480" y="2252980"/>
                  <a:pt x="281940" y="2377440"/>
                </a:cubicBezTo>
                <a:cubicBezTo>
                  <a:pt x="406400" y="2501900"/>
                  <a:pt x="657860" y="2551430"/>
                  <a:pt x="845820" y="2552700"/>
                </a:cubicBezTo>
                <a:cubicBezTo>
                  <a:pt x="1033780" y="2553970"/>
                  <a:pt x="1283970" y="2510790"/>
                  <a:pt x="1409700" y="2385060"/>
                </a:cubicBezTo>
                <a:cubicBezTo>
                  <a:pt x="1535430" y="2259330"/>
                  <a:pt x="1551940" y="2194560"/>
                  <a:pt x="1600200" y="1798320"/>
                </a:cubicBezTo>
                <a:cubicBezTo>
                  <a:pt x="1648460" y="1402080"/>
                  <a:pt x="1673860" y="704850"/>
                  <a:pt x="1699260" y="762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0" name="Группа 29"/>
          <p:cNvGrpSpPr/>
          <p:nvPr/>
        </p:nvGrpSpPr>
        <p:grpSpPr>
          <a:xfrm>
            <a:off x="1654828" y="3710635"/>
            <a:ext cx="1435359" cy="729994"/>
            <a:chOff x="1314289" y="3403851"/>
            <a:chExt cx="1778882" cy="1028604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1314289" y="3403851"/>
              <a:ext cx="1778882" cy="1028604"/>
              <a:chOff x="1314289" y="3239669"/>
              <a:chExt cx="1778882" cy="102860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2060605" y="3239669"/>
                    <a:ext cx="373887" cy="36862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ru-RU" sz="1100" b="1" i="1" smtClean="0">
                              <a:latin typeface="Cambria Math"/>
                            </a:rPr>
                            <m:t>𝟏</m:t>
                          </m:r>
                        </m:oMath>
                      </m:oMathPara>
                    </a14:m>
                    <a:endParaRPr lang="ru-RU" sz="1100" b="1" dirty="0"/>
                  </a:p>
                </p:txBody>
              </p:sp>
            </mc:Choice>
            <mc:Fallback xmlns="">
              <p:sp>
                <p:nvSpPr>
                  <p:cNvPr id="33" name="TextBox 3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60605" y="3239669"/>
                    <a:ext cx="373887" cy="368624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 r="-4000" b="-16279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4" name="Овал 33"/>
              <p:cNvSpPr/>
              <p:nvPr/>
            </p:nvSpPr>
            <p:spPr>
              <a:xfrm>
                <a:off x="3048755" y="3393558"/>
                <a:ext cx="44416" cy="4336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1314289" y="3899649"/>
                    <a:ext cx="505006" cy="36862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ru-RU" sz="11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ru-RU" sz="1100" b="1" i="1" smtClean="0">
                              <a:latin typeface="Cambria Math"/>
                            </a:rPr>
                            <m:t>𝟏</m:t>
                          </m:r>
                        </m:oMath>
                      </m:oMathPara>
                    </a14:m>
                    <a:endParaRPr lang="ru-RU" sz="1100" b="1" dirty="0"/>
                  </a:p>
                </p:txBody>
              </p:sp>
            </mc:Choice>
            <mc:Fallback xmlns="">
              <p:sp>
                <p:nvSpPr>
                  <p:cNvPr id="35" name="TextBox 3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14289" y="3899649"/>
                    <a:ext cx="505006" cy="368624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 r="-2985" b="-16279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6" name="Овал 35"/>
              <p:cNvSpPr/>
              <p:nvPr/>
            </p:nvSpPr>
            <p:spPr>
              <a:xfrm>
                <a:off x="1544585" y="3393558"/>
                <a:ext cx="44416" cy="4336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2" name="Овал 31"/>
            <p:cNvSpPr/>
            <p:nvPr/>
          </p:nvSpPr>
          <p:spPr>
            <a:xfrm>
              <a:off x="2294936" y="4313741"/>
              <a:ext cx="44416" cy="4336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5292080" y="2293326"/>
            <a:ext cx="2880320" cy="2308779"/>
            <a:chOff x="467544" y="1203598"/>
            <a:chExt cx="3569665" cy="3266741"/>
          </a:xfrm>
        </p:grpSpPr>
        <p:pic>
          <p:nvPicPr>
            <p:cNvPr id="39" name="Picture 2" descr="D:\projects\Математика\Марина Жебина\учебники и ктп\картинки\сетка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447" t="34685" r="8523" b="15063"/>
            <a:stretch/>
          </p:blipFill>
          <p:spPr bwMode="auto">
            <a:xfrm>
              <a:off x="490632" y="1351456"/>
              <a:ext cx="3502224" cy="31188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40" name="Прямая со стрелкой 39"/>
            <p:cNvCxnSpPr/>
            <p:nvPr/>
          </p:nvCxnSpPr>
          <p:spPr>
            <a:xfrm flipV="1">
              <a:off x="467544" y="3198045"/>
              <a:ext cx="3569665" cy="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/>
            <p:cNvCxnSpPr/>
            <p:nvPr/>
          </p:nvCxnSpPr>
          <p:spPr>
            <a:xfrm flipV="1">
              <a:off x="2316548" y="1343837"/>
              <a:ext cx="0" cy="311888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2080295" y="1203598"/>
                  <a:ext cx="140663" cy="3555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latin typeface="Cambria Math"/>
                          </a:rPr>
                          <m:t>𝒚</m:t>
                        </m:r>
                      </m:oMath>
                    </m:oMathPara>
                  </a14:m>
                  <a:endParaRPr lang="ru-RU" sz="1600" b="1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80295" y="1203598"/>
                  <a:ext cx="140663" cy="355516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t="-5085" r="-156522" b="-15254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3794563" y="2906653"/>
                  <a:ext cx="234565" cy="3555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latin typeface="Cambria Math"/>
                          </a:rPr>
                          <m:t>𝒙</m:t>
                        </m:r>
                      </m:oMath>
                    </m:oMathPara>
                  </a14:m>
                  <a:endParaRPr lang="ru-RU" sz="1600" b="1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94563" y="2906653"/>
                  <a:ext cx="234565" cy="355516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t="-5172" r="-58974" b="-17241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2035998" y="2923895"/>
                  <a:ext cx="373887" cy="37015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1" i="1" smtClean="0"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ru-RU" sz="1100" b="1" dirty="0"/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35998" y="2923895"/>
                  <a:ext cx="373887" cy="370158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r="-4082" b="-1627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2511386" y="2934051"/>
                  <a:ext cx="373887" cy="37015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1100" b="1" i="1" smtClean="0">
                            <a:latin typeface="Cambria Math"/>
                          </a:rPr>
                          <m:t>𝟏</m:t>
                        </m:r>
                      </m:oMath>
                    </m:oMathPara>
                  </a14:m>
                  <a:endParaRPr lang="ru-RU" sz="1100" b="1" dirty="0"/>
                </a:p>
              </p:txBody>
            </p:sp>
          </mc:Choice>
          <mc:Fallback xmlns=""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1386" y="2934051"/>
                  <a:ext cx="373887" cy="370158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r="-4082" b="-1627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" name="Овал 45"/>
            <p:cNvSpPr/>
            <p:nvPr/>
          </p:nvSpPr>
          <p:spPr>
            <a:xfrm>
              <a:off x="2294340" y="3171598"/>
              <a:ext cx="44416" cy="4336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7" name="Полилиния 46"/>
          <p:cNvSpPr/>
          <p:nvPr/>
        </p:nvSpPr>
        <p:spPr>
          <a:xfrm>
            <a:off x="6328976" y="2417447"/>
            <a:ext cx="916125" cy="2154183"/>
          </a:xfrm>
          <a:custGeom>
            <a:avLst/>
            <a:gdLst>
              <a:gd name="connsiteX0" fmla="*/ 1135380 w 1135380"/>
              <a:gd name="connsiteY0" fmla="*/ 0 h 3048000"/>
              <a:gd name="connsiteX1" fmla="*/ 944880 w 1135380"/>
              <a:gd name="connsiteY1" fmla="*/ 1440180 h 3048000"/>
              <a:gd name="connsiteX2" fmla="*/ 571500 w 1135380"/>
              <a:gd name="connsiteY2" fmla="*/ 1821180 h 3048000"/>
              <a:gd name="connsiteX3" fmla="*/ 190500 w 1135380"/>
              <a:gd name="connsiteY3" fmla="*/ 2202180 h 3048000"/>
              <a:gd name="connsiteX4" fmla="*/ 0 w 1135380"/>
              <a:gd name="connsiteY4" fmla="*/ 3048000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380" h="3048000">
                <a:moveTo>
                  <a:pt x="1135380" y="0"/>
                </a:moveTo>
                <a:cubicBezTo>
                  <a:pt x="1087120" y="568325"/>
                  <a:pt x="1038860" y="1136650"/>
                  <a:pt x="944880" y="1440180"/>
                </a:cubicBezTo>
                <a:cubicBezTo>
                  <a:pt x="850900" y="1743710"/>
                  <a:pt x="697230" y="1694180"/>
                  <a:pt x="571500" y="1821180"/>
                </a:cubicBezTo>
                <a:cubicBezTo>
                  <a:pt x="445770" y="1948180"/>
                  <a:pt x="285750" y="1997710"/>
                  <a:pt x="190500" y="2202180"/>
                </a:cubicBezTo>
                <a:cubicBezTo>
                  <a:pt x="95250" y="2406650"/>
                  <a:pt x="47625" y="2727325"/>
                  <a:pt x="0" y="304800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6695985" y="3304702"/>
                <a:ext cx="30168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1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1100" b="1" dirty="0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5985" y="3304702"/>
                <a:ext cx="301685" cy="261610"/>
              </a:xfrm>
              <a:prstGeom prst="rect">
                <a:avLst/>
              </a:prstGeom>
              <a:blipFill rotWithShape="1">
                <a:blip r:embed="rId15"/>
                <a:stretch>
                  <a:fillRect r="-4000" b="-162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6250875" y="3510618"/>
                <a:ext cx="40748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100" b="1" i="1" smtClean="0">
                          <a:latin typeface="Cambria Math"/>
                        </a:rPr>
                        <m:t>−</m:t>
                      </m:r>
                      <m:r>
                        <a:rPr lang="ru-RU" sz="11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1100" b="1" dirty="0"/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0875" y="3510618"/>
                <a:ext cx="407483" cy="261610"/>
              </a:xfrm>
              <a:prstGeom prst="rect">
                <a:avLst/>
              </a:prstGeom>
              <a:blipFill rotWithShape="1">
                <a:blip r:embed="rId16"/>
                <a:stretch>
                  <a:fillRect r="-2985" b="-162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Овал 49"/>
          <p:cNvSpPr/>
          <p:nvPr/>
        </p:nvSpPr>
        <p:spPr>
          <a:xfrm>
            <a:off x="6466530" y="3954760"/>
            <a:ext cx="35839" cy="306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7070862" y="3419839"/>
            <a:ext cx="35839" cy="306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6678972" y="3821907"/>
                <a:ext cx="40748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100" b="1" i="1" smtClean="0">
                          <a:latin typeface="Cambria Math"/>
                        </a:rPr>
                        <m:t>−</m:t>
                      </m:r>
                      <m:r>
                        <a:rPr lang="ru-RU" sz="11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1100" b="1" dirty="0"/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8972" y="3821907"/>
                <a:ext cx="407483" cy="261610"/>
              </a:xfrm>
              <a:prstGeom prst="rect">
                <a:avLst/>
              </a:prstGeom>
              <a:blipFill rotWithShape="1">
                <a:blip r:embed="rId17"/>
                <a:stretch>
                  <a:fillRect r="-3030" b="-162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Овал 52"/>
          <p:cNvSpPr/>
          <p:nvPr/>
        </p:nvSpPr>
        <p:spPr>
          <a:xfrm>
            <a:off x="6766581" y="3687583"/>
            <a:ext cx="35839" cy="306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Прямоугольник 54"/>
              <p:cNvSpPr/>
              <p:nvPr/>
            </p:nvSpPr>
            <p:spPr>
              <a:xfrm>
                <a:off x="3059832" y="195486"/>
                <a:ext cx="3395959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4800" b="1" i="1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800" b="1" i="1">
                              <a:solidFill>
                                <a:srgbClr val="FF0000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4800" b="1" i="1">
                              <a:solidFill>
                                <a:srgbClr val="FF0000"/>
                              </a:solidFill>
                              <a:latin typeface="Cambria Math"/>
                              <a:cs typeface="Arial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4800" b="1" i="1">
                              <a:solidFill>
                                <a:srgbClr val="FF0000"/>
                              </a:solidFill>
                              <a:latin typeface="Cambria Math"/>
                              <a:cs typeface="Arial" pitchFamily="34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ru-RU" sz="44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195486"/>
                <a:ext cx="3395959" cy="830997"/>
              </a:xfrm>
              <a:prstGeom prst="rect">
                <a:avLst/>
              </a:prstGeom>
              <a:blipFill rotWithShape="1">
                <a:blip r:embed="rId18"/>
                <a:stretch>
                  <a:fillRect t="-17647" b="-3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Стрелка вниз 53"/>
          <p:cNvSpPr/>
          <p:nvPr/>
        </p:nvSpPr>
        <p:spPr>
          <a:xfrm rot="18730246" flipH="1">
            <a:off x="5405892" y="950271"/>
            <a:ext cx="432048" cy="71603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</p:spTree>
    <p:extLst>
      <p:ext uri="{BB962C8B-B14F-4D97-AF65-F5344CB8AC3E}">
        <p14:creationId xmlns:p14="http://schemas.microsoft.com/office/powerpoint/2010/main" val="132635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29" grpId="0" animBg="1"/>
      <p:bldP spid="47" grpId="0" animBg="1"/>
      <p:bldP spid="48" grpId="0"/>
      <p:bldP spid="49" grpId="0"/>
      <p:bldP spid="50" grpId="0" animBg="1"/>
      <p:bldP spid="51" grpId="0" animBg="1"/>
      <p:bldP spid="52" grpId="0"/>
      <p:bldP spid="53" grpId="0" animBg="1"/>
      <p:bldP spid="55" grpId="0"/>
      <p:bldP spid="5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504</Words>
  <Application>Microsoft Office PowerPoint</Application>
  <PresentationFormat>Экран (16:9)</PresentationFormat>
  <Paragraphs>92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67</cp:revision>
  <dcterms:created xsi:type="dcterms:W3CDTF">2014-07-14T05:32:05Z</dcterms:created>
  <dcterms:modified xsi:type="dcterms:W3CDTF">2014-08-25T12:28:49Z</dcterms:modified>
</cp:coreProperties>
</file>