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618"/>
    <a:srgbClr val="0D2204"/>
    <a:srgbClr val="FBF7FA"/>
    <a:srgbClr val="F0E0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5" autoAdjust="0"/>
    <p:restoredTop sz="94388" autoAdjust="0"/>
  </p:normalViewPr>
  <p:slideViewPr>
    <p:cSldViewPr>
      <p:cViewPr varScale="1">
        <p:scale>
          <a:sx n="111" d="100"/>
          <a:sy n="111" d="100"/>
        </p:scale>
        <p:origin x="-744" y="-6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18BB76-E5CC-4359-8FFD-83FF64A8F3C7}" type="datetimeFigureOut">
              <a:rPr lang="ru-RU" smtClean="0"/>
              <a:t>31.07.2014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13FA83-7FA0-4B2C-8AE5-61551CA424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0337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13FA83-7FA0-4B2C-8AE5-61551CA42484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86942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13FA83-7FA0-4B2C-8AE5-61551CA42484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86942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13FA83-7FA0-4B2C-8AE5-61551CA42484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36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31.07.2014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31.07.2014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31.07.2014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31.07.2014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1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18" Type="http://schemas.openxmlformats.org/officeDocument/2006/relationships/image" Target="../media/image24.png"/><Relationship Id="rId26" Type="http://schemas.openxmlformats.org/officeDocument/2006/relationships/image" Target="../media/image32.png"/><Relationship Id="rId3" Type="http://schemas.openxmlformats.org/officeDocument/2006/relationships/image" Target="../media/image10.png"/><Relationship Id="rId21" Type="http://schemas.openxmlformats.org/officeDocument/2006/relationships/image" Target="../media/image27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17" Type="http://schemas.openxmlformats.org/officeDocument/2006/relationships/image" Target="../media/image23.png"/><Relationship Id="rId25" Type="http://schemas.openxmlformats.org/officeDocument/2006/relationships/image" Target="../media/image31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22.png"/><Relationship Id="rId20" Type="http://schemas.openxmlformats.org/officeDocument/2006/relationships/image" Target="../media/image26.png"/><Relationship Id="rId29" Type="http://schemas.openxmlformats.org/officeDocument/2006/relationships/image" Target="../media/image3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24" Type="http://schemas.openxmlformats.org/officeDocument/2006/relationships/image" Target="../media/image30.png"/><Relationship Id="rId5" Type="http://schemas.openxmlformats.org/officeDocument/2006/relationships/image" Target="../media/image110.png"/><Relationship Id="rId15" Type="http://schemas.openxmlformats.org/officeDocument/2006/relationships/image" Target="../media/image21.png"/><Relationship Id="rId23" Type="http://schemas.openxmlformats.org/officeDocument/2006/relationships/image" Target="../media/image29.png"/><Relationship Id="rId28" Type="http://schemas.openxmlformats.org/officeDocument/2006/relationships/image" Target="../media/image34.png"/><Relationship Id="rId10" Type="http://schemas.openxmlformats.org/officeDocument/2006/relationships/image" Target="../media/image16.png"/><Relationship Id="rId19" Type="http://schemas.openxmlformats.org/officeDocument/2006/relationships/image" Target="../media/image25.png"/><Relationship Id="rId4" Type="http://schemas.openxmlformats.org/officeDocument/2006/relationships/image" Target="../media/image11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Relationship Id="rId22" Type="http://schemas.openxmlformats.org/officeDocument/2006/relationships/image" Target="../media/image28.png"/><Relationship Id="rId27" Type="http://schemas.openxmlformats.org/officeDocument/2006/relationships/image" Target="../media/image33.png"/><Relationship Id="rId30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7" Type="http://schemas.openxmlformats.org/officeDocument/2006/relationships/image" Target="../media/image40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9.png"/><Relationship Id="rId5" Type="http://schemas.openxmlformats.org/officeDocument/2006/relationships/image" Target="../media/image1.png"/><Relationship Id="rId4" Type="http://schemas.openxmlformats.org/officeDocument/2006/relationships/image" Target="../media/image3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13" Type="http://schemas.openxmlformats.org/officeDocument/2006/relationships/image" Target="../media/image45.png"/><Relationship Id="rId3" Type="http://schemas.openxmlformats.org/officeDocument/2006/relationships/image" Target="../media/image390.png"/><Relationship Id="rId7" Type="http://schemas.openxmlformats.org/officeDocument/2006/relationships/image" Target="../media/image41.png"/><Relationship Id="rId12" Type="http://schemas.openxmlformats.org/officeDocument/2006/relationships/image" Target="../media/image4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11" Type="http://schemas.openxmlformats.org/officeDocument/2006/relationships/image" Target="../media/image43.png"/><Relationship Id="rId5" Type="http://schemas.openxmlformats.org/officeDocument/2006/relationships/image" Target="../media/image110.png"/><Relationship Id="rId10" Type="http://schemas.openxmlformats.org/officeDocument/2006/relationships/image" Target="../media/image42.png"/><Relationship Id="rId4" Type="http://schemas.openxmlformats.org/officeDocument/2006/relationships/image" Target="../media/image11.png"/><Relationship Id="rId9" Type="http://schemas.openxmlformats.org/officeDocument/2006/relationships/image" Target="../media/image41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13" Type="http://schemas.openxmlformats.org/officeDocument/2006/relationships/image" Target="../media/image1.png"/><Relationship Id="rId18" Type="http://schemas.openxmlformats.org/officeDocument/2006/relationships/image" Target="../media/image61.png"/><Relationship Id="rId26" Type="http://schemas.openxmlformats.org/officeDocument/2006/relationships/image" Target="../media/image69.png"/><Relationship Id="rId3" Type="http://schemas.openxmlformats.org/officeDocument/2006/relationships/image" Target="../media/image47.png"/><Relationship Id="rId21" Type="http://schemas.openxmlformats.org/officeDocument/2006/relationships/image" Target="../media/image64.png"/><Relationship Id="rId7" Type="http://schemas.openxmlformats.org/officeDocument/2006/relationships/image" Target="../media/image51.png"/><Relationship Id="rId12" Type="http://schemas.openxmlformats.org/officeDocument/2006/relationships/image" Target="../media/image56.png"/><Relationship Id="rId17" Type="http://schemas.openxmlformats.org/officeDocument/2006/relationships/image" Target="../media/image60.png"/><Relationship Id="rId25" Type="http://schemas.openxmlformats.org/officeDocument/2006/relationships/image" Target="../media/image68.png"/><Relationship Id="rId2" Type="http://schemas.openxmlformats.org/officeDocument/2006/relationships/image" Target="../media/image46.png"/><Relationship Id="rId16" Type="http://schemas.openxmlformats.org/officeDocument/2006/relationships/image" Target="../media/image59.png"/><Relationship Id="rId20" Type="http://schemas.openxmlformats.org/officeDocument/2006/relationships/image" Target="../media/image63.png"/><Relationship Id="rId29" Type="http://schemas.openxmlformats.org/officeDocument/2006/relationships/image" Target="../media/image7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0.png"/><Relationship Id="rId11" Type="http://schemas.openxmlformats.org/officeDocument/2006/relationships/image" Target="../media/image55.png"/><Relationship Id="rId24" Type="http://schemas.openxmlformats.org/officeDocument/2006/relationships/image" Target="../media/image67.png"/><Relationship Id="rId5" Type="http://schemas.openxmlformats.org/officeDocument/2006/relationships/image" Target="../media/image49.png"/><Relationship Id="rId15" Type="http://schemas.openxmlformats.org/officeDocument/2006/relationships/image" Target="../media/image58.png"/><Relationship Id="rId23" Type="http://schemas.openxmlformats.org/officeDocument/2006/relationships/image" Target="../media/image66.png"/><Relationship Id="rId28" Type="http://schemas.openxmlformats.org/officeDocument/2006/relationships/image" Target="../media/image71.png"/><Relationship Id="rId10" Type="http://schemas.openxmlformats.org/officeDocument/2006/relationships/image" Target="../media/image54.png"/><Relationship Id="rId19" Type="http://schemas.openxmlformats.org/officeDocument/2006/relationships/image" Target="../media/image62.png"/><Relationship Id="rId4" Type="http://schemas.openxmlformats.org/officeDocument/2006/relationships/image" Target="../media/image48.png"/><Relationship Id="rId9" Type="http://schemas.openxmlformats.org/officeDocument/2006/relationships/image" Target="../media/image53.png"/><Relationship Id="rId14" Type="http://schemas.openxmlformats.org/officeDocument/2006/relationships/image" Target="../media/image57.png"/><Relationship Id="rId22" Type="http://schemas.openxmlformats.org/officeDocument/2006/relationships/image" Target="../media/image65.png"/><Relationship Id="rId27" Type="http://schemas.openxmlformats.org/officeDocument/2006/relationships/image" Target="../media/image7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png"/><Relationship Id="rId13" Type="http://schemas.openxmlformats.org/officeDocument/2006/relationships/image" Target="../media/image560.png"/><Relationship Id="rId18" Type="http://schemas.openxmlformats.org/officeDocument/2006/relationships/image" Target="../media/image77.png"/><Relationship Id="rId26" Type="http://schemas.openxmlformats.org/officeDocument/2006/relationships/image" Target="../media/image690.png"/><Relationship Id="rId3" Type="http://schemas.openxmlformats.org/officeDocument/2006/relationships/image" Target="../media/image11.png"/><Relationship Id="rId21" Type="http://schemas.openxmlformats.org/officeDocument/2006/relationships/image" Target="../media/image80.png"/><Relationship Id="rId7" Type="http://schemas.openxmlformats.org/officeDocument/2006/relationships/image" Target="../media/image500.png"/><Relationship Id="rId12" Type="http://schemas.openxmlformats.org/officeDocument/2006/relationships/image" Target="../media/image550.png"/><Relationship Id="rId17" Type="http://schemas.openxmlformats.org/officeDocument/2006/relationships/image" Target="../media/image600.png"/><Relationship Id="rId25" Type="http://schemas.openxmlformats.org/officeDocument/2006/relationships/image" Target="../media/image680.png"/><Relationship Id="rId33" Type="http://schemas.openxmlformats.org/officeDocument/2006/relationships/image" Target="../media/image84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590.png"/><Relationship Id="rId20" Type="http://schemas.openxmlformats.org/officeDocument/2006/relationships/image" Target="../media/image79.png"/><Relationship Id="rId29" Type="http://schemas.openxmlformats.org/officeDocument/2006/relationships/image" Target="../media/image7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5.png"/><Relationship Id="rId11" Type="http://schemas.openxmlformats.org/officeDocument/2006/relationships/image" Target="../media/image540.png"/><Relationship Id="rId24" Type="http://schemas.openxmlformats.org/officeDocument/2006/relationships/image" Target="../media/image83.png"/><Relationship Id="rId32" Type="http://schemas.openxmlformats.org/officeDocument/2006/relationships/image" Target="../media/image1.png"/><Relationship Id="rId5" Type="http://schemas.openxmlformats.org/officeDocument/2006/relationships/image" Target="../media/image12.png"/><Relationship Id="rId15" Type="http://schemas.openxmlformats.org/officeDocument/2006/relationships/image" Target="../media/image580.png"/><Relationship Id="rId23" Type="http://schemas.openxmlformats.org/officeDocument/2006/relationships/image" Target="../media/image82.png"/><Relationship Id="rId28" Type="http://schemas.openxmlformats.org/officeDocument/2006/relationships/image" Target="../media/image710.png"/><Relationship Id="rId10" Type="http://schemas.openxmlformats.org/officeDocument/2006/relationships/image" Target="../media/image530.png"/><Relationship Id="rId19" Type="http://schemas.openxmlformats.org/officeDocument/2006/relationships/image" Target="../media/image78.png"/><Relationship Id="rId31" Type="http://schemas.openxmlformats.org/officeDocument/2006/relationships/image" Target="../media/image740.png"/><Relationship Id="rId4" Type="http://schemas.openxmlformats.org/officeDocument/2006/relationships/image" Target="../media/image480.png"/><Relationship Id="rId9" Type="http://schemas.openxmlformats.org/officeDocument/2006/relationships/image" Target="../media/image520.png"/><Relationship Id="rId14" Type="http://schemas.openxmlformats.org/officeDocument/2006/relationships/image" Target="../media/image570.png"/><Relationship Id="rId22" Type="http://schemas.openxmlformats.org/officeDocument/2006/relationships/image" Target="../media/image81.png"/><Relationship Id="rId27" Type="http://schemas.openxmlformats.org/officeDocument/2006/relationships/image" Target="../media/image700.png"/><Relationship Id="rId30" Type="http://schemas.openxmlformats.org/officeDocument/2006/relationships/image" Target="../media/image73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51.png"/><Relationship Id="rId13" Type="http://schemas.openxmlformats.org/officeDocument/2006/relationships/image" Target="../media/image840.png"/><Relationship Id="rId18" Type="http://schemas.openxmlformats.org/officeDocument/2006/relationships/image" Target="../media/image89.png"/><Relationship Id="rId26" Type="http://schemas.openxmlformats.org/officeDocument/2006/relationships/image" Target="../media/image97.png"/><Relationship Id="rId3" Type="http://schemas.openxmlformats.org/officeDocument/2006/relationships/image" Target="../media/image750.png"/><Relationship Id="rId21" Type="http://schemas.openxmlformats.org/officeDocument/2006/relationships/image" Target="../media/image92.png"/><Relationship Id="rId34" Type="http://schemas.openxmlformats.org/officeDocument/2006/relationships/image" Target="../media/image105.png"/><Relationship Id="rId7" Type="http://schemas.openxmlformats.org/officeDocument/2006/relationships/image" Target="../media/image85.png"/><Relationship Id="rId12" Type="http://schemas.openxmlformats.org/officeDocument/2006/relationships/image" Target="../media/image830.png"/><Relationship Id="rId17" Type="http://schemas.openxmlformats.org/officeDocument/2006/relationships/image" Target="../media/image88.png"/><Relationship Id="rId25" Type="http://schemas.openxmlformats.org/officeDocument/2006/relationships/image" Target="../media/image96.png"/><Relationship Id="rId33" Type="http://schemas.openxmlformats.org/officeDocument/2006/relationships/image" Target="../media/image104.png"/><Relationship Id="rId2" Type="http://schemas.openxmlformats.org/officeDocument/2006/relationships/image" Target="../media/image11.png"/><Relationship Id="rId16" Type="http://schemas.openxmlformats.org/officeDocument/2006/relationships/image" Target="../media/image87.png"/><Relationship Id="rId20" Type="http://schemas.openxmlformats.org/officeDocument/2006/relationships/image" Target="../media/image91.png"/><Relationship Id="rId29" Type="http://schemas.openxmlformats.org/officeDocument/2006/relationships/image" Target="../media/image10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80.png"/><Relationship Id="rId11" Type="http://schemas.openxmlformats.org/officeDocument/2006/relationships/image" Target="../media/image820.png"/><Relationship Id="rId24" Type="http://schemas.openxmlformats.org/officeDocument/2006/relationships/image" Target="../media/image95.png"/><Relationship Id="rId32" Type="http://schemas.openxmlformats.org/officeDocument/2006/relationships/image" Target="../media/image103.png"/><Relationship Id="rId5" Type="http://schemas.openxmlformats.org/officeDocument/2006/relationships/image" Target="../media/image770.png"/><Relationship Id="rId15" Type="http://schemas.openxmlformats.org/officeDocument/2006/relationships/image" Target="../media/image860.png"/><Relationship Id="rId23" Type="http://schemas.openxmlformats.org/officeDocument/2006/relationships/image" Target="../media/image94.png"/><Relationship Id="rId28" Type="http://schemas.openxmlformats.org/officeDocument/2006/relationships/image" Target="../media/image99.png"/><Relationship Id="rId10" Type="http://schemas.openxmlformats.org/officeDocument/2006/relationships/image" Target="../media/image86.png"/><Relationship Id="rId19" Type="http://schemas.openxmlformats.org/officeDocument/2006/relationships/image" Target="../media/image90.png"/><Relationship Id="rId31" Type="http://schemas.openxmlformats.org/officeDocument/2006/relationships/image" Target="../media/image102.png"/><Relationship Id="rId4" Type="http://schemas.openxmlformats.org/officeDocument/2006/relationships/image" Target="../media/image760.png"/><Relationship Id="rId9" Type="http://schemas.openxmlformats.org/officeDocument/2006/relationships/image" Target="../media/image1.png"/><Relationship Id="rId14" Type="http://schemas.openxmlformats.org/officeDocument/2006/relationships/image" Target="../media/image850.png"/><Relationship Id="rId22" Type="http://schemas.openxmlformats.org/officeDocument/2006/relationships/image" Target="../media/image93.png"/><Relationship Id="rId27" Type="http://schemas.openxmlformats.org/officeDocument/2006/relationships/image" Target="../media/image98.png"/><Relationship Id="rId30" Type="http://schemas.openxmlformats.org/officeDocument/2006/relationships/image" Target="../media/image10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1893" y="1707654"/>
            <a:ext cx="734021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8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Построение </a:t>
            </a:r>
            <a:r>
              <a:rPr lang="ru-RU" sz="4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графика</a:t>
            </a:r>
            <a:endParaRPr lang="en-US" sz="4800" b="1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4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квадратичной </a:t>
            </a:r>
            <a:r>
              <a:rPr lang="ru-RU" sz="48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функции</a:t>
            </a:r>
          </a:p>
        </p:txBody>
      </p:sp>
      <p:grpSp>
        <p:nvGrpSpPr>
          <p:cNvPr id="3" name="Группа 2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4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5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996050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5262452" y="1719431"/>
            <a:ext cx="2952328" cy="19424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971500" y="1709395"/>
            <a:ext cx="2880420" cy="19424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899592" y="1637387"/>
                <a:ext cx="2731197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ru-RU" sz="360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𝑦</m:t>
                      </m:r>
                      <m:r>
                        <a:rPr lang="ru-RU" sz="360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=</m:t>
                      </m:r>
                      <m:r>
                        <a:rPr lang="ru-RU" sz="360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ru-RU" sz="3600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3600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ru-RU" sz="3600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36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36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𝑛</m:t>
                      </m:r>
                    </m:oMath>
                  </m:oMathPara>
                </a14:m>
                <a:endParaRPr lang="ru-RU" sz="4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1637387"/>
                <a:ext cx="2731197" cy="646331"/>
              </a:xfrm>
              <a:prstGeom prst="rect">
                <a:avLst/>
              </a:prstGeom>
              <a:blipFill rotWithShape="1">
                <a:blip r:embed="rId2"/>
                <a:stretch>
                  <a:fillRect t="-13208" r="-8259" b="-3584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5125386" y="1644202"/>
                <a:ext cx="3226461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ru-RU" sz="360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𝑦</m:t>
                      </m:r>
                      <m:r>
                        <a:rPr lang="ru-RU" sz="360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=</m:t>
                      </m:r>
                      <m:r>
                        <a:rPr lang="ru-RU" sz="360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ru-RU" sz="3600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ru-RU" sz="3600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sz="36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36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𝑚</m:t>
                          </m:r>
                          <m:r>
                            <a:rPr lang="en-US" sz="36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ru-RU" sz="3600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sz="48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5386" y="1644202"/>
                <a:ext cx="3226461" cy="646331"/>
              </a:xfrm>
              <a:prstGeom prst="rect">
                <a:avLst/>
              </a:prstGeom>
              <a:blipFill rotWithShape="1">
                <a:blip r:embed="rId3"/>
                <a:stretch>
                  <a:fillRect t="-13208" r="-6805" b="-3584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Группа 3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5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6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3617508" y="411510"/>
                <a:ext cx="1939890" cy="658898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ru-RU" sz="3600" b="1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/>
                        </a:rPr>
                        <m:t>𝒚</m:t>
                      </m:r>
                      <m:r>
                        <a:rPr lang="ru-RU" sz="3600" b="1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/>
                        </a:rPr>
                        <m:t>=</m:t>
                      </m:r>
                      <m:r>
                        <a:rPr lang="ru-RU" sz="3600" b="1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/>
                        </a:rPr>
                        <m:t>𝒂</m:t>
                      </m:r>
                      <m:sSup>
                        <m:sSupPr>
                          <m:ctrlPr>
                            <a:rPr lang="ru-RU" sz="3600" b="1" i="1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3600" b="1" i="1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ru-RU" sz="3600" b="1" i="1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ru-RU" sz="2800" b="1" dirty="0">
                  <a:solidFill>
                    <a:schemeClr val="accent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7508" y="411510"/>
                <a:ext cx="1939890" cy="658898"/>
              </a:xfrm>
              <a:prstGeom prst="rect">
                <a:avLst/>
              </a:prstGeom>
              <a:blipFill rotWithShape="1">
                <a:blip r:embed="rId5"/>
                <a:stretch>
                  <a:fillRect t="-11111" r="-11599" b="-3518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Стрелка вправо 9"/>
          <p:cNvSpPr/>
          <p:nvPr/>
        </p:nvSpPr>
        <p:spPr>
          <a:xfrm rot="8471721">
            <a:off x="2970064" y="1130367"/>
            <a:ext cx="750801" cy="370386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 rot="13128279" flipH="1">
            <a:off x="5372176" y="1142891"/>
            <a:ext cx="750801" cy="370386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1174124" y="2363153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Сдвиг вдоль оси у: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174124" y="2782418"/>
                <a:ext cx="25202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>
                    <a:solidFill>
                      <a:schemeClr val="accent1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Вверх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на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/>
                      </a:rPr>
                      <m:t>𝑛</m:t>
                    </m:r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, если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/>
                      </a:rPr>
                      <m:t>𝑛</m:t>
                    </m:r>
                    <m:r>
                      <a:rPr lang="en-US" b="0" i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/>
                      </a:rPr>
                      <m:t>&gt;0</m:t>
                    </m:r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4124" y="2782418"/>
                <a:ext cx="2520280" cy="369332"/>
              </a:xfrm>
              <a:prstGeom prst="rect">
                <a:avLst/>
              </a:prstGeom>
              <a:blipFill rotWithShape="1">
                <a:blip r:embed="rId6"/>
                <a:stretch>
                  <a:fillRect l="-2179" t="-8197" r="-2906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174124" y="3210530"/>
                <a:ext cx="259551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>
                    <a:solidFill>
                      <a:schemeClr val="accent1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Вниз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на </a:t>
                </a:r>
                <a14:m>
                  <m:oMath xmlns:m="http://schemas.openxmlformats.org/officeDocument/2006/math">
                    <m:r>
                      <a:rPr lang="ru-RU" b="0" i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/>
                      </a:rPr>
                      <m:t>−</m:t>
                    </m:r>
                    <m:r>
                      <a:rPr lang="en-US" i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/>
                      </a:rPr>
                      <m:t>𝑛</m:t>
                    </m:r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, если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/>
                      </a:rPr>
                      <m:t>𝑛</m:t>
                    </m:r>
                    <m:r>
                      <a:rPr lang="en-US" b="0" i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/>
                      </a:rPr>
                      <m:t>&lt;0</m:t>
                    </m:r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4124" y="3210530"/>
                <a:ext cx="2595510" cy="369332"/>
              </a:xfrm>
              <a:prstGeom prst="rect">
                <a:avLst/>
              </a:prstGeom>
              <a:blipFill rotWithShape="1">
                <a:blip r:embed="rId7"/>
                <a:stretch>
                  <a:fillRect l="-2118" t="-8333" r="-2824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5493849" y="2361816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Сдвиг вдоль оси х: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493849" y="2779419"/>
                <a:ext cx="28621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>
                    <a:solidFill>
                      <a:schemeClr val="accent1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Вправо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на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/>
                        <a:cs typeface="Times New Roman" pitchFamily="18" charset="0"/>
                      </a:rPr>
                      <m:t>𝑚</m:t>
                    </m:r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, если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/>
                      </a:rPr>
                      <m:t>𝑚</m:t>
                    </m:r>
                    <m:r>
                      <a:rPr lang="en-US" b="0" i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/>
                      </a:rPr>
                      <m:t>&gt;0</m:t>
                    </m:r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3849" y="2779419"/>
                <a:ext cx="2862150" cy="369332"/>
              </a:xfrm>
              <a:prstGeom prst="rect">
                <a:avLst/>
              </a:prstGeom>
              <a:blipFill rotWithShape="1">
                <a:blip r:embed="rId8"/>
                <a:stretch>
                  <a:fillRect l="-1702" t="-819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493849" y="3214170"/>
                <a:ext cx="282012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>
                    <a:solidFill>
                      <a:schemeClr val="accent1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Влево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на </a:t>
                </a:r>
                <a14:m>
                  <m:oMath xmlns:m="http://schemas.openxmlformats.org/officeDocument/2006/math">
                    <m:r>
                      <a:rPr lang="ru-RU" b="0" i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/>
                      </a:rPr>
                      <m:t>−</m:t>
                    </m:r>
                    <m:r>
                      <a:rPr lang="en-US" b="0" i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/>
                      </a:rPr>
                      <m:t>𝑚</m:t>
                    </m:r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, если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/>
                      </a:rPr>
                      <m:t>𝑚</m:t>
                    </m:r>
                    <m:r>
                      <a:rPr lang="en-US" b="0" i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/>
                      </a:rPr>
                      <m:t>&lt;0</m:t>
                    </m:r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3849" y="3214170"/>
                <a:ext cx="2820124" cy="369332"/>
              </a:xfrm>
              <a:prstGeom prst="rect">
                <a:avLst/>
              </a:prstGeom>
              <a:blipFill rotWithShape="1">
                <a:blip r:embed="rId9"/>
                <a:stretch>
                  <a:fillRect l="-1728" t="-8197" r="-2376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599376" y="3795886"/>
                <a:ext cx="3945247" cy="6588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𝒚</m:t>
                      </m:r>
                      <m:r>
                        <a:rPr lang="en-US" sz="3600" b="1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=</m:t>
                      </m:r>
                      <m:r>
                        <a:rPr lang="en-US" sz="3600" b="1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𝒂</m:t>
                      </m:r>
                      <m:sSup>
                        <m:sSupPr>
                          <m:ctrlPr>
                            <a:rPr lang="en-US" sz="3600" b="1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3600" b="1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𝒙</m:t>
                          </m:r>
                          <m:r>
                            <a:rPr lang="en-US" sz="3600" b="1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3600" b="1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𝒎</m:t>
                          </m:r>
                          <m:r>
                            <a:rPr lang="en-US" sz="3600" b="1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3600" b="1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3600" b="1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+</m:t>
                      </m:r>
                      <m:r>
                        <a:rPr lang="en-US" sz="3600" b="1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𝒏</m:t>
                      </m:r>
                    </m:oMath>
                  </m:oMathPara>
                </a14:m>
                <a:endParaRPr lang="ru-RU" sz="3600" b="1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9376" y="3795886"/>
                <a:ext cx="3945247" cy="658898"/>
              </a:xfrm>
              <a:prstGeom prst="rect">
                <a:avLst/>
              </a:prstGeom>
              <a:blipFill rotWithShape="1">
                <a:blip r:embed="rId10"/>
                <a:stretch>
                  <a:fillRect t="-11111" r="-5401" b="-3518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67744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8" grpId="0" animBg="1"/>
      <p:bldP spid="2" grpId="0"/>
      <p:bldP spid="3" grpId="0"/>
      <p:bldP spid="7" grpId="0"/>
      <p:bldP spid="10" grpId="0" animBg="1"/>
      <p:bldP spid="11" grpId="0" animBg="1"/>
      <p:bldP spid="12" grpId="0"/>
      <p:bldP spid="13" grpId="0"/>
      <p:bldP spid="14" grpId="0"/>
      <p:bldP spid="15" grpId="0"/>
      <p:bldP spid="16" grpId="0"/>
      <p:bldP spid="1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rgbClr val="FBF7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280019" y="339502"/>
                <a:ext cx="2274405" cy="4070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𝒚</m:t>
                      </m:r>
                      <m:r>
                        <a:rPr lang="en-US" sz="2000" b="1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𝒂</m:t>
                      </m:r>
                      <m:sSup>
                        <m:sSupPr>
                          <m:ctrlPr>
                            <a:rPr lang="en-US" sz="2000" b="1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1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2000" b="1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𝒙</m:t>
                          </m:r>
                          <m:r>
                            <a:rPr lang="en-US" sz="2000" b="1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2000" b="1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𝒎</m:t>
                          </m:r>
                          <m:r>
                            <a:rPr lang="en-US" sz="2000" b="1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2000" b="1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000" b="1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000" b="1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𝒏</m:t>
                      </m:r>
                    </m:oMath>
                  </m:oMathPara>
                </a14:m>
                <a:endParaRPr lang="ru-RU" sz="2800" b="1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0019" y="339502"/>
                <a:ext cx="2274405" cy="407099"/>
              </a:xfrm>
              <a:prstGeom prst="rect">
                <a:avLst/>
              </a:prstGeom>
              <a:blipFill rotWithShape="1">
                <a:blip r:embed="rId3"/>
                <a:stretch>
                  <a:fillRect t="-4545" r="-3485" b="-2878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Группа 7"/>
          <p:cNvGrpSpPr/>
          <p:nvPr/>
        </p:nvGrpSpPr>
        <p:grpSpPr>
          <a:xfrm>
            <a:off x="578400" y="861223"/>
            <a:ext cx="3637700" cy="3851241"/>
            <a:chOff x="4907197" y="993298"/>
            <a:chExt cx="3491633" cy="3766960"/>
          </a:xfrm>
        </p:grpSpPr>
        <p:pic>
          <p:nvPicPr>
            <p:cNvPr id="7" name="Picture 2" descr="D:\projects\Математика\Марина Жебина\учебники и ктп\картинки\сетка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2470" t="26418" r="8523" b="10098"/>
            <a:stretch/>
          </p:blipFill>
          <p:spPr bwMode="auto">
            <a:xfrm>
              <a:off x="4907197" y="1008168"/>
              <a:ext cx="3478138" cy="37520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2" name="Прямая со стрелкой 1"/>
            <p:cNvCxnSpPr/>
            <p:nvPr/>
          </p:nvCxnSpPr>
          <p:spPr>
            <a:xfrm flipV="1">
              <a:off x="6779660" y="1032932"/>
              <a:ext cx="2884" cy="3727326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" name="Прямая со стрелкой 2"/>
            <p:cNvCxnSpPr/>
            <p:nvPr/>
          </p:nvCxnSpPr>
          <p:spPr>
            <a:xfrm flipV="1">
              <a:off x="4907197" y="3080961"/>
              <a:ext cx="3478138" cy="3863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/>
                <p:cNvSpPr txBox="1"/>
                <p:nvPr/>
              </p:nvSpPr>
              <p:spPr>
                <a:xfrm>
                  <a:off x="6546201" y="993298"/>
                  <a:ext cx="13501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1" i="1" smtClean="0">
                            <a:latin typeface="Cambria Math"/>
                          </a:rPr>
                          <m:t>𝒚</m:t>
                        </m:r>
                      </m:oMath>
                    </m:oMathPara>
                  </a14:m>
                  <a:endParaRPr lang="ru-RU" sz="1600" b="1" dirty="0"/>
                </a:p>
              </p:txBody>
            </p:sp>
          </mc:Choice>
          <mc:Fallback xmlns="">
            <p:sp>
              <p:nvSpPr>
                <p:cNvPr id="5" name="TextBox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46201" y="993298"/>
                  <a:ext cx="135015" cy="338554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t="-4688" r="-140000" b="-6250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/>
                <p:cNvSpPr txBox="1"/>
                <p:nvPr/>
              </p:nvSpPr>
              <p:spPr>
                <a:xfrm>
                  <a:off x="8173684" y="2796353"/>
                  <a:ext cx="225146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1" i="1" smtClean="0">
                            <a:latin typeface="Cambria Math"/>
                          </a:rPr>
                          <m:t>𝒙</m:t>
                        </m:r>
                      </m:oMath>
                    </m:oMathPara>
                  </a14:m>
                  <a:endParaRPr lang="ru-RU" sz="1600" b="1" dirty="0"/>
                </a:p>
              </p:txBody>
            </p:sp>
          </mc:Choice>
          <mc:Fallback xmlns="">
            <p:sp>
              <p:nvSpPr>
                <p:cNvPr id="6" name="TextBox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173684" y="2796353"/>
                  <a:ext cx="225146" cy="338554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t="-4615" r="-51220" b="-4615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0" name="Полилиния 9"/>
          <p:cNvSpPr/>
          <p:nvPr/>
        </p:nvSpPr>
        <p:spPr>
          <a:xfrm>
            <a:off x="1021766" y="1521282"/>
            <a:ext cx="2252654" cy="2209471"/>
          </a:xfrm>
          <a:custGeom>
            <a:avLst/>
            <a:gdLst>
              <a:gd name="connsiteX0" fmla="*/ 0 w 2407920"/>
              <a:gd name="connsiteY0" fmla="*/ 0 h 2509520"/>
              <a:gd name="connsiteX1" fmla="*/ 1209040 w 2407920"/>
              <a:gd name="connsiteY1" fmla="*/ 2509520 h 2509520"/>
              <a:gd name="connsiteX2" fmla="*/ 2407920 w 2407920"/>
              <a:gd name="connsiteY2" fmla="*/ 0 h 2509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07920" h="2509520">
                <a:moveTo>
                  <a:pt x="0" y="0"/>
                </a:moveTo>
                <a:cubicBezTo>
                  <a:pt x="403860" y="1254760"/>
                  <a:pt x="807720" y="2509520"/>
                  <a:pt x="1209040" y="2509520"/>
                </a:cubicBezTo>
                <a:cubicBezTo>
                  <a:pt x="1610360" y="2509520"/>
                  <a:pt x="2009140" y="1254760"/>
                  <a:pt x="2407920" y="0"/>
                </a:cubicBezTo>
              </a:path>
            </a:pathLst>
          </a:custGeom>
          <a:ln>
            <a:solidFill>
              <a:srgbClr val="00206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2128488" y="3709159"/>
            <a:ext cx="42771" cy="4025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единительная линия 13"/>
          <p:cNvCxnSpPr>
            <a:endCxn id="11" idx="0"/>
          </p:cNvCxnSpPr>
          <p:nvPr/>
        </p:nvCxnSpPr>
        <p:spPr>
          <a:xfrm>
            <a:off x="2149873" y="2995595"/>
            <a:ext cx="1" cy="713564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11" idx="6"/>
          </p:cNvCxnSpPr>
          <p:nvPr/>
        </p:nvCxnSpPr>
        <p:spPr>
          <a:xfrm>
            <a:off x="2171259" y="3729286"/>
            <a:ext cx="360941" cy="1467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944381" y="2725574"/>
                <a:ext cx="407422" cy="3251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4381" y="2725574"/>
                <a:ext cx="407422" cy="325173"/>
              </a:xfrm>
              <a:prstGeom prst="rect">
                <a:avLst/>
              </a:prstGeom>
              <a:blipFill rotWithShape="1">
                <a:blip r:embed="rId7"/>
                <a:stretch>
                  <a:fillRect t="-9434" r="-20896" b="-4339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445164" y="3546573"/>
                <a:ext cx="350436" cy="3251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𝑛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5164" y="3546573"/>
                <a:ext cx="350436" cy="325173"/>
              </a:xfrm>
              <a:prstGeom prst="rect">
                <a:avLst/>
              </a:prstGeom>
              <a:blipFill rotWithShape="1">
                <a:blip r:embed="rId8"/>
                <a:stretch>
                  <a:fillRect t="-9434" r="-25862" b="-4339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764597" y="3758745"/>
                <a:ext cx="808546" cy="3251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</a:rPr>
                        <m:t>𝑚</m:t>
                      </m:r>
                      <m:r>
                        <a:rPr lang="en-US" b="0" i="1" smtClean="0">
                          <a:latin typeface="Cambria Math"/>
                        </a:rPr>
                        <m:t>;</m:t>
                      </m:r>
                      <m:r>
                        <a:rPr lang="en-US" b="0" i="1" smtClean="0">
                          <a:latin typeface="Cambria Math"/>
                        </a:rPr>
                        <m:t>𝑛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4597" y="3758745"/>
                <a:ext cx="808546" cy="325173"/>
              </a:xfrm>
              <a:prstGeom prst="rect">
                <a:avLst/>
              </a:prstGeom>
              <a:blipFill rotWithShape="1">
                <a:blip r:embed="rId9"/>
                <a:stretch>
                  <a:fillRect l="-1504" t="-9434" r="-12782" b="-4339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Прямоугольник 20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788024" y="1275570"/>
                <a:ext cx="193642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=4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(</m:t>
                          </m:r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latin typeface="Cambria Math"/>
                            </a:rPr>
                            <m:t>−5)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+2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1275570"/>
                <a:ext cx="1936428" cy="369332"/>
              </a:xfrm>
              <a:prstGeom prst="rect">
                <a:avLst/>
              </a:prstGeom>
              <a:blipFill rotWithShape="1">
                <a:blip r:embed="rId10"/>
                <a:stretch>
                  <a:fillRect t="-8197" r="-3774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788024" y="2011077"/>
                <a:ext cx="210955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=−2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(</m:t>
                          </m:r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+1</m:t>
                          </m:r>
                          <m:r>
                            <a:rPr lang="en-US" i="1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+5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2011077"/>
                <a:ext cx="2109552" cy="369332"/>
              </a:xfrm>
              <a:prstGeom prst="rect">
                <a:avLst/>
              </a:prstGeom>
              <a:blipFill rotWithShape="1">
                <a:blip r:embed="rId11"/>
                <a:stretch>
                  <a:fillRect t="-8333" r="-3468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788023" y="2581945"/>
                <a:ext cx="1801775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(</m:t>
                          </m:r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latin typeface="Cambria Math"/>
                            </a:rPr>
                            <m:t>−11)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3" y="2581945"/>
                <a:ext cx="1801775" cy="610936"/>
              </a:xfrm>
              <a:prstGeom prst="rect">
                <a:avLst/>
              </a:prstGeom>
              <a:blipFill rotWithShape="1">
                <a:blip r:embed="rId12"/>
                <a:stretch>
                  <a:fillRect r="-405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788024" y="3440255"/>
                <a:ext cx="180818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(</m:t>
                          </m:r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+7</m:t>
                          </m:r>
                          <m:r>
                            <a:rPr lang="en-US" i="1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0" smtClean="0">
                          <a:latin typeface="Cambria Math"/>
                        </a:rPr>
                        <m:t>−1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3440255"/>
                <a:ext cx="1808187" cy="369332"/>
              </a:xfrm>
              <a:prstGeom prst="rect">
                <a:avLst/>
              </a:prstGeom>
              <a:blipFill rotWithShape="1">
                <a:blip r:embed="rId13"/>
                <a:stretch>
                  <a:fillRect t="-8197" r="-4040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788024" y="4141514"/>
                <a:ext cx="22409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=0,2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(</m:t>
                          </m:r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latin typeface="Cambria Math"/>
                            </a:rPr>
                            <m:t>−6)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−17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4141514"/>
                <a:ext cx="2240998" cy="369332"/>
              </a:xfrm>
              <a:prstGeom prst="rect">
                <a:avLst/>
              </a:prstGeom>
              <a:blipFill rotWithShape="1">
                <a:blip r:embed="rId14"/>
                <a:stretch>
                  <a:fillRect t="-8197" r="-2989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7429399" y="1275570"/>
                <a:ext cx="10935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(      ;     )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9399" y="1275570"/>
                <a:ext cx="1093568" cy="369332"/>
              </a:xfrm>
              <a:prstGeom prst="rect">
                <a:avLst/>
              </a:prstGeom>
              <a:blipFill rotWithShape="1">
                <a:blip r:embed="rId15"/>
                <a:stretch>
                  <a:fillRect t="-8197" r="-6704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7429399" y="2011077"/>
                <a:ext cx="10935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(      ;     )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9399" y="2011077"/>
                <a:ext cx="1093568" cy="369332"/>
              </a:xfrm>
              <a:prstGeom prst="rect">
                <a:avLst/>
              </a:prstGeom>
              <a:blipFill rotWithShape="1">
                <a:blip r:embed="rId16"/>
                <a:stretch>
                  <a:fillRect t="-8333" r="-6704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7429399" y="2669996"/>
                <a:ext cx="10935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(      ;     )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9399" y="2669996"/>
                <a:ext cx="1093568" cy="369332"/>
              </a:xfrm>
              <a:prstGeom prst="rect">
                <a:avLst/>
              </a:prstGeom>
              <a:blipFill rotWithShape="1">
                <a:blip r:embed="rId17"/>
                <a:stretch>
                  <a:fillRect t="-8197" r="-6704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7429399" y="3440255"/>
                <a:ext cx="10935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(      ;     )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9399" y="3440255"/>
                <a:ext cx="1093568" cy="369332"/>
              </a:xfrm>
              <a:prstGeom prst="rect">
                <a:avLst/>
              </a:prstGeom>
              <a:blipFill rotWithShape="1">
                <a:blip r:embed="rId18"/>
                <a:stretch>
                  <a:fillRect t="-8197" r="-6704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7429399" y="4141514"/>
                <a:ext cx="11448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(    ;        )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9399" y="4141514"/>
                <a:ext cx="1144864" cy="369332"/>
              </a:xfrm>
              <a:prstGeom prst="rect">
                <a:avLst/>
              </a:prstGeom>
              <a:blipFill rotWithShape="1">
                <a:blip r:embed="rId19"/>
                <a:stretch>
                  <a:fillRect t="-8197" r="-5851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Прямоугольник 31"/>
              <p:cNvSpPr/>
              <p:nvPr/>
            </p:nvSpPr>
            <p:spPr>
              <a:xfrm>
                <a:off x="5863096" y="1278377"/>
                <a:ext cx="3658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5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2" name="Прямоугольник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3096" y="1278377"/>
                <a:ext cx="365806" cy="369332"/>
              </a:xfrm>
              <a:prstGeom prst="rect">
                <a:avLst/>
              </a:prstGeom>
              <a:blipFill rotWithShape="1">
                <a:blip r:embed="rId20"/>
                <a:stretch>
                  <a:fillRect t="-8333" r="-21667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Прямоугольник 32"/>
              <p:cNvSpPr/>
              <p:nvPr/>
            </p:nvSpPr>
            <p:spPr>
              <a:xfrm>
                <a:off x="6358646" y="1278377"/>
                <a:ext cx="3658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3" name="Прямоугольник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8646" y="1278377"/>
                <a:ext cx="365806" cy="369332"/>
              </a:xfrm>
              <a:prstGeom prst="rect">
                <a:avLst/>
              </a:prstGeom>
              <a:blipFill rotWithShape="1">
                <a:blip r:embed="rId21"/>
                <a:stretch>
                  <a:fillRect t="-8333" r="-23333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Прямоугольник 33"/>
              <p:cNvSpPr/>
              <p:nvPr/>
            </p:nvSpPr>
            <p:spPr>
              <a:xfrm>
                <a:off x="5863096" y="1834324"/>
                <a:ext cx="53893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r>
                        <a:rPr lang="en-US" i="1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4" name="Прямоугольник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3096" y="1834324"/>
                <a:ext cx="538930" cy="369332"/>
              </a:xfrm>
              <a:prstGeom prst="rect">
                <a:avLst/>
              </a:prstGeom>
              <a:blipFill rotWithShape="1">
                <a:blip r:embed="rId22"/>
                <a:stretch>
                  <a:fillRect t="-8333" r="-14773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Прямоугольник 34"/>
              <p:cNvSpPr/>
              <p:nvPr/>
            </p:nvSpPr>
            <p:spPr>
              <a:xfrm>
                <a:off x="6529018" y="2018990"/>
                <a:ext cx="3658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5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5" name="Прямоугольник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9018" y="2018990"/>
                <a:ext cx="365806" cy="369332"/>
              </a:xfrm>
              <a:prstGeom prst="rect">
                <a:avLst/>
              </a:prstGeom>
              <a:blipFill rotWithShape="1">
                <a:blip r:embed="rId23"/>
                <a:stretch>
                  <a:fillRect t="-8197" r="-23333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Прямоугольник 35"/>
              <p:cNvSpPr/>
              <p:nvPr/>
            </p:nvSpPr>
            <p:spPr>
              <a:xfrm>
                <a:off x="5890449" y="2725354"/>
                <a:ext cx="49404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11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6" name="Прямоугольник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0449" y="2725354"/>
                <a:ext cx="494046" cy="369332"/>
              </a:xfrm>
              <a:prstGeom prst="rect">
                <a:avLst/>
              </a:prstGeom>
              <a:blipFill rotWithShape="1">
                <a:blip r:embed="rId24"/>
                <a:stretch>
                  <a:fillRect t="-8197" r="-17284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Прямоугольник 36"/>
              <p:cNvSpPr/>
              <p:nvPr/>
            </p:nvSpPr>
            <p:spPr>
              <a:xfrm>
                <a:off x="6492194" y="2725354"/>
                <a:ext cx="3658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0" smtClean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7" name="Прямоугольник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2194" y="2725354"/>
                <a:ext cx="365806" cy="369332"/>
              </a:xfrm>
              <a:prstGeom prst="rect">
                <a:avLst/>
              </a:prstGeom>
              <a:blipFill rotWithShape="1">
                <a:blip r:embed="rId25"/>
                <a:stretch>
                  <a:fillRect t="-8197" r="-2166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Прямоугольник 37"/>
              <p:cNvSpPr/>
              <p:nvPr/>
            </p:nvSpPr>
            <p:spPr>
              <a:xfrm>
                <a:off x="5573335" y="3252843"/>
                <a:ext cx="53893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r>
                        <a:rPr lang="en-US" i="1">
                          <a:latin typeface="Cambria Math"/>
                        </a:rPr>
                        <m:t>7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8" name="Прямоугольник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3335" y="3252843"/>
                <a:ext cx="538930" cy="369332"/>
              </a:xfrm>
              <a:prstGeom prst="rect">
                <a:avLst/>
              </a:prstGeom>
              <a:blipFill rotWithShape="1">
                <a:blip r:embed="rId26"/>
                <a:stretch>
                  <a:fillRect t="-8333" r="-14607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Прямоугольник 38"/>
              <p:cNvSpPr/>
              <p:nvPr/>
            </p:nvSpPr>
            <p:spPr>
              <a:xfrm>
                <a:off x="6074404" y="3440255"/>
                <a:ext cx="53893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>
                          <a:latin typeface="Cambria Math"/>
                        </a:rPr>
                        <m:t>−1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9" name="Прямоугольник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4404" y="3440255"/>
                <a:ext cx="538930" cy="369332"/>
              </a:xfrm>
              <a:prstGeom prst="rect">
                <a:avLst/>
              </a:prstGeom>
              <a:blipFill rotWithShape="1">
                <a:blip r:embed="rId27"/>
                <a:stretch>
                  <a:fillRect t="-8197" r="-1460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Прямоугольник 39"/>
              <p:cNvSpPr/>
              <p:nvPr/>
            </p:nvSpPr>
            <p:spPr>
              <a:xfrm>
                <a:off x="6036220" y="4141514"/>
                <a:ext cx="3658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6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0" name="Прямоугольник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6220" y="4141514"/>
                <a:ext cx="365806" cy="369332"/>
              </a:xfrm>
              <a:prstGeom prst="rect">
                <a:avLst/>
              </a:prstGeom>
              <a:blipFill rotWithShape="1">
                <a:blip r:embed="rId28"/>
                <a:stretch>
                  <a:fillRect t="-8197" r="-23333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Прямоугольник 40"/>
              <p:cNvSpPr/>
              <p:nvPr/>
            </p:nvSpPr>
            <p:spPr>
              <a:xfrm>
                <a:off x="6358646" y="4147826"/>
                <a:ext cx="66717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−17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1" name="Прямоугольник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8646" y="4147826"/>
                <a:ext cx="667170" cy="369332"/>
              </a:xfrm>
              <a:prstGeom prst="rect">
                <a:avLst/>
              </a:prstGeom>
              <a:blipFill rotWithShape="1">
                <a:blip r:embed="rId29"/>
                <a:stretch>
                  <a:fillRect t="-8197" r="-11818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2" name="Группа 41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4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3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9" name="TextBox 8"/>
          <p:cNvSpPr txBox="1"/>
          <p:nvPr/>
        </p:nvSpPr>
        <p:spPr>
          <a:xfrm>
            <a:off x="4788024" y="195420"/>
            <a:ext cx="41045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Определите координаты вершин парабол: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9634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0.00463 L 0.05174 -0.03919 C 0.0625 -0.04875 0.07882 -0.054 0.09566 -0.054 C 0.11511 -0.054 0.13056 -0.04875 0.14132 -0.03919 L 0.19323 0.00463 " pathEditMode="relative" rAng="0" ptsTypes="FffFF">
                                      <p:cBhvr>
                                        <p:cTn id="5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653" y="-29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0.00309 L 0.04774 -0.03703 C 0.05781 -0.04597 0.07274 -0.05091 0.08837 -0.05091 C 0.10625 -0.05091 0.12048 -0.04597 0.13055 -0.03703 L 0.17847 0.00309 " pathEditMode="relative" rAng="0" ptsTypes="FffFF">
                                      <p:cBhvr>
                                        <p:cTn id="65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924" y="-27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4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-0.00031 L 0.05017 -0.03116 C 0.06094 -0.03826 0.07622 -0.04011 0.09236 -0.03702 C 0.11059 -0.0327 0.12535 -0.02468 0.13472 -0.01388 L 0.18142 0.03579 " pathEditMode="relative" rAng="391691" ptsTypes="FffFF">
                                      <p:cBhvr>
                                        <p:cTn id="81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53" y="-8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4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1.56125E-6 L 0.04271 -0.04011 C 0.05173 -0.04906 0.0651 -0.05399 0.07916 -0.05399 C 0.09514 -0.05399 0.10781 -0.04906 0.11684 -0.04011 L 0.15972 -1.56125E-6 " pathEditMode="relative" rAng="0" ptsTypes="FffFF">
                                      <p:cBhvr>
                                        <p:cTn id="88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86" y="-27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4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0.00771 L 0.04896 -0.04782 C 0.05938 -0.05677 0.07465 -0.0617 0.0908 -0.0617 C 0.10903 -0.0617 0.12361 -0.05677 0.13403 -0.04782 L 0.18316 -0.00771 " pathEditMode="relative" rAng="0" ptsTypes="FffFF">
                                      <p:cBhvr>
                                        <p:cTn id="103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49" y="-27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0.00771 L 0.04375 -0.04782 C 0.05296 -0.05677 0.06685 -0.0617 0.08108 -0.0617 C 0.0974 -0.0617 0.1106 -0.05677 0.1198 -0.04782 L 0.16372 -0.00771 " pathEditMode="relative" rAng="0" ptsTypes="FffFF">
                                      <p:cBhvr>
                                        <p:cTn id="112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77" y="-27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500"/>
                            </p:stCondLst>
                            <p:childTnLst>
                              <p:par>
                                <p:cTn id="127" presetID="4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007 -0.00895 L 0.06649 -0.02746 C 0.07882 -0.03178 0.09566 -0.03178 0.11406 -0.02777 C 0.13385 -0.02314 0.14965 -0.01604 0.16076 -0.00617 L 0.21319 0.03703 " pathEditMode="relative" rAng="436638" ptsTypes="FffFF">
                                      <p:cBhvr>
                                        <p:cTn id="128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95" y="2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4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045E-16 -8.97871E-7 L 0.05347 -0.04011 C 0.06476 -0.04906 0.0816 -0.05399 0.09913 -0.05399 C 0.1191 -0.05399 0.13507 -0.04906 0.14635 -0.04011 L 0.2 -8.97871E-7 " pathEditMode="relative" rAng="0" ptsTypes="FffFF">
                                      <p:cBhvr>
                                        <p:cTn id="135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00" y="-27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4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1.44091E-6 L 0.04445 -0.04011 C 0.05382 -0.04906 0.06771 -0.054 0.0823 -0.054 C 0.09914 -0.054 0.11233 -0.04906 0.12171 -0.04011 L 0.1665 1.44091E-6 " pathEditMode="relative" rAng="0" ptsTypes="FffFF">
                                      <p:cBhvr>
                                        <p:cTn id="150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16" y="-27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500"/>
                            </p:stCondLst>
                            <p:childTnLst>
                              <p:par>
                                <p:cTn id="157" presetID="4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74 -2.74607E-6 L 0.04149 -0.04011 C 0.05052 -0.04906 0.06406 -0.05399 0.0783 -0.05399 C 0.09445 -0.05399 0.10747 -0.04906 0.11649 -0.04011 L 0.16024 -2.74607E-6 " pathEditMode="relative" rAng="0" ptsTypes="FffFF">
                                      <p:cBhvr>
                                        <p:cTn id="158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90" y="-27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0" grpId="0" animBg="1"/>
      <p:bldP spid="11" grpId="0" animBg="1"/>
      <p:bldP spid="17" grpId="0"/>
      <p:bldP spid="18" grpId="0"/>
      <p:bldP spid="20" grpId="0"/>
      <p:bldP spid="15" grpId="0"/>
      <p:bldP spid="24" grpId="0"/>
      <p:bldP spid="25" grpId="0"/>
      <p:bldP spid="26" grpId="0"/>
      <p:bldP spid="27" grpId="0"/>
      <p:bldP spid="19" grpId="0"/>
      <p:bldP spid="28" grpId="0"/>
      <p:bldP spid="29" grpId="0"/>
      <p:bldP spid="30" grpId="0"/>
      <p:bldP spid="31" grpId="0"/>
      <p:bldP spid="32" grpId="0"/>
      <p:bldP spid="32" grpId="1"/>
      <p:bldP spid="33" grpId="0"/>
      <p:bldP spid="33" grpId="1"/>
      <p:bldP spid="34" grpId="0"/>
      <p:bldP spid="34" grpId="1"/>
      <p:bldP spid="35" grpId="0"/>
      <p:bldP spid="35" grpId="1"/>
      <p:bldP spid="36" grpId="0"/>
      <p:bldP spid="36" grpId="1"/>
      <p:bldP spid="37" grpId="0"/>
      <p:bldP spid="37" grpId="1"/>
      <p:bldP spid="38" grpId="0"/>
      <p:bldP spid="38" grpId="1"/>
      <p:bldP spid="39" grpId="0"/>
      <p:bldP spid="39" grpId="1"/>
      <p:bldP spid="40" grpId="0"/>
      <p:bldP spid="40" grpId="1"/>
      <p:bldP spid="41" grpId="0"/>
      <p:bldP spid="41" grpId="1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2027296" y="470582"/>
                <a:ext cx="5089407" cy="10930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𝒚</m:t>
                      </m:r>
                      <m:r>
                        <a:rPr lang="en-US" sz="3200" b="1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=</m:t>
                      </m:r>
                      <m:r>
                        <a:rPr lang="en-US" sz="3200" b="1" i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𝒂</m:t>
                      </m:r>
                      <m:sSup>
                        <m:sSupPr>
                          <m:ctrlPr>
                            <a:rPr lang="en-US" sz="3200" b="1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b="1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3200" b="1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𝒙</m:t>
                          </m:r>
                          <m:r>
                            <a:rPr lang="en-US" sz="3200" b="1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3200" b="1" i="1">
                                  <a:solidFill>
                                    <a:schemeClr val="tx2">
                                      <a:lumMod val="50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3200" b="1" i="1">
                                  <a:solidFill>
                                    <a:schemeClr val="tx2">
                                      <a:lumMod val="50000"/>
                                    </a:schemeClr>
                                  </a:solidFill>
                                  <a:latin typeface="Cambria Math"/>
                                </a:rPr>
                                <m:t>𝒃</m:t>
                              </m:r>
                            </m:num>
                            <m:den>
                              <m:r>
                                <a:rPr lang="en-US" sz="3200" b="1" i="1">
                                  <a:solidFill>
                                    <a:schemeClr val="tx2">
                                      <a:lumMod val="50000"/>
                                    </a:schemeClr>
                                  </a:solidFill>
                                  <a:latin typeface="Cambria Math"/>
                                </a:rPr>
                                <m:t>𝟐</m:t>
                              </m:r>
                              <m:r>
                                <a:rPr lang="en-US" sz="3200" b="1" i="1">
                                  <a:solidFill>
                                    <a:schemeClr val="tx2">
                                      <a:lumMod val="50000"/>
                                    </a:schemeClr>
                                  </a:solidFill>
                                  <a:latin typeface="Cambria Math"/>
                                </a:rPr>
                                <m:t>𝒂</m:t>
                              </m:r>
                            </m:den>
                          </m:f>
                          <m:r>
                            <a:rPr lang="en-US" sz="3200" b="1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3200" b="1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3200" b="1" i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3200" b="1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3200" b="1" i="1">
                                  <a:solidFill>
                                    <a:schemeClr val="tx2">
                                      <a:lumMod val="50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200" b="1" i="1">
                                  <a:solidFill>
                                    <a:schemeClr val="tx2">
                                      <a:lumMod val="50000"/>
                                    </a:schemeClr>
                                  </a:solidFill>
                                  <a:latin typeface="Cambria Math"/>
                                </a:rPr>
                                <m:t>𝒃</m:t>
                              </m:r>
                            </m:e>
                            <m:sup>
                              <m:r>
                                <a:rPr lang="en-US" sz="3200" b="1" i="1">
                                  <a:solidFill>
                                    <a:schemeClr val="tx2">
                                      <a:lumMod val="50000"/>
                                    </a:schemeClr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3200" b="1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3200" b="1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𝟒</m:t>
                          </m:r>
                          <m:r>
                            <a:rPr lang="en-US" sz="3200" b="1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𝒂𝒄</m:t>
                          </m:r>
                        </m:num>
                        <m:den>
                          <m:r>
                            <a:rPr lang="en-US" sz="3200" b="1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𝟒</m:t>
                          </m:r>
                          <m:r>
                            <a:rPr lang="en-US" sz="3200" b="1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𝒂</m:t>
                          </m:r>
                        </m:den>
                      </m:f>
                    </m:oMath>
                  </m:oMathPara>
                </a14:m>
                <a:endParaRPr lang="ru-RU" sz="3200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7296" y="470582"/>
                <a:ext cx="5089407" cy="1093056"/>
              </a:xfrm>
              <a:prstGeom prst="rect">
                <a:avLst/>
              </a:prstGeom>
              <a:blipFill rotWithShape="1">
                <a:blip r:embed="rId2"/>
                <a:stretch>
                  <a:fillRect r="-3477" b="-1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864320" y="535658"/>
                <a:ext cx="3415359" cy="5959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𝒚</m:t>
                      </m:r>
                      <m:r>
                        <a:rPr lang="en-US" sz="3200" b="1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=</m:t>
                      </m:r>
                      <m:r>
                        <a:rPr lang="en-US" sz="3200" b="1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𝒂</m:t>
                      </m:r>
                      <m:sSup>
                        <m:sSupPr>
                          <m:ctrlPr>
                            <a:rPr lang="en-US" sz="3200" b="1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sz="3200" b="1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3200" b="1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+</m:t>
                      </m:r>
                      <m:r>
                        <a:rPr lang="en-US" sz="3200" b="1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𝒃𝒙</m:t>
                      </m:r>
                      <m:r>
                        <a:rPr lang="en-US" sz="3200" b="1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+</m:t>
                      </m:r>
                      <m:r>
                        <a:rPr lang="en-US" sz="3200" b="1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𝒄</m:t>
                      </m:r>
                    </m:oMath>
                  </m:oMathPara>
                </a14:m>
                <a:endParaRPr lang="ru-RU" sz="3200" b="1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4320" y="535658"/>
                <a:ext cx="3415359" cy="595932"/>
              </a:xfrm>
              <a:prstGeom prst="rect">
                <a:avLst/>
              </a:prstGeom>
              <a:blipFill rotWithShape="1">
                <a:blip r:embed="rId3"/>
                <a:stretch>
                  <a:fillRect t="-10204" r="-3571" b="-3367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467543" y="1492818"/>
                <a:ext cx="8208912" cy="22310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/>
                      </a:rPr>
                      <m:t>𝒂</m:t>
                    </m:r>
                    <m:sSup>
                      <m:sSupPr>
                        <m:ctrlPr>
                          <a:rPr lang="en-US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b="1" i="1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en-US" b="1" i="1">
                        <a:solidFill>
                          <a:schemeClr val="tx1"/>
                        </a:solidFill>
                        <a:latin typeface="Cambria Math"/>
                      </a:rPr>
                      <m:t>𝒃𝒙</m:t>
                    </m:r>
                    <m:r>
                      <a:rPr lang="en-US" b="1" i="1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en-US" b="1" i="1">
                        <a:solidFill>
                          <a:schemeClr val="tx1"/>
                        </a:solidFill>
                        <a:latin typeface="Cambria Math"/>
                      </a:rPr>
                      <m:t>𝒄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/>
                      </a:rPr>
                      <m:t>𝒂</m:t>
                    </m:r>
                    <m:d>
                      <m:dPr>
                        <m:ctrlP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𝒙</m:t>
                            </m:r>
                          </m:e>
                          <m:sup>
                            <m:r>
                              <a:rPr lang="en-US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en-US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𝒃</m:t>
                            </m:r>
                          </m:num>
                          <m:den>
                            <m:r>
                              <a:rPr lang="en-US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𝒂</m:t>
                            </m:r>
                          </m:den>
                        </m:f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en-US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𝒄</m:t>
                            </m:r>
                          </m:num>
                          <m:den>
                            <m:r>
                              <a:rPr lang="en-US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𝒂</m:t>
                            </m:r>
                          </m:den>
                        </m:f>
                      </m:e>
                    </m:d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/>
                      </a:rPr>
                      <m:t>𝒂</m:t>
                    </m:r>
                  </m:oMath>
                </a14:m>
                <a:r>
                  <a:rPr lang="en-US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𝒙</m:t>
                            </m:r>
                          </m:e>
                          <m:sup>
                            <m:r>
                              <a:rPr lang="en-US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  <m:f>
                          <m:fPr>
                            <m:ctrlPr>
                              <a:rPr lang="en-US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𝒃</m:t>
                            </m:r>
                          </m:num>
                          <m:den>
                            <m:r>
                              <a:rPr lang="en-US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𝟐</m:t>
                            </m:r>
                            <m:r>
                              <a:rPr lang="en-US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𝒂</m:t>
                            </m:r>
                          </m:den>
                        </m:f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en-US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𝒄</m:t>
                            </m:r>
                          </m:num>
                          <m:den>
                            <m:r>
                              <a:rPr lang="en-US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𝒂</m:t>
                            </m:r>
                          </m:den>
                        </m:f>
                      </m:e>
                    </m:d>
                    <m:r>
                      <a:rPr lang="en-US" b="1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</m:oMath>
                </a14:m>
                <a:endParaRPr lang="en-US" b="1" i="1" dirty="0" smtClean="0">
                  <a:solidFill>
                    <a:schemeClr val="tx1"/>
                  </a:solidFill>
                  <a:latin typeface="Cambria Math"/>
                </a:endParaRP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en-US" b="1" i="1">
                        <a:solidFill>
                          <a:schemeClr val="tx1"/>
                        </a:solidFill>
                        <a:latin typeface="Cambria Math"/>
                      </a:rPr>
                      <m:t>𝒂</m:t>
                    </m:r>
                  </m:oMath>
                </a14:m>
                <a:r>
                  <a:rPr lang="en-US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𝒙</m:t>
                            </m:r>
                          </m:e>
                          <m:sup>
                            <m:r>
                              <a:rPr lang="en-US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  <m:f>
                          <m:fPr>
                            <m:ctrlPr>
                              <a:rPr lang="en-US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𝒃</m:t>
                            </m:r>
                          </m:num>
                          <m:den>
                            <m:r>
                              <a:rPr lang="en-US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𝟐</m:t>
                            </m:r>
                            <m:r>
                              <a:rPr lang="en-US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𝒂</m:t>
                            </m:r>
                          </m:den>
                        </m:f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en-US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𝒃</m:t>
                                </m:r>
                              </m:e>
                              <m:sup>
                                <m:r>
                                  <a:rPr lang="en-US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</m:sup>
                            </m:sSup>
                          </m:num>
                          <m:den>
                            <m:r>
                              <a:rPr lang="en-US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𝟒</m:t>
                            </m:r>
                            <m:sSup>
                              <m:sSupPr>
                                <m:ctrlPr>
                                  <a:rPr lang="en-US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𝒂</m:t>
                                </m:r>
                              </m:e>
                              <m:sup>
                                <m:r>
                                  <a:rPr lang="en-US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</m:sup>
                            </m:sSup>
                          </m:den>
                        </m:f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US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b="1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1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𝒃</m:t>
                                </m:r>
                              </m:e>
                              <m:sup>
                                <m:r>
                                  <a:rPr lang="en-US" b="1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</m:sup>
                            </m:sSup>
                          </m:num>
                          <m:den>
                            <m:r>
                              <a:rPr lang="en-US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𝟒</m:t>
                            </m:r>
                            <m:sSup>
                              <m:sSupPr>
                                <m:ctrlPr>
                                  <a:rPr lang="en-US" b="1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1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𝒂</m:t>
                                </m:r>
                              </m:e>
                              <m:sup>
                                <m:r>
                                  <a:rPr lang="en-US" b="1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</m:sup>
                            </m:sSup>
                          </m:den>
                        </m:f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en-US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𝒄</m:t>
                            </m:r>
                          </m:num>
                          <m:den>
                            <m:r>
                              <a:rPr lang="en-US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𝒂</m:t>
                            </m:r>
                          </m:den>
                        </m:f>
                      </m:e>
                    </m:d>
                    <m:r>
                      <a:rPr lang="en-US" b="1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/>
                      </a:rPr>
                      <m:t>𝒂</m:t>
                    </m:r>
                    <m:sSup>
                      <m:sSupPr>
                        <m:ctrlP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en-US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𝒃</m:t>
                            </m:r>
                          </m:num>
                          <m:den>
                            <m:r>
                              <a:rPr lang="en-US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𝟐</m:t>
                            </m:r>
                            <m:r>
                              <a:rPr lang="en-US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𝒂</m:t>
                            </m:r>
                          </m:den>
                        </m:f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/>
                      </a:rPr>
                      <m:t>𝒂</m:t>
                    </m:r>
                    <m:f>
                      <m:fPr>
                        <m:ctrlPr>
                          <a:rPr lang="en-US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𝒃</m:t>
                            </m:r>
                          </m:e>
                          <m:sup>
                            <m:r>
                              <a:rPr lang="en-US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𝟒</m:t>
                        </m:r>
                        <m:sSup>
                          <m:sSupPr>
                            <m:ctrlPr>
                              <a:rPr lang="en-US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𝒂</m:t>
                            </m:r>
                          </m:e>
                          <m:sup>
                            <m:r>
                              <a:rPr lang="en-US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den>
                    </m:f>
                    <m:r>
                      <a:rPr lang="en-US" b="1" i="0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/>
                      </a:rPr>
                      <m:t>𝒂</m:t>
                    </m:r>
                    <m:f>
                      <m:fPr>
                        <m:ctrlPr>
                          <a:rPr lang="en-US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𝒄</m:t>
                        </m:r>
                      </m:num>
                      <m:den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𝒂</m:t>
                        </m:r>
                      </m:den>
                    </m:f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</m:oMath>
                </a14:m>
                <a:endParaRPr lang="en-US" b="1" i="1" dirty="0">
                  <a:solidFill>
                    <a:schemeClr val="tx1"/>
                  </a:solidFill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1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b="1" i="1">
                          <a:solidFill>
                            <a:schemeClr val="tx1"/>
                          </a:solidFill>
                          <a:latin typeface="Cambria Math"/>
                        </a:rPr>
                        <m:t>𝒂</m:t>
                      </m:r>
                      <m:sSup>
                        <m:sSupPr>
                          <m:ctrlPr>
                            <a:rPr lang="en-US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𝒙</m:t>
                          </m:r>
                          <m:r>
                            <a:rPr lang="en-US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𝒃</m:t>
                              </m:r>
                            </m:num>
                            <m:den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𝟐</m:t>
                              </m:r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𝒂</m:t>
                              </m:r>
                            </m:den>
                          </m:f>
                          <m:r>
                            <a:rPr lang="en-US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b="1" i="1">
                          <a:solidFill>
                            <a:schemeClr val="tx1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𝒃</m:t>
                              </m:r>
                            </m:e>
                            <m:sup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n-US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𝟒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𝒂</m:t>
                          </m:r>
                        </m:den>
                      </m:f>
                      <m:r>
                        <a:rPr lang="en-US" b="1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𝒄</m:t>
                      </m:r>
                      <m:r>
                        <a:rPr lang="en-US" b="1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b="1" i="1">
                          <a:solidFill>
                            <a:schemeClr val="tx1"/>
                          </a:solidFill>
                          <a:latin typeface="Cambria Math"/>
                        </a:rPr>
                        <m:t>𝒂</m:t>
                      </m:r>
                      <m:sSup>
                        <m:sSupPr>
                          <m:ctrlPr>
                            <a:rPr lang="en-US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𝒙</m:t>
                          </m:r>
                          <m:r>
                            <a:rPr lang="en-US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𝒃</m:t>
                              </m:r>
                            </m:num>
                            <m:den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𝟐</m:t>
                              </m:r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𝒂</m:t>
                              </m:r>
                            </m:den>
                          </m:f>
                          <m:r>
                            <a:rPr lang="en-US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b="1" i="1">
                          <a:solidFill>
                            <a:schemeClr val="tx1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𝒃</m:t>
                              </m:r>
                            </m:e>
                            <m:sup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𝟒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𝒂𝒄</m:t>
                          </m:r>
                        </m:num>
                        <m:den>
                          <m:r>
                            <a:rPr lang="en-US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𝟒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𝒂</m:t>
                          </m:r>
                        </m:den>
                      </m:f>
                    </m:oMath>
                  </m:oMathPara>
                </a14:m>
                <a:endParaRPr lang="en-US" sz="2000" b="1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3" y="1492818"/>
                <a:ext cx="8208912" cy="223106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Группа 3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5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6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347864" y="1948627"/>
                <a:ext cx="2274405" cy="407099"/>
              </a:xfrm>
              <a:prstGeom prst="rect">
                <a:avLst/>
              </a:prstGeom>
              <a:noFill/>
              <a:ln>
                <a:solidFill>
                  <a:schemeClr val="accent2">
                    <a:lumMod val="75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</a:rPr>
                        <m:t>𝒚</m:t>
                      </m:r>
                      <m:r>
                        <a:rPr lang="en-US" sz="20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</a:rPr>
                        <m:t>𝒂</m:t>
                      </m:r>
                      <m:sSup>
                        <m:sSupPr>
                          <m:ctrlPr>
                            <a:rPr lang="en-US" sz="20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20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𝒙</m:t>
                          </m:r>
                          <m:r>
                            <a:rPr lang="en-US" sz="20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20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𝒎</m:t>
                          </m:r>
                          <m:r>
                            <a:rPr lang="en-US" sz="20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20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0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000" b="1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</a:rPr>
                        <m:t>𝒏</m:t>
                      </m:r>
                    </m:oMath>
                  </m:oMathPara>
                </a14:m>
                <a:endParaRPr lang="ru-RU" sz="2800" b="1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7864" y="1948627"/>
                <a:ext cx="2274405" cy="407099"/>
              </a:xfrm>
              <a:prstGeom prst="rect">
                <a:avLst/>
              </a:prstGeom>
              <a:blipFill rotWithShape="1">
                <a:blip r:embed="rId6"/>
                <a:stretch>
                  <a:fillRect t="-2941" r="-3467" b="-26471"/>
                </a:stretch>
              </a:blipFill>
              <a:ln>
                <a:solidFill>
                  <a:schemeClr val="accent2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2509511" y="2373131"/>
                <a:ext cx="4124975" cy="90185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FF0000"/>
                        </a:solidFill>
                        <a:latin typeface="Cambria Math"/>
                      </a:rPr>
                      <m:t>𝒎</m:t>
                    </m:r>
                    <m:r>
                      <a:rPr lang="en-US" sz="2400" b="1" i="1" smtClean="0">
                        <a:solidFill>
                          <a:srgbClr val="FF0000"/>
                        </a:solidFill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en-US" sz="24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𝒃</m:t>
                        </m:r>
                      </m:num>
                      <m:den>
                        <m:r>
                          <a:rPr lang="en-US" sz="24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en-US" sz="24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𝒂</m:t>
                        </m:r>
                      </m:den>
                    </m:f>
                    <m:r>
                      <a:rPr lang="en-US" sz="2400" b="1" i="0" smtClean="0">
                        <a:solidFill>
                          <a:srgbClr val="FF0000"/>
                        </a:solidFill>
                        <a:latin typeface="Cambria Math"/>
                      </a:rPr>
                      <m:t>             </m:t>
                    </m:r>
                  </m:oMath>
                </a14:m>
                <a:r>
                  <a:rPr lang="en-US" sz="2400" b="1" dirty="0">
                    <a:solidFill>
                      <a:srgbClr val="FF0000"/>
                    </a:solidFill>
                  </a:rPr>
                  <a:t>  </a:t>
                </a:r>
                <a14:m>
                  <m:oMath xmlns:m="http://schemas.openxmlformats.org/officeDocument/2006/math">
                    <m:r>
                      <a:rPr lang="en-US" sz="2400" b="1" i="1" dirty="0">
                        <a:solidFill>
                          <a:srgbClr val="FF0000"/>
                        </a:solidFill>
                        <a:latin typeface="Cambria Math"/>
                      </a:rPr>
                      <m:t>𝒏</m:t>
                    </m:r>
                    <m:r>
                      <a:rPr lang="en-US" sz="2400" b="1" i="1" dirty="0">
                        <a:solidFill>
                          <a:srgbClr val="FF0000"/>
                        </a:solidFill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en-US" sz="24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𝒃</m:t>
                            </m:r>
                          </m:e>
                          <m:sup>
                            <m:r>
                              <a:rPr lang="en-US" sz="24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en-US" sz="24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4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𝟒</m:t>
                        </m:r>
                        <m:r>
                          <a:rPr lang="en-US" sz="24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𝒂𝒄</m:t>
                        </m:r>
                      </m:num>
                      <m:den>
                        <m:r>
                          <a:rPr lang="en-US" sz="24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𝟒</m:t>
                        </m:r>
                        <m:r>
                          <a:rPr lang="en-US" sz="24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𝒂</m:t>
                        </m:r>
                      </m:den>
                    </m:f>
                  </m:oMath>
                </a14:m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9511" y="2373131"/>
                <a:ext cx="4124975" cy="901850"/>
              </a:xfrm>
              <a:prstGeom prst="rect">
                <a:avLst/>
              </a:prstGeom>
              <a:blipFill rotWithShape="1">
                <a:blip r:embed="rId7"/>
                <a:stretch>
                  <a:fillRect r="-2959" b="-60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58306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" grpId="0"/>
      <p:bldP spid="2" grpId="1"/>
      <p:bldP spid="3" grpId="0" build="allAtOnce"/>
      <p:bldP spid="7" grpId="0" animBg="1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0" y="0"/>
                <a:ext cx="4572000" cy="5143500"/>
              </a:xfrm>
              <a:prstGeom prst="rect">
                <a:avLst/>
              </a:prstGeom>
              <a:solidFill>
                <a:srgbClr val="FBF7F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4E1CC9CC-0688-4C36-BC22-D3D6685AC312}" type="mathplaceholder">
                        <a:rPr lang="ru-RU" i="1" smtClean="0">
                          <a:latin typeface="Cambria Math"/>
                        </a:rPr>
                        <a:t>Место для формулы.</a:t>
                      </a:fl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4572000" cy="514350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Группа 7"/>
          <p:cNvGrpSpPr/>
          <p:nvPr/>
        </p:nvGrpSpPr>
        <p:grpSpPr>
          <a:xfrm>
            <a:off x="505484" y="510775"/>
            <a:ext cx="3777576" cy="4149207"/>
            <a:chOff x="4907197" y="993298"/>
            <a:chExt cx="3491633" cy="3766960"/>
          </a:xfrm>
        </p:grpSpPr>
        <p:pic>
          <p:nvPicPr>
            <p:cNvPr id="7" name="Picture 2" descr="D:\projects\Математика\Марина Жебина\учебники и ктп\картинки\сетка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2470" t="26418" r="8523" b="10098"/>
            <a:stretch/>
          </p:blipFill>
          <p:spPr bwMode="auto">
            <a:xfrm>
              <a:off x="4907197" y="1008168"/>
              <a:ext cx="3478138" cy="37520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2" name="Прямая со стрелкой 1"/>
            <p:cNvCxnSpPr/>
            <p:nvPr/>
          </p:nvCxnSpPr>
          <p:spPr>
            <a:xfrm flipV="1">
              <a:off x="6779660" y="1032932"/>
              <a:ext cx="2884" cy="3727326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" name="Прямая со стрелкой 2"/>
            <p:cNvCxnSpPr/>
            <p:nvPr/>
          </p:nvCxnSpPr>
          <p:spPr>
            <a:xfrm flipV="1">
              <a:off x="4907197" y="3080961"/>
              <a:ext cx="3478138" cy="3863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/>
                <p:cNvSpPr txBox="1"/>
                <p:nvPr/>
              </p:nvSpPr>
              <p:spPr>
                <a:xfrm>
                  <a:off x="6546201" y="993298"/>
                  <a:ext cx="13501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1" i="1" smtClean="0">
                            <a:latin typeface="Cambria Math"/>
                          </a:rPr>
                          <m:t>𝒚</m:t>
                        </m:r>
                      </m:oMath>
                    </m:oMathPara>
                  </a14:m>
                  <a:endParaRPr lang="ru-RU" sz="1600" b="1" dirty="0"/>
                </a:p>
              </p:txBody>
            </p:sp>
          </mc:Choice>
          <mc:Fallback xmlns="">
            <p:sp>
              <p:nvSpPr>
                <p:cNvPr id="5" name="TextBox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46201" y="993298"/>
                  <a:ext cx="135015" cy="338554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t="-4688" r="-140000" b="-6250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/>
                <p:cNvSpPr txBox="1"/>
                <p:nvPr/>
              </p:nvSpPr>
              <p:spPr>
                <a:xfrm>
                  <a:off x="8173684" y="2796353"/>
                  <a:ext cx="225146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1" i="1" smtClean="0">
                            <a:latin typeface="Cambria Math"/>
                          </a:rPr>
                          <m:t>𝒙</m:t>
                        </m:r>
                      </m:oMath>
                    </m:oMathPara>
                  </a14:m>
                  <a:endParaRPr lang="ru-RU" sz="1600" b="1" dirty="0"/>
                </a:p>
              </p:txBody>
            </p:sp>
          </mc:Choice>
          <mc:Fallback xmlns="">
            <p:sp>
              <p:nvSpPr>
                <p:cNvPr id="6" name="TextBox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173684" y="2796353"/>
                  <a:ext cx="225146" cy="338554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t="-4615" r="-51220" b="-4615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0" name="Полилиния 9"/>
          <p:cNvSpPr/>
          <p:nvPr/>
        </p:nvSpPr>
        <p:spPr>
          <a:xfrm>
            <a:off x="965898" y="1221902"/>
            <a:ext cx="2339273" cy="2380415"/>
          </a:xfrm>
          <a:custGeom>
            <a:avLst/>
            <a:gdLst>
              <a:gd name="connsiteX0" fmla="*/ 0 w 2407920"/>
              <a:gd name="connsiteY0" fmla="*/ 0 h 2509520"/>
              <a:gd name="connsiteX1" fmla="*/ 1209040 w 2407920"/>
              <a:gd name="connsiteY1" fmla="*/ 2509520 h 2509520"/>
              <a:gd name="connsiteX2" fmla="*/ 2407920 w 2407920"/>
              <a:gd name="connsiteY2" fmla="*/ 0 h 2509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07920" h="2509520">
                <a:moveTo>
                  <a:pt x="0" y="0"/>
                </a:moveTo>
                <a:cubicBezTo>
                  <a:pt x="403860" y="1254760"/>
                  <a:pt x="807720" y="2509520"/>
                  <a:pt x="1209040" y="2509520"/>
                </a:cubicBezTo>
                <a:cubicBezTo>
                  <a:pt x="1610360" y="2509520"/>
                  <a:pt x="2009140" y="1254760"/>
                  <a:pt x="2407920" y="0"/>
                </a:cubicBezTo>
              </a:path>
            </a:pathLst>
          </a:custGeom>
          <a:ln>
            <a:solidFill>
              <a:srgbClr val="00206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 flipV="1">
            <a:off x="2133775" y="627534"/>
            <a:ext cx="1" cy="3744416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631029" y="3551843"/>
                <a:ext cx="86427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𝑚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;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𝑛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ru-RU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1029" y="3551843"/>
                <a:ext cx="864275" cy="369332"/>
              </a:xfrm>
              <a:prstGeom prst="rect">
                <a:avLst/>
              </a:prstGeom>
              <a:blipFill rotWithShape="1">
                <a:blip r:embed="rId7"/>
                <a:stretch>
                  <a:fillRect t="-8333" r="-9220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Прямоугольник 20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2" name="Группа 41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4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5016681" y="1275606"/>
                <a:ext cx="3587767" cy="5959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𝒚</m:t>
                      </m:r>
                      <m:r>
                        <a:rPr lang="en-US" sz="3200" b="1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=</m:t>
                      </m:r>
                      <m:r>
                        <a:rPr lang="en-US" sz="3200" b="1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𝒂</m:t>
                      </m:r>
                      <m:sSup>
                        <m:sSupPr>
                          <m:ctrlPr>
                            <a:rPr lang="en-US" sz="3200" b="1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sz="3200" b="1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3200" b="1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+</m:t>
                      </m:r>
                      <m:r>
                        <a:rPr lang="en-US" sz="3200" b="1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𝒃𝒙</m:t>
                      </m:r>
                      <m:r>
                        <a:rPr lang="en-US" sz="3200" b="1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+</m:t>
                      </m:r>
                      <m:r>
                        <a:rPr lang="en-US" sz="3200" b="1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𝒄</m:t>
                      </m:r>
                    </m:oMath>
                  </m:oMathPara>
                </a14:m>
                <a:endParaRPr lang="ru-RU" sz="3200" b="1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6681" y="1275606"/>
                <a:ext cx="3587767" cy="595932"/>
              </a:xfrm>
              <a:prstGeom prst="rect">
                <a:avLst/>
              </a:prstGeom>
              <a:blipFill rotWithShape="1">
                <a:blip r:embed="rId9"/>
                <a:stretch>
                  <a:fillRect t="-10204" r="-6973" b="-3367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Прямоугольник 21"/>
              <p:cNvSpPr/>
              <p:nvPr/>
            </p:nvSpPr>
            <p:spPr>
              <a:xfrm>
                <a:off x="5321143" y="1908880"/>
                <a:ext cx="3587767" cy="20267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srgbClr val="FF0000"/>
                        </a:solidFill>
                        <a:latin typeface="Cambria Math"/>
                      </a:rPr>
                      <m:t>𝒎</m:t>
                    </m:r>
                    <m:r>
                      <a:rPr lang="en-US" sz="2400" b="1" i="1">
                        <a:solidFill>
                          <a:srgbClr val="FF0000"/>
                        </a:solidFill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en-US" sz="24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𝒃</m:t>
                        </m:r>
                      </m:num>
                      <m:den>
                        <m:r>
                          <a:rPr lang="en-US" sz="24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en-US" sz="24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𝒂</m:t>
                        </m:r>
                      </m:den>
                    </m:f>
                  </m:oMath>
                </a14:m>
                <a:r>
                  <a:rPr lang="en-US" sz="2400" b="1" dirty="0">
                    <a:solidFill>
                      <a:srgbClr val="FF0000"/>
                    </a:solidFill>
                  </a:rPr>
                  <a:t> </a:t>
                </a:r>
              </a:p>
              <a:p>
                <a:pPr algn="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1" i="1" dirty="0">
                          <a:solidFill>
                            <a:srgbClr val="FF0000"/>
                          </a:solidFill>
                          <a:latin typeface="Cambria Math"/>
                        </a:rPr>
                        <m:t>𝒏</m:t>
                      </m:r>
                      <m:r>
                        <a:rPr lang="en-US" sz="2400" b="1" i="1" dirty="0">
                          <a:solidFill>
                            <a:srgbClr val="FF0000"/>
                          </a:solidFill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𝒃</m:t>
                              </m:r>
                            </m:e>
                            <m:sup>
                              <m:r>
                                <a:rPr lang="en-US" sz="24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𝟒</m:t>
                          </m:r>
                          <m: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𝒂𝒄</m:t>
                          </m:r>
                        </m:num>
                        <m:den>
                          <m: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𝟒</m:t>
                          </m:r>
                          <m: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𝒂</m:t>
                          </m:r>
                        </m:den>
                      </m:f>
                    </m:oMath>
                  </m:oMathPara>
                </a14:m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2" name="Прямоугольник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1143" y="1908880"/>
                <a:ext cx="3587767" cy="2026773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1347943" y="727886"/>
                <a:ext cx="8672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ru-RU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7943" y="727886"/>
                <a:ext cx="867289" cy="369332"/>
              </a:xfrm>
              <a:prstGeom prst="rect">
                <a:avLst/>
              </a:prstGeom>
              <a:blipFill rotWithShape="1">
                <a:blip r:embed="rId11"/>
                <a:stretch>
                  <a:fillRect t="-8197" r="-9155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Прямая соединительная линия 13"/>
          <p:cNvCxnSpPr>
            <a:endCxn id="11" idx="0"/>
          </p:cNvCxnSpPr>
          <p:nvPr/>
        </p:nvCxnSpPr>
        <p:spPr>
          <a:xfrm>
            <a:off x="2137383" y="2810281"/>
            <a:ext cx="1" cy="768772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11" idx="6"/>
          </p:cNvCxnSpPr>
          <p:nvPr/>
        </p:nvCxnSpPr>
        <p:spPr>
          <a:xfrm>
            <a:off x="2159591" y="3600737"/>
            <a:ext cx="374820" cy="1581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822658" y="2519369"/>
                <a:ext cx="423088" cy="350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2658" y="2519369"/>
                <a:ext cx="423088" cy="350331"/>
              </a:xfrm>
              <a:prstGeom prst="rect">
                <a:avLst/>
              </a:prstGeom>
              <a:blipFill rotWithShape="1">
                <a:blip r:embed="rId12"/>
                <a:stretch>
                  <a:fillRect t="-8621" r="-20290" b="-3103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444028" y="3403887"/>
                <a:ext cx="363911" cy="350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𝑛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4028" y="3403887"/>
                <a:ext cx="363911" cy="350331"/>
              </a:xfrm>
              <a:prstGeom prst="rect">
                <a:avLst/>
              </a:prstGeom>
              <a:blipFill rotWithShape="1">
                <a:blip r:embed="rId13"/>
                <a:stretch>
                  <a:fillRect t="-8621" r="-21667" b="-3103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Овал 10"/>
          <p:cNvSpPr/>
          <p:nvPr/>
        </p:nvSpPr>
        <p:spPr>
          <a:xfrm>
            <a:off x="2115176" y="3579052"/>
            <a:ext cx="44416" cy="4336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8906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0" grpId="0"/>
      <p:bldP spid="45" grpId="0"/>
      <p:bldP spid="47" grpId="0"/>
      <p:bldP spid="17" grpId="0"/>
      <p:bldP spid="18" grpId="0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9" name="Прямоугольник 28"/>
              <p:cNvSpPr/>
              <p:nvPr/>
            </p:nvSpPr>
            <p:spPr>
              <a:xfrm>
                <a:off x="5148080" y="1740015"/>
                <a:ext cx="1406154" cy="6184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𝑚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𝑏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9" name="Прямоугольник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80" y="1740015"/>
                <a:ext cx="1406154" cy="618439"/>
              </a:xfrm>
              <a:prstGeom prst="rect">
                <a:avLst/>
              </a:prstGeom>
              <a:blipFill rotWithShape="1">
                <a:blip r:embed="rId2"/>
                <a:stretch>
                  <a:fillRect r="-391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1835620" y="1750418"/>
                <a:ext cx="1574469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>
                              <a:latin typeface="Cambria Math"/>
                            </a:rPr>
                            <m:t>12</m:t>
                          </m:r>
                        </m:num>
                        <m:den>
                          <m:r>
                            <a:rPr lang="en-US" b="0" i="1">
                              <a:latin typeface="Cambria Math"/>
                            </a:rPr>
                            <m:t>6</m:t>
                          </m:r>
                        </m:den>
                      </m:f>
                      <m:r>
                        <a:rPr lang="en-US" b="0" i="1">
                          <a:latin typeface="Cambria Math"/>
                        </a:rPr>
                        <m:t>=−2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5620" y="1750418"/>
                <a:ext cx="1574469" cy="612732"/>
              </a:xfrm>
              <a:prstGeom prst="rect">
                <a:avLst/>
              </a:prstGeom>
              <a:blipFill rotWithShape="1">
                <a:blip r:embed="rId3"/>
                <a:stretch>
                  <a:fillRect r="-426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641724" y="2850783"/>
                <a:ext cx="2490076" cy="9366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𝑛</m:t>
                      </m:r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12</m:t>
                              </m:r>
                            </m:e>
                            <m:sup>
                              <m:r>
                                <a:rPr lang="en-US" b="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−4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𝑎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𝑐</m:t>
                          </m:r>
                        </m:num>
                        <m:den>
                          <m:r>
                            <a:rPr lang="en-US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4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𝑎</m:t>
                          </m:r>
                        </m:den>
                      </m:f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724" y="2850783"/>
                <a:ext cx="2490076" cy="93660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Прямоугольник 21"/>
              <p:cNvSpPr/>
              <p:nvPr/>
            </p:nvSpPr>
            <p:spPr>
              <a:xfrm>
                <a:off x="641724" y="3663416"/>
                <a:ext cx="3052439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>
                              <a:latin typeface="Cambria Math"/>
                            </a:rPr>
                            <m:t>144−84</m:t>
                          </m:r>
                        </m:num>
                        <m:den>
                          <m:r>
                            <a:rPr lang="en-US" b="0" i="1">
                              <a:latin typeface="Cambria Math"/>
                            </a:rPr>
                            <m:t>12</m:t>
                          </m:r>
                        </m:den>
                      </m:f>
                      <m:r>
                        <a:rPr lang="en-US" b="0" i="1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>
                              <a:latin typeface="Cambria Math"/>
                            </a:rPr>
                            <m:t>60</m:t>
                          </m:r>
                        </m:num>
                        <m:den>
                          <m:r>
                            <a:rPr lang="en-US" b="0" i="1">
                              <a:latin typeface="Cambria Math"/>
                            </a:rPr>
                            <m:t>12</m:t>
                          </m:r>
                        </m:den>
                      </m:f>
                      <m:r>
                        <a:rPr lang="en-US" b="0" i="1">
                          <a:latin typeface="Cambria Math"/>
                        </a:rPr>
                        <m:t>=−5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2" name="Прямоугольник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724" y="3663416"/>
                <a:ext cx="3052439" cy="61093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Прямоугольник 33"/>
              <p:cNvSpPr/>
              <p:nvPr/>
            </p:nvSpPr>
            <p:spPr>
              <a:xfrm>
                <a:off x="5151491" y="2715770"/>
                <a:ext cx="211096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𝑦</m:t>
                      </m:r>
                      <m:r>
                        <a:rPr lang="en-US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=3</m:t>
                      </m:r>
                      <m:sSup>
                        <m:sSup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solidFill>
                            <a:schemeClr val="tx1"/>
                          </a:solidFill>
                          <a:latin typeface="Cambria Math"/>
                        </a:rPr>
                        <m:t>+12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/>
                        </a:rPr>
                        <m:t>+7</m:t>
                      </m:r>
                    </m:oMath>
                  </m:oMathPara>
                </a14:m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4" name="Прямоугольник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1491" y="2715770"/>
                <a:ext cx="2110962" cy="369332"/>
              </a:xfrm>
              <a:prstGeom prst="rect">
                <a:avLst/>
              </a:prstGeom>
              <a:blipFill rotWithShape="1">
                <a:blip r:embed="rId6"/>
                <a:stretch>
                  <a:fillRect t="-8333" r="-3468" b="-25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Прямоугольник 34"/>
              <p:cNvSpPr/>
              <p:nvPr/>
            </p:nvSpPr>
            <p:spPr>
              <a:xfrm>
                <a:off x="5157015" y="3194772"/>
                <a:ext cx="296901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𝑛</m:t>
                      </m:r>
                      <m:r>
                        <a:rPr lang="en-US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=3</m:t>
                      </m:r>
                      <m:sSup>
                        <m:sSup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−2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solidFill>
                            <a:schemeClr val="tx1"/>
                          </a:solidFill>
                          <a:latin typeface="Cambria Math"/>
                        </a:rPr>
                        <m:t>+12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−2</m:t>
                          </m:r>
                        </m:e>
                      </m:d>
                      <m:r>
                        <a:rPr lang="en-US" i="1">
                          <a:solidFill>
                            <a:schemeClr val="tx1"/>
                          </a:solidFill>
                          <a:latin typeface="Cambria Math"/>
                        </a:rPr>
                        <m:t>+7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5" name="Прямоугольник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7015" y="3194772"/>
                <a:ext cx="2969018" cy="369332"/>
              </a:xfrm>
              <a:prstGeom prst="rect">
                <a:avLst/>
              </a:prstGeom>
              <a:blipFill rotWithShape="1">
                <a:blip r:embed="rId7"/>
                <a:stretch>
                  <a:fillRect t="-8197" r="-2259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Прямоугольник 19"/>
              <p:cNvSpPr/>
              <p:nvPr/>
            </p:nvSpPr>
            <p:spPr>
              <a:xfrm>
                <a:off x="7409125" y="661591"/>
                <a:ext cx="51328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12</m:t>
                      </m:r>
                    </m:oMath>
                  </m:oMathPara>
                </a14:m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0" name="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9125" y="661591"/>
                <a:ext cx="513282" cy="369332"/>
              </a:xfrm>
              <a:prstGeom prst="rect">
                <a:avLst/>
              </a:prstGeom>
              <a:blipFill rotWithShape="1">
                <a:blip r:embed="rId8"/>
                <a:stretch>
                  <a:fillRect t="-8333" r="-12941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Прямоугольник 38"/>
              <p:cNvSpPr/>
              <p:nvPr/>
            </p:nvSpPr>
            <p:spPr>
              <a:xfrm>
                <a:off x="7409125" y="668064"/>
                <a:ext cx="51328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12</m:t>
                      </m:r>
                    </m:oMath>
                  </m:oMathPara>
                </a14:m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9" name="Прямоугольник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9125" y="668064"/>
                <a:ext cx="513282" cy="369332"/>
              </a:xfrm>
              <a:prstGeom prst="rect">
                <a:avLst/>
              </a:prstGeom>
              <a:blipFill rotWithShape="1">
                <a:blip r:embed="rId9"/>
                <a:stretch>
                  <a:fillRect t="-8333" r="-12941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Прямоугольник 18"/>
              <p:cNvSpPr/>
              <p:nvPr/>
            </p:nvSpPr>
            <p:spPr>
              <a:xfrm>
                <a:off x="6588280" y="674037"/>
                <a:ext cx="37542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" name="Прямоугольник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8280" y="674037"/>
                <a:ext cx="375424" cy="369332"/>
              </a:xfrm>
              <a:prstGeom prst="rect">
                <a:avLst/>
              </a:prstGeom>
              <a:blipFill rotWithShape="1">
                <a:blip r:embed="rId10"/>
                <a:stretch>
                  <a:fillRect t="-8333" r="-19672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Прямоугольник 20"/>
              <p:cNvSpPr/>
              <p:nvPr/>
            </p:nvSpPr>
            <p:spPr>
              <a:xfrm>
                <a:off x="6588280" y="673646"/>
                <a:ext cx="37542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1" name="Прямоугольник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8280" y="673646"/>
                <a:ext cx="375424" cy="369332"/>
              </a:xfrm>
              <a:prstGeom prst="rect">
                <a:avLst/>
              </a:prstGeom>
              <a:blipFill rotWithShape="1">
                <a:blip r:embed="rId11"/>
                <a:stretch>
                  <a:fillRect t="-8333" r="-19672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Прямоугольник 37"/>
              <p:cNvSpPr/>
              <p:nvPr/>
            </p:nvSpPr>
            <p:spPr>
              <a:xfrm>
                <a:off x="6588280" y="682255"/>
                <a:ext cx="37542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8" name="Прямоугольник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8280" y="682255"/>
                <a:ext cx="375424" cy="369332"/>
              </a:xfrm>
              <a:prstGeom prst="rect">
                <a:avLst/>
              </a:prstGeom>
              <a:blipFill rotWithShape="1">
                <a:blip r:embed="rId12"/>
                <a:stretch>
                  <a:fillRect t="-8197" r="-19672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Группа 1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6914" y="267430"/>
                <a:ext cx="8892600" cy="470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400" b="1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Найдите координаты вершины параболы 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𝒚</m:t>
                    </m:r>
                    <m:r>
                      <a:rPr lang="en-US" sz="2400" b="1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=</m:t>
                    </m:r>
                    <m:r>
                      <a:rPr lang="en-US" sz="2400" b="1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𝟑</m:t>
                    </m:r>
                    <m:sSup>
                      <m:sSupPr>
                        <m:ctrlPr>
                          <a:rPr lang="en-US" sz="2400" b="1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en-US" sz="2400" b="1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sz="2400" b="1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+</m:t>
                    </m:r>
                    <m:r>
                      <a:rPr lang="en-US" sz="2400" b="1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𝟏𝟐</m:t>
                    </m:r>
                    <m:r>
                      <a:rPr lang="en-US" sz="2400" b="1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𝒙</m:t>
                    </m:r>
                    <m:r>
                      <a:rPr lang="en-US" sz="2400" b="1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+</m:t>
                    </m:r>
                    <m:r>
                      <a:rPr lang="en-US" sz="2400" b="1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𝟕</m:t>
                    </m:r>
                  </m:oMath>
                </a14:m>
                <a:r>
                  <a:rPr lang="ru-RU" sz="2400" b="1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ru-RU" sz="2400" b="1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14" y="267430"/>
                <a:ext cx="8892600" cy="470000"/>
              </a:xfrm>
              <a:prstGeom prst="rect">
                <a:avLst/>
              </a:prstGeom>
              <a:blipFill rotWithShape="1">
                <a:blip r:embed="rId14"/>
                <a:stretch>
                  <a:fillRect l="-480" t="-7792" r="-1372" b="-2987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951543" y="627480"/>
                <a:ext cx="108702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ru-RU" sz="24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𝑚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;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𝑛</m:t>
                          </m:r>
                        </m:e>
                      </m:d>
                    </m:oMath>
                  </m:oMathPara>
                </a14:m>
                <a:endParaRPr lang="ru-RU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1543" y="627480"/>
                <a:ext cx="1087028" cy="461665"/>
              </a:xfrm>
              <a:prstGeom prst="rect">
                <a:avLst/>
              </a:prstGeom>
              <a:blipFill rotWithShape="1">
                <a:blip r:embed="rId15"/>
                <a:stretch>
                  <a:fillRect t="-10526" r="-10615" b="-28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611450" y="1125558"/>
                <a:ext cx="1245854" cy="6184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/>
                        </a:rPr>
                        <m:t>𝒎</m:t>
                      </m:r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𝒃</m:t>
                          </m:r>
                        </m:num>
                        <m:den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𝒂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450" y="1125558"/>
                <a:ext cx="1245854" cy="618439"/>
              </a:xfrm>
              <a:prstGeom prst="rect">
                <a:avLst/>
              </a:prstGeom>
              <a:blipFill rotWithShape="1">
                <a:blip r:embed="rId16"/>
                <a:stretch>
                  <a:fillRect r="-585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640730" y="2212990"/>
                <a:ext cx="1822871" cy="9366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1" i="1" dirty="0">
                          <a:solidFill>
                            <a:srgbClr val="FF0000"/>
                          </a:solidFill>
                          <a:latin typeface="Cambria Math"/>
                        </a:rPr>
                        <m:t>𝒏</m:t>
                      </m:r>
                      <m:r>
                        <a:rPr lang="en-US" b="1" i="1" dirty="0">
                          <a:solidFill>
                            <a:srgbClr val="FF0000"/>
                          </a:solidFill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𝒃</m:t>
                              </m:r>
                            </m:e>
                            <m:sup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𝟒</m:t>
                          </m:r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𝒂𝒄</m:t>
                          </m:r>
                        </m:num>
                        <m:den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𝟒</m:t>
                          </m:r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𝒂</m:t>
                          </m:r>
                        </m:den>
                      </m:f>
                    </m:oMath>
                  </m:oMathPara>
                </a14:m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730" y="2212990"/>
                <a:ext cx="1822871" cy="936603"/>
              </a:xfrm>
              <a:prstGeom prst="rect">
                <a:avLst/>
              </a:prstGeom>
              <a:blipFill rotWithShape="1">
                <a:blip r:embed="rId17"/>
                <a:stretch>
                  <a:fillRect r="-23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606080" y="1734023"/>
                <a:ext cx="1406154" cy="6184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𝑚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𝑏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080" y="1734023"/>
                <a:ext cx="1406154" cy="618439"/>
              </a:xfrm>
              <a:prstGeom prst="rect">
                <a:avLst/>
              </a:prstGeom>
              <a:blipFill rotWithShape="1">
                <a:blip r:embed="rId18"/>
                <a:stretch>
                  <a:fillRect r="-389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7409125" y="661591"/>
                <a:ext cx="51328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12</m:t>
                      </m:r>
                    </m:oMath>
                  </m:oMathPara>
                </a14:m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9125" y="661591"/>
                <a:ext cx="513282" cy="369332"/>
              </a:xfrm>
              <a:prstGeom prst="rect">
                <a:avLst/>
              </a:prstGeom>
              <a:blipFill rotWithShape="1">
                <a:blip r:embed="rId8"/>
                <a:stretch>
                  <a:fillRect t="-8333" r="-12941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6588280" y="675853"/>
                <a:ext cx="37542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8280" y="675853"/>
                <a:ext cx="375424" cy="369332"/>
              </a:xfrm>
              <a:prstGeom prst="rect">
                <a:avLst/>
              </a:prstGeom>
              <a:blipFill rotWithShape="1">
                <a:blip r:embed="rId19"/>
                <a:stretch>
                  <a:fillRect t="-8333" r="-19672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8244510" y="679682"/>
                <a:ext cx="37542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7</m:t>
                      </m:r>
                    </m:oMath>
                  </m:oMathPara>
                </a14:m>
                <a:endParaRPr lang="ru-RU" i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44510" y="679682"/>
                <a:ext cx="375424" cy="369332"/>
              </a:xfrm>
              <a:prstGeom prst="rect">
                <a:avLst/>
              </a:prstGeom>
              <a:blipFill rotWithShape="1">
                <a:blip r:embed="rId20"/>
                <a:stretch>
                  <a:fillRect t="-8197" r="-19355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>
            <a:off x="1792890" y="821106"/>
            <a:ext cx="1224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способ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139445" y="821106"/>
            <a:ext cx="1224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способ:</a:t>
            </a:r>
            <a:endParaRPr lang="ru-RU" b="1" u="sng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71840" y="4317081"/>
                <a:ext cx="113127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ru-RU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ru-RU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−2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;</m:t>
                          </m:r>
                          <m:r>
                            <a:rPr lang="ru-RU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−5</m:t>
                          </m:r>
                        </m:e>
                      </m:d>
                    </m:oMath>
                  </m:oMathPara>
                </a14:m>
                <a:endParaRPr lang="ru-RU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840" y="4317081"/>
                <a:ext cx="1131272" cy="369332"/>
              </a:xfrm>
              <a:prstGeom prst="rect">
                <a:avLst/>
              </a:prstGeom>
              <a:blipFill rotWithShape="1">
                <a:blip r:embed="rId21"/>
                <a:stretch>
                  <a:fillRect t="-8197" r="-6486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Прямоугольник 27"/>
              <p:cNvSpPr/>
              <p:nvPr/>
            </p:nvSpPr>
            <p:spPr>
              <a:xfrm>
                <a:off x="5153450" y="1131550"/>
                <a:ext cx="1245854" cy="6184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/>
                        </a:rPr>
                        <m:t>𝒎</m:t>
                      </m:r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𝒃</m:t>
                          </m:r>
                        </m:num>
                        <m:den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𝒂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8" name="Прямоугольник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3450" y="1131550"/>
                <a:ext cx="1245854" cy="618439"/>
              </a:xfrm>
              <a:prstGeom prst="rect">
                <a:avLst/>
              </a:prstGeom>
              <a:blipFill rotWithShape="1">
                <a:blip r:embed="rId22"/>
                <a:stretch>
                  <a:fillRect r="-585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Прямоугольник 29"/>
              <p:cNvSpPr/>
              <p:nvPr/>
            </p:nvSpPr>
            <p:spPr>
              <a:xfrm>
                <a:off x="6377620" y="1756410"/>
                <a:ext cx="1574469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>
                              <a:latin typeface="Cambria Math"/>
                            </a:rPr>
                            <m:t>12</m:t>
                          </m:r>
                        </m:num>
                        <m:den>
                          <m:r>
                            <a:rPr lang="en-US" b="0" i="1">
                              <a:latin typeface="Cambria Math"/>
                            </a:rPr>
                            <m:t>6</m:t>
                          </m:r>
                        </m:den>
                      </m:f>
                      <m:r>
                        <a:rPr lang="en-US" b="0" i="1">
                          <a:latin typeface="Cambria Math"/>
                        </a:rPr>
                        <m:t>=−2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0" name="Прямоугольник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7620" y="1756410"/>
                <a:ext cx="1574469" cy="612732"/>
              </a:xfrm>
              <a:prstGeom prst="rect">
                <a:avLst/>
              </a:prstGeom>
              <a:blipFill rotWithShape="1">
                <a:blip r:embed="rId23"/>
                <a:stretch>
                  <a:fillRect r="-426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5121765" y="2354455"/>
                <a:ext cx="9669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ru-RU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ru-RU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−2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;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𝑛</m:t>
                          </m:r>
                        </m:e>
                      </m:d>
                    </m:oMath>
                  </m:oMathPara>
                </a14:m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1765" y="2354455"/>
                <a:ext cx="966931" cy="369332"/>
              </a:xfrm>
              <a:prstGeom prst="rect">
                <a:avLst/>
              </a:prstGeom>
              <a:blipFill rotWithShape="1">
                <a:blip r:embed="rId24"/>
                <a:stretch>
                  <a:fillRect t="-8197" r="-754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142680" y="3510852"/>
                <a:ext cx="227017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=12−24+7=−5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2680" y="3510852"/>
                <a:ext cx="2270173" cy="369332"/>
              </a:xfrm>
              <a:prstGeom prst="rect">
                <a:avLst/>
              </a:prstGeom>
              <a:blipFill rotWithShape="1">
                <a:blip r:embed="rId25"/>
                <a:stretch>
                  <a:fillRect t="-8197" r="-295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5139580" y="3989002"/>
                <a:ext cx="113127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ru-RU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ru-RU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−2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;</m:t>
                          </m:r>
                          <m:r>
                            <a:rPr lang="ru-RU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−5</m:t>
                          </m:r>
                        </m:e>
                      </m:d>
                    </m:oMath>
                  </m:oMathPara>
                </a14:m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9580" y="3989002"/>
                <a:ext cx="1131272" cy="369332"/>
              </a:xfrm>
              <a:prstGeom prst="rect">
                <a:avLst/>
              </a:prstGeom>
              <a:blipFill rotWithShape="1">
                <a:blip r:embed="rId26"/>
                <a:stretch>
                  <a:fillRect t="-8197" r="-6452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Прямоугольник 39"/>
              <p:cNvSpPr/>
              <p:nvPr/>
            </p:nvSpPr>
            <p:spPr>
              <a:xfrm>
                <a:off x="5605230" y="2352462"/>
                <a:ext cx="3745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𝑛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0" name="Прямоугольник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5230" y="2352462"/>
                <a:ext cx="374590" cy="369332"/>
              </a:xfrm>
              <a:prstGeom prst="rect">
                <a:avLst/>
              </a:prstGeom>
              <a:blipFill rotWithShape="1">
                <a:blip r:embed="rId27"/>
                <a:stretch>
                  <a:fillRect t="-8333" r="-19355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Прямоугольник 40"/>
              <p:cNvSpPr/>
              <p:nvPr/>
            </p:nvSpPr>
            <p:spPr>
              <a:xfrm>
                <a:off x="5227958" y="2352050"/>
                <a:ext cx="53893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>
                          <a:latin typeface="Cambria Math"/>
                        </a:rPr>
                        <m:t>−2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1" name="Прямоугольник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7958" y="2352050"/>
                <a:ext cx="538930" cy="369332"/>
              </a:xfrm>
              <a:prstGeom prst="rect">
                <a:avLst/>
              </a:prstGeom>
              <a:blipFill rotWithShape="1">
                <a:blip r:embed="rId28"/>
                <a:stretch>
                  <a:fillRect t="-8333" r="-14773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Прямоугольник 41"/>
              <p:cNvSpPr/>
              <p:nvPr/>
            </p:nvSpPr>
            <p:spPr>
              <a:xfrm>
                <a:off x="5227927" y="2353099"/>
                <a:ext cx="53893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>
                          <a:latin typeface="Cambria Math"/>
                        </a:rPr>
                        <m:t>−2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2" name="Прямоугольник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7927" y="2353099"/>
                <a:ext cx="538930" cy="369332"/>
              </a:xfrm>
              <a:prstGeom prst="rect">
                <a:avLst/>
              </a:prstGeom>
              <a:blipFill rotWithShape="1">
                <a:blip r:embed="rId29"/>
                <a:stretch>
                  <a:fillRect t="-8197" r="-14773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72946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0.00309 L -0.65312 0.20641 " pathEditMode="relative" rAng="0" ptsTypes="AA">
                                      <p:cBhvr>
                                        <p:cTn id="31" dur="1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656" y="10460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0.00309 L -0.54028 0.26566 " pathEditMode="relative" rAng="0" ptsTypes="AA">
                                      <p:cBhvr>
                                        <p:cTn id="36" dur="1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014" y="131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75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07 -0.00926 L -0.675 0.46621 " pathEditMode="relative" rAng="0" ptsTypes="AA">
                                      <p:cBhvr>
                                        <p:cTn id="51" dur="1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455" y="23758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94 -0.00925 L -0.4842 0.46375 " pathEditMode="relative" rAng="0" ptsTypes="AA">
                                      <p:cBhvr>
                                        <p:cTn id="56" dur="1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872" y="23635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95 -0.00926 L -0.63368 0.46282 " pathEditMode="relative" rAng="0" ptsTypes="AA">
                                      <p:cBhvr>
                                        <p:cTn id="61" dur="1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337" y="23604"/>
                                    </p:animMotion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0.00155 L -0.50087 0.52761 " pathEditMode="relative" rAng="0" ptsTypes="AA">
                                      <p:cBhvr>
                                        <p:cTn id="66" dur="1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052" y="264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25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0.00463 L -0.15746 0.20796 " pathEditMode="relative" rAng="0" ptsTypes="AA">
                                      <p:cBhvr>
                                        <p:cTn id="103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82" y="10614"/>
                                    </p:animMotion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47 0.00308 L -0.04844 0.26442 " pathEditMode="relative" rAng="0" ptsTypes="AA">
                                      <p:cBhvr>
                                        <p:cTn id="108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4" y="130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500"/>
                            </p:stCondLst>
                            <p:childTnLst>
                              <p:par>
                                <p:cTn id="1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0.00154 L -0.04688 0.16229 " pathEditMode="relative" rAng="0" ptsTypes="AA">
                                      <p:cBhvr>
                                        <p:cTn id="129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44" y="8022"/>
                                    </p:animMotion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2.23079E-6 L 0.06423 0.16384 " pathEditMode="relative" rAng="0" ptsTypes="AA">
                                      <p:cBhvr>
                                        <p:cTn id="134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12" y="8176"/>
                                    </p:animMotion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 0.00154 L 0.17708 0.16229 " pathEditMode="relative" rAng="0" ptsTypes="AA">
                                      <p:cBhvr>
                                        <p:cTn id="139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15" y="8022"/>
                                    </p:animMotion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12" grpId="0"/>
      <p:bldP spid="15" grpId="0"/>
      <p:bldP spid="22" grpId="0"/>
      <p:bldP spid="34" grpId="0"/>
      <p:bldP spid="35" grpId="0"/>
      <p:bldP spid="20" grpId="0"/>
      <p:bldP spid="20" grpId="1"/>
      <p:bldP spid="39" grpId="0"/>
      <p:bldP spid="39" grpId="1"/>
      <p:bldP spid="19" grpId="0"/>
      <p:bldP spid="19" grpId="1"/>
      <p:bldP spid="21" grpId="0"/>
      <p:bldP spid="21" grpId="1"/>
      <p:bldP spid="38" grpId="0"/>
      <p:bldP spid="38" grpId="1"/>
      <p:bldP spid="5" grpId="0"/>
      <p:bldP spid="6" grpId="0"/>
      <p:bldP spid="6" grpId="1"/>
      <p:bldP spid="7" grpId="0"/>
      <p:bldP spid="8" grpId="0"/>
      <p:bldP spid="9" grpId="0"/>
      <p:bldP spid="10" grpId="0"/>
      <p:bldP spid="10" grpId="1"/>
      <p:bldP spid="11" grpId="0"/>
      <p:bldP spid="11" grpId="1"/>
      <p:bldP spid="18" grpId="0"/>
      <p:bldP spid="18" grpId="1"/>
      <p:bldP spid="25" grpId="0"/>
      <p:bldP spid="26" grpId="0"/>
      <p:bldP spid="27" grpId="0"/>
      <p:bldP spid="28" grpId="0"/>
      <p:bldP spid="30" grpId="0"/>
      <p:bldP spid="33" grpId="0"/>
      <p:bldP spid="36" grpId="0"/>
      <p:bldP spid="37" grpId="0"/>
      <p:bldP spid="40" grpId="0"/>
      <p:bldP spid="40" grpId="1"/>
      <p:bldP spid="41" grpId="0"/>
      <p:bldP spid="41" grpId="1"/>
      <p:bldP spid="42" grpId="0"/>
      <p:bldP spid="42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5700" y="194158"/>
            <a:ext cx="813713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Алгоритм 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построения 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графика</a:t>
            </a:r>
          </a:p>
          <a:p>
            <a:pPr algn="ctr"/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квадратичной функции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28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67430" y="1347580"/>
                <a:ext cx="8641200" cy="31423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+mj-lt"/>
                  <a:buAutoNum type="arabicPeriod"/>
                </a:pPr>
                <a:r>
                  <a:rPr lang="ru-RU" sz="2000" dirty="0" smtClean="0">
                    <a:latin typeface="Times New Roman" pitchFamily="18" charset="0"/>
                    <a:cs typeface="Times New Roman" pitchFamily="18" charset="0"/>
                  </a:rPr>
                  <a:t>Определить направление ветвей параболы.</a:t>
                </a:r>
              </a:p>
              <a:p>
                <a:pPr marL="342900" indent="-342900">
                  <a:buFont typeface="+mj-lt"/>
                  <a:buAutoNum type="arabicPeriod"/>
                </a:pPr>
                <a:endParaRPr lang="ru-RU" sz="7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342900" indent="-342900">
                  <a:buFont typeface="+mj-lt"/>
                  <a:buAutoNum type="arabicPeriod"/>
                </a:pPr>
                <a:endParaRPr lang="ru-RU" sz="7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342900" indent="-342900">
                  <a:buFont typeface="+mj-lt"/>
                  <a:buAutoNum type="arabicPeriod"/>
                </a:pPr>
                <a:endParaRPr lang="ru-RU" sz="7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342900" indent="-342900">
                  <a:buFont typeface="+mj-lt"/>
                  <a:buAutoNum type="arabicPeriod"/>
                </a:pPr>
                <a:r>
                  <a:rPr lang="ru-RU" sz="2000" dirty="0" smtClean="0">
                    <a:latin typeface="Times New Roman" pitchFamily="18" charset="0"/>
                    <a:cs typeface="Times New Roman" pitchFamily="18" charset="0"/>
                  </a:rPr>
                  <a:t>Найти </a:t>
                </a:r>
                <a:r>
                  <a:rPr lang="ru-RU" sz="2000" dirty="0">
                    <a:latin typeface="Times New Roman" pitchFamily="18" charset="0"/>
                    <a:cs typeface="Times New Roman" pitchFamily="18" charset="0"/>
                  </a:rPr>
                  <a:t>координаты вершины параболы и отметить её на координатной </a:t>
                </a:r>
                <a:r>
                  <a:rPr lang="ru-RU" sz="2000" dirty="0" smtClean="0">
                    <a:latin typeface="Times New Roman" pitchFamily="18" charset="0"/>
                    <a:cs typeface="Times New Roman" pitchFamily="18" charset="0"/>
                  </a:rPr>
                  <a:t>плоскости.</a:t>
                </a:r>
                <a:r>
                  <a:rPr lang="en-US" sz="20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rgbClr val="FF0000"/>
                        </a:solidFill>
                        <a:latin typeface="Cambria Math"/>
                      </a:rPr>
                      <m:t>𝒎</m:t>
                    </m:r>
                    <m:r>
                      <a:rPr lang="en-US" sz="2000" b="1" i="1">
                        <a:solidFill>
                          <a:srgbClr val="FF0000"/>
                        </a:solidFill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en-US" sz="20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𝒃</m:t>
                        </m:r>
                      </m:num>
                      <m:den>
                        <m:r>
                          <a:rPr lang="en-US" sz="20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en-US" sz="20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𝒂</m:t>
                        </m:r>
                      </m:den>
                    </m:f>
                  </m:oMath>
                </a14:m>
                <a:endParaRPr lang="ru-RU" sz="20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42900" indent="-342900">
                  <a:buFont typeface="+mj-lt"/>
                  <a:buAutoNum type="arabicPeriod"/>
                </a:pPr>
                <a:endParaRPr lang="ru-RU" sz="7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42900" indent="-342900">
                  <a:buFont typeface="+mj-lt"/>
                  <a:buAutoNum type="arabicPeriod"/>
                </a:pPr>
                <a:endParaRPr lang="ru-RU" sz="7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42900" indent="-342900">
                  <a:buFont typeface="+mj-lt"/>
                  <a:buAutoNum type="arabicPeriod"/>
                </a:pPr>
                <a:r>
                  <a:rPr lang="ru-RU" sz="2000" dirty="0" smtClean="0">
                    <a:latin typeface="Times New Roman" pitchFamily="18" charset="0"/>
                    <a:cs typeface="Times New Roman" pitchFamily="18" charset="0"/>
                  </a:rPr>
                  <a:t>Определить ось симметрии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/>
                        <a:cs typeface="Times New Roman" pitchFamily="18" charset="0"/>
                      </a:rPr>
                      <m:t>𝒙</m:t>
                    </m:r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/>
                        <a:cs typeface="Times New Roman" pitchFamily="18" charset="0"/>
                      </a:rPr>
                      <m:t>𝒎</m:t>
                    </m:r>
                  </m:oMath>
                </a14:m>
                <a:r>
                  <a:rPr lang="ru-RU" sz="2000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pPr marL="342900" indent="-342900">
                  <a:buFont typeface="+mj-lt"/>
                  <a:buAutoNum type="arabicPeriod"/>
                </a:pPr>
                <a:endParaRPr lang="ru-RU" sz="7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342900" indent="-342900">
                  <a:buFont typeface="+mj-lt"/>
                  <a:buAutoNum type="arabicPeriod"/>
                </a:pPr>
                <a:endParaRPr lang="ru-RU" sz="7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342900" indent="-342900">
                  <a:buFont typeface="+mj-lt"/>
                  <a:buAutoNum type="arabicPeriod"/>
                </a:pPr>
                <a:r>
                  <a:rPr lang="ru-RU" sz="2000" dirty="0">
                    <a:latin typeface="Times New Roman" pitchFamily="18" charset="0"/>
                    <a:cs typeface="Times New Roman" pitchFamily="18" charset="0"/>
                  </a:rPr>
                  <a:t>Построить ещё несколько </a:t>
                </a:r>
                <a:r>
                  <a:rPr lang="ru-RU" sz="2000" dirty="0" smtClean="0">
                    <a:latin typeface="Times New Roman" pitchFamily="18" charset="0"/>
                    <a:cs typeface="Times New Roman" pitchFamily="18" charset="0"/>
                  </a:rPr>
                  <a:t>точек, </a:t>
                </a:r>
                <a:r>
                  <a:rPr lang="ru-RU" sz="2000" dirty="0">
                    <a:latin typeface="Times New Roman" pitchFamily="18" charset="0"/>
                    <a:cs typeface="Times New Roman" pitchFamily="18" charset="0"/>
                  </a:rPr>
                  <a:t>принадлежащих параболе</a:t>
                </a:r>
                <a:r>
                  <a:rPr lang="ru-RU" sz="2000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pPr marL="342900" indent="-342900">
                  <a:buFont typeface="+mj-lt"/>
                  <a:buAutoNum type="arabicPeriod"/>
                </a:pPr>
                <a:endParaRPr lang="ru-RU" sz="7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42900" indent="-342900">
                  <a:buFont typeface="+mj-lt"/>
                  <a:buAutoNum type="arabicPeriod"/>
                </a:pPr>
                <a:endParaRPr lang="ru-RU" sz="7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42900" indent="-342900">
                  <a:buFont typeface="+mj-lt"/>
                  <a:buAutoNum type="arabicPeriod"/>
                </a:pPr>
                <a:r>
                  <a:rPr lang="ru-RU" sz="2000" dirty="0">
                    <a:latin typeface="Times New Roman" pitchFamily="18" charset="0"/>
                    <a:cs typeface="Times New Roman" pitchFamily="18" charset="0"/>
                  </a:rPr>
                  <a:t>Соединить отмеченные точки плавной линией</a:t>
                </a:r>
                <a:r>
                  <a:rPr lang="ru-RU" sz="2000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ru-RU" sz="2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430" y="1347580"/>
                <a:ext cx="8641200" cy="3142335"/>
              </a:xfrm>
              <a:prstGeom prst="rect">
                <a:avLst/>
              </a:prstGeom>
              <a:blipFill rotWithShape="1">
                <a:blip r:embed="rId2"/>
                <a:stretch>
                  <a:fillRect l="-635" t="-96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Группа 9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11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2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534094" y="1358046"/>
                <a:ext cx="2314502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 smtClean="0">
                    <a:solidFill>
                      <a:srgbClr val="003618"/>
                    </a:solidFill>
                    <a:latin typeface="Times New Roman" pitchFamily="18" charset="0"/>
                    <a:cs typeface="Times New Roman" pitchFamily="18" charset="0"/>
                  </a:rPr>
                  <a:t>Ветви </a:t>
                </a:r>
                <a14:m>
                  <m:oMath xmlns:m="http://schemas.openxmlformats.org/officeDocument/2006/math">
                    <m:r>
                      <a:rPr lang="ru-RU" i="1" smtClean="0">
                        <a:solidFill>
                          <a:srgbClr val="003618"/>
                        </a:solidFill>
                        <a:latin typeface="Cambria Math"/>
                        <a:ea typeface="Cambria Math"/>
                      </a:rPr>
                      <m:t>↑</m:t>
                    </m:r>
                    <m:r>
                      <a:rPr lang="en-US" b="0" i="1" smtClean="0">
                        <a:solidFill>
                          <a:srgbClr val="003618"/>
                        </a:solidFill>
                        <a:latin typeface="Cambria Math"/>
                        <a:ea typeface="Cambria Math"/>
                      </a:rPr>
                      <m:t>,  </m:t>
                    </m:r>
                    <m:r>
                      <a:rPr lang="ru-RU" b="0" i="1" smtClean="0">
                        <a:solidFill>
                          <a:srgbClr val="003618"/>
                        </a:solidFill>
                        <a:latin typeface="Cambria Math"/>
                        <a:ea typeface="Cambria Math"/>
                      </a:rPr>
                      <m:t>если </m:t>
                    </m:r>
                    <m:r>
                      <a:rPr lang="en-US" b="0" i="1" smtClean="0">
                        <a:solidFill>
                          <a:srgbClr val="003618"/>
                        </a:solidFill>
                        <a:latin typeface="Cambria Math"/>
                        <a:ea typeface="Cambria Math"/>
                      </a:rPr>
                      <m:t>𝑎</m:t>
                    </m:r>
                    <m:r>
                      <a:rPr lang="en-US" b="0" i="1" smtClean="0">
                        <a:solidFill>
                          <a:srgbClr val="003618"/>
                        </a:solidFill>
                        <a:latin typeface="Cambria Math"/>
                        <a:ea typeface="Cambria Math"/>
                      </a:rPr>
                      <m:t>&gt;0,</m:t>
                    </m:r>
                  </m:oMath>
                </a14:m>
                <a:endParaRPr lang="en-US" b="0" dirty="0" smtClean="0">
                  <a:solidFill>
                    <a:srgbClr val="003618"/>
                  </a:solidFill>
                  <a:latin typeface="Times New Roman" pitchFamily="18" charset="0"/>
                  <a:ea typeface="Cambria Math"/>
                  <a:cs typeface="Times New Roman" pitchFamily="18" charset="0"/>
                </a:endParaRPr>
              </a:p>
              <a:p>
                <a:pPr algn="ctr"/>
                <a:r>
                  <a:rPr lang="ru-RU" dirty="0">
                    <a:solidFill>
                      <a:srgbClr val="003618"/>
                    </a:solidFill>
                    <a:latin typeface="Times New Roman" pitchFamily="18" charset="0"/>
                    <a:cs typeface="Times New Roman" pitchFamily="18" charset="0"/>
                  </a:rPr>
                  <a:t>в</a:t>
                </a:r>
                <a:r>
                  <a:rPr lang="ru-RU" dirty="0" smtClean="0">
                    <a:solidFill>
                      <a:srgbClr val="003618"/>
                    </a:solidFill>
                    <a:latin typeface="Times New Roman" pitchFamily="18" charset="0"/>
                    <a:cs typeface="Times New Roman" pitchFamily="18" charset="0"/>
                  </a:rPr>
                  <a:t>етви </a:t>
                </a:r>
                <a14:m>
                  <m:oMath xmlns:m="http://schemas.openxmlformats.org/officeDocument/2006/math">
                    <m:r>
                      <a:rPr lang="ru-RU" i="1" smtClean="0">
                        <a:solidFill>
                          <a:srgbClr val="003618"/>
                        </a:solidFill>
                        <a:latin typeface="Cambria Math"/>
                        <a:ea typeface="Cambria Math"/>
                      </a:rPr>
                      <m:t>↓</m:t>
                    </m:r>
                    <m:r>
                      <a:rPr lang="en-US" b="0" i="1" smtClean="0">
                        <a:solidFill>
                          <a:srgbClr val="003618"/>
                        </a:solidFill>
                        <a:latin typeface="Cambria Math"/>
                        <a:ea typeface="Cambria Math"/>
                      </a:rPr>
                      <m:t>,  </m:t>
                    </m:r>
                    <m:r>
                      <a:rPr lang="ru-RU" i="1">
                        <a:solidFill>
                          <a:srgbClr val="003618"/>
                        </a:solidFill>
                        <a:latin typeface="Cambria Math"/>
                        <a:ea typeface="Cambria Math"/>
                      </a:rPr>
                      <m:t>если </m:t>
                    </m:r>
                    <m:r>
                      <a:rPr lang="en-US" i="1">
                        <a:solidFill>
                          <a:srgbClr val="003618"/>
                        </a:solidFill>
                        <a:latin typeface="Cambria Math"/>
                        <a:ea typeface="Cambria Math"/>
                      </a:rPr>
                      <m:t>𝑎</m:t>
                    </m:r>
                    <m:r>
                      <a:rPr lang="en-US" b="0" i="1" smtClean="0">
                        <a:solidFill>
                          <a:srgbClr val="003618"/>
                        </a:solidFill>
                        <a:latin typeface="Cambria Math"/>
                        <a:ea typeface="Cambria Math"/>
                      </a:rPr>
                      <m:t>&lt;</m:t>
                    </m:r>
                    <m:r>
                      <a:rPr lang="en-US" i="1">
                        <a:solidFill>
                          <a:srgbClr val="003618"/>
                        </a:solidFill>
                        <a:latin typeface="Cambria Math"/>
                        <a:ea typeface="Cambria Math"/>
                      </a:rPr>
                      <m:t>0</m:t>
                    </m:r>
                    <m:r>
                      <a:rPr lang="en-US" b="0" i="1" smtClean="0">
                        <a:solidFill>
                          <a:srgbClr val="003618"/>
                        </a:solidFill>
                        <a:latin typeface="Cambria Math"/>
                        <a:ea typeface="Cambria Math"/>
                      </a:rPr>
                      <m:t>.</m:t>
                    </m:r>
                  </m:oMath>
                </a14:m>
                <a:endParaRPr lang="ru-RU" dirty="0">
                  <a:solidFill>
                    <a:srgbClr val="003618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4094" y="1358046"/>
                <a:ext cx="2314502" cy="646331"/>
              </a:xfrm>
              <a:prstGeom prst="rect">
                <a:avLst/>
              </a:prstGeom>
              <a:blipFill rotWithShape="1">
                <a:blip r:embed="rId4"/>
                <a:stretch>
                  <a:fillRect l="-528" t="-4717" r="-2902" b="-1415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36802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rgbClr val="FBF7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" name="Группа 2"/>
          <p:cNvGrpSpPr/>
          <p:nvPr/>
        </p:nvGrpSpPr>
        <p:grpSpPr>
          <a:xfrm>
            <a:off x="395536" y="483518"/>
            <a:ext cx="3637700" cy="3983785"/>
            <a:chOff x="4907197" y="863654"/>
            <a:chExt cx="3491633" cy="3896604"/>
          </a:xfrm>
        </p:grpSpPr>
        <p:pic>
          <p:nvPicPr>
            <p:cNvPr id="4" name="Picture 2" descr="D:\projects\Математика\Марина Жебина\учебники и ктп\картинки\сетка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2470" t="26418" r="8523" b="10098"/>
            <a:stretch/>
          </p:blipFill>
          <p:spPr bwMode="auto">
            <a:xfrm>
              <a:off x="4907197" y="1008168"/>
              <a:ext cx="3478138" cy="37520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5" name="Прямая со стрелкой 4"/>
            <p:cNvCxnSpPr/>
            <p:nvPr/>
          </p:nvCxnSpPr>
          <p:spPr>
            <a:xfrm flipV="1">
              <a:off x="6779660" y="1032932"/>
              <a:ext cx="2884" cy="3727326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Прямая со стрелкой 5"/>
            <p:cNvCxnSpPr/>
            <p:nvPr/>
          </p:nvCxnSpPr>
          <p:spPr>
            <a:xfrm flipV="1">
              <a:off x="4907197" y="3080961"/>
              <a:ext cx="3478138" cy="3863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/>
                <p:cNvSpPr txBox="1"/>
                <p:nvPr/>
              </p:nvSpPr>
              <p:spPr>
                <a:xfrm>
                  <a:off x="6555164" y="863654"/>
                  <a:ext cx="13501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1" i="1" smtClean="0">
                            <a:latin typeface="Cambria Math"/>
                          </a:rPr>
                          <m:t>𝒚</m:t>
                        </m:r>
                      </m:oMath>
                    </m:oMathPara>
                  </a14:m>
                  <a:endParaRPr lang="ru-RU" sz="1600" b="1" dirty="0"/>
                </a:p>
              </p:txBody>
            </p:sp>
          </mc:Choice>
          <mc:Fallback xmlns=""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55164" y="863654"/>
                  <a:ext cx="135015" cy="338554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t="-5263" r="-156522" b="-19298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/>
                <p:cNvSpPr txBox="1"/>
                <p:nvPr/>
              </p:nvSpPr>
              <p:spPr>
                <a:xfrm>
                  <a:off x="8173684" y="2796353"/>
                  <a:ext cx="225146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1" i="1" smtClean="0">
                            <a:latin typeface="Cambria Math"/>
                          </a:rPr>
                          <m:t>𝒙</m:t>
                        </m:r>
                      </m:oMath>
                    </m:oMathPara>
                  </a14:m>
                  <a:endParaRPr lang="ru-RU" sz="1600" b="1" dirty="0"/>
                </a:p>
              </p:txBody>
            </p:sp>
          </mc:Choice>
          <mc:Fallback xmlns="">
            <p:sp>
              <p:nvSpPr>
                <p:cNvPr id="6" name="TextBox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173684" y="2796353"/>
                  <a:ext cx="225146" cy="338554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t="-4615" r="-51220" b="-4615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44" name="Прямая соединительная линия 43"/>
          <p:cNvCxnSpPr/>
          <p:nvPr/>
        </p:nvCxnSpPr>
        <p:spPr>
          <a:xfrm>
            <a:off x="1968259" y="967736"/>
            <a:ext cx="0" cy="3044214"/>
          </a:xfrm>
          <a:prstGeom prst="line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Полилиния 77"/>
          <p:cNvSpPr/>
          <p:nvPr/>
        </p:nvSpPr>
        <p:spPr>
          <a:xfrm>
            <a:off x="1322086" y="1152525"/>
            <a:ext cx="1285875" cy="2143125"/>
          </a:xfrm>
          <a:custGeom>
            <a:avLst/>
            <a:gdLst>
              <a:gd name="connsiteX0" fmla="*/ 0 w 1285875"/>
              <a:gd name="connsiteY0" fmla="*/ 0 h 2143125"/>
              <a:gd name="connsiteX1" fmla="*/ 85725 w 1285875"/>
              <a:gd name="connsiteY1" fmla="*/ 485775 h 2143125"/>
              <a:gd name="connsiteX2" fmla="*/ 285750 w 1285875"/>
              <a:gd name="connsiteY2" fmla="*/ 1419225 h 2143125"/>
              <a:gd name="connsiteX3" fmla="*/ 466725 w 1285875"/>
              <a:gd name="connsiteY3" fmla="*/ 1962150 h 2143125"/>
              <a:gd name="connsiteX4" fmla="*/ 647700 w 1285875"/>
              <a:gd name="connsiteY4" fmla="*/ 2143125 h 2143125"/>
              <a:gd name="connsiteX5" fmla="*/ 838200 w 1285875"/>
              <a:gd name="connsiteY5" fmla="*/ 1962150 h 2143125"/>
              <a:gd name="connsiteX6" fmla="*/ 1028700 w 1285875"/>
              <a:gd name="connsiteY6" fmla="*/ 1409700 h 2143125"/>
              <a:gd name="connsiteX7" fmla="*/ 1209675 w 1285875"/>
              <a:gd name="connsiteY7" fmla="*/ 495300 h 2143125"/>
              <a:gd name="connsiteX8" fmla="*/ 1285875 w 1285875"/>
              <a:gd name="connsiteY8" fmla="*/ 0 h 2143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85875" h="2143125">
                <a:moveTo>
                  <a:pt x="0" y="0"/>
                </a:moveTo>
                <a:cubicBezTo>
                  <a:pt x="19050" y="124619"/>
                  <a:pt x="38100" y="249238"/>
                  <a:pt x="85725" y="485775"/>
                </a:cubicBezTo>
                <a:cubicBezTo>
                  <a:pt x="133350" y="722312"/>
                  <a:pt x="222250" y="1173163"/>
                  <a:pt x="285750" y="1419225"/>
                </a:cubicBezTo>
                <a:cubicBezTo>
                  <a:pt x="349250" y="1665287"/>
                  <a:pt x="406400" y="1841500"/>
                  <a:pt x="466725" y="1962150"/>
                </a:cubicBezTo>
                <a:cubicBezTo>
                  <a:pt x="527050" y="2082800"/>
                  <a:pt x="585788" y="2143125"/>
                  <a:pt x="647700" y="2143125"/>
                </a:cubicBezTo>
                <a:cubicBezTo>
                  <a:pt x="709612" y="2143125"/>
                  <a:pt x="774700" y="2084388"/>
                  <a:pt x="838200" y="1962150"/>
                </a:cubicBezTo>
                <a:cubicBezTo>
                  <a:pt x="901700" y="1839913"/>
                  <a:pt x="966788" y="1654175"/>
                  <a:pt x="1028700" y="1409700"/>
                </a:cubicBezTo>
                <a:cubicBezTo>
                  <a:pt x="1090612" y="1165225"/>
                  <a:pt x="1166813" y="730250"/>
                  <a:pt x="1209675" y="495300"/>
                </a:cubicBezTo>
                <a:cubicBezTo>
                  <a:pt x="1252538" y="260350"/>
                  <a:pt x="1269206" y="130175"/>
                  <a:pt x="1285875" y="0"/>
                </a:cubicBezTo>
              </a:path>
            </a:pathLst>
          </a:cu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427984" y="-11247"/>
            <a:ext cx="4716016" cy="5143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660097" y="1131550"/>
                <a:ext cx="3800443" cy="3480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0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ru-RU" b="0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r>
                  <a:rPr lang="ru-RU" b="0" dirty="0" smtClean="0">
                    <a:cs typeface="Times New Roman" pitchFamily="18" charset="0"/>
                  </a:rPr>
                  <a:t> </a:t>
                </a:r>
                <a:r>
                  <a:rPr lang="en-US" b="0" dirty="0" smtClean="0"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𝑎</m:t>
                    </m:r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=1 ⇒ветви ↑</m:t>
                    </m:r>
                  </m:oMath>
                </a14:m>
                <a:endParaRPr lang="en-US" i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342900" indent="-342900">
                  <a:buAutoNum type="arabicPeriod"/>
                </a:pPr>
                <a:endParaRPr lang="ru-RU" sz="8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2.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ru-RU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𝑚</m:t>
                        </m:r>
                        <m:r>
                          <a:rPr lang="en-US" i="1">
                            <a:latin typeface="Cambria Math"/>
                          </a:rPr>
                          <m:t>;</m:t>
                        </m:r>
                        <m:r>
                          <a:rPr lang="en-US" i="1">
                            <a:latin typeface="Cambria Math"/>
                          </a:rPr>
                          <m:t>𝑛</m:t>
                        </m:r>
                      </m:e>
                    </m:d>
                  </m:oMath>
                </a14:m>
                <a:endParaRPr lang="en-US" i="1" dirty="0"/>
              </a:p>
              <a:p>
                <a:pPr marL="266700" indent="-1588"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𝒎</m:t>
                      </m:r>
                      <m:r>
                        <a:rPr lang="en-US" b="1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b="1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𝒃</m:t>
                          </m:r>
                        </m:num>
                        <m:den>
                          <m:r>
                            <a:rPr lang="en-US" b="1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n-US" b="1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𝒂</m:t>
                          </m:r>
                        </m:den>
                      </m:f>
                      <m:r>
                        <a:rPr lang="en-US" b="1" i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 </m:t>
                      </m:r>
                      <m:r>
                        <a:rPr lang="en-US" b="1" i="1">
                          <a:latin typeface="Cambria Math"/>
                          <a:ea typeface="Cambria Math"/>
                        </a:rPr>
                        <m:t>⟹</m:t>
                      </m:r>
                      <m:r>
                        <a:rPr lang="en-US" i="1">
                          <a:latin typeface="Cambria Math"/>
                        </a:rPr>
                        <m:t>𝑚</m:t>
                      </m:r>
                      <m:r>
                        <a:rPr lang="en-US" i="1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∙1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=−2</m:t>
                      </m:r>
                    </m:oMath>
                  </m:oMathPara>
                </a14:m>
                <a:endParaRPr lang="en-US" b="0" i="1" dirty="0" smtClean="0">
                  <a:latin typeface="Cambria Math"/>
                  <a:ea typeface="Cambria Math"/>
                </a:endParaRPr>
              </a:p>
              <a:p>
                <a:pPr marL="266700" indent="-266700"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𝑛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i="1">
                              <a:latin typeface="Cambria Math"/>
                            </a:rPr>
                            <m:t>(−2)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+4</m:t>
                      </m:r>
                      <m:d>
                        <m:dPr>
                          <m:ctrlPr>
                            <a:rPr lang="ru-RU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ru-RU" i="1">
                              <a:latin typeface="Cambria Math"/>
                            </a:rPr>
                            <m:t>−2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+1</m:t>
                      </m:r>
                      <m:r>
                        <a:rPr lang="ru-RU" i="1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−3</m:t>
                      </m:r>
                    </m:oMath>
                  </m:oMathPara>
                </a14:m>
                <a:endParaRPr lang="ru-RU" dirty="0"/>
              </a:p>
              <a:p>
                <a:pPr marL="266700" indent="-26670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ru-RU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−2;−3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 </m:t>
                      </m:r>
                      <m:r>
                        <a:rPr lang="ru-RU" i="1">
                          <a:latin typeface="Cambria Math"/>
                        </a:rPr>
                        <m:t>вершина</m:t>
                      </m:r>
                    </m:oMath>
                  </m:oMathPara>
                </a14:m>
                <a:endParaRPr lang="en-US" dirty="0" smtClean="0"/>
              </a:p>
              <a:p>
                <a:pPr marL="266700" indent="-266700"/>
                <a:endParaRPr lang="ru-RU" sz="800" dirty="0"/>
              </a:p>
              <a:p>
                <a:pPr marL="266700" indent="-266700"/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3. ось симметрии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  <a:cs typeface="Times New Roman" pitchFamily="18" charset="0"/>
                      </a:rPr>
                      <m:t>𝒙</m:t>
                    </m:r>
                    <m:r>
                      <a:rPr lang="en-US" b="1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en-US" b="1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  <a:cs typeface="Times New Roman" pitchFamily="18" charset="0"/>
                      </a:rPr>
                      <m:t>𝒎</m:t>
                    </m:r>
                    <m:r>
                      <a:rPr lang="en-US" b="0" i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  <a:cs typeface="Times New Roman" pitchFamily="18" charset="0"/>
                      </a:rPr>
                      <m:t>:</m:t>
                    </m:r>
                    <m:r>
                      <a:rPr lang="en-US" b="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  <a:cs typeface="Times New Roman" pitchFamily="18" charset="0"/>
                      </a:rPr>
                      <m:t>     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=−2</m:t>
                    </m:r>
                  </m:oMath>
                </a14:m>
                <a:endParaRPr lang="ru-RU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266700" indent="-266700"/>
                <a:endParaRPr lang="en-US" sz="8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266700" indent="-266700"/>
                <a:endParaRPr lang="en-US" sz="8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266700" indent="-266700"/>
                <a:r>
                  <a:rPr lang="ru-RU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4. </a:t>
                </a:r>
              </a:p>
              <a:p>
                <a:pPr marL="266700" indent="-266700"/>
                <a:endParaRPr lang="ru-RU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266700" indent="-266700"/>
                <a:r>
                  <a:rPr lang="ru-RU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5. парабола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𝑦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+4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+1</m:t>
                    </m:r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0097" y="1131550"/>
                <a:ext cx="3800443" cy="3480761"/>
              </a:xfrm>
              <a:prstGeom prst="rect">
                <a:avLst/>
              </a:prstGeom>
              <a:blipFill rotWithShape="1">
                <a:blip r:embed="rId6"/>
                <a:stretch>
                  <a:fillRect l="-1282" t="-1051" b="-192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Овал 9"/>
          <p:cNvSpPr/>
          <p:nvPr/>
        </p:nvSpPr>
        <p:spPr>
          <a:xfrm>
            <a:off x="2323112" y="2724798"/>
            <a:ext cx="44416" cy="4336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254513" y="2695034"/>
                <a:ext cx="29046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1" i="1" smtClean="0"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ru-RU" sz="1000" b="1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4513" y="2695034"/>
                <a:ext cx="290464" cy="246221"/>
              </a:xfrm>
              <a:prstGeom prst="rect">
                <a:avLst/>
              </a:prstGeom>
              <a:blipFill rotWithShape="1">
                <a:blip r:embed="rId7"/>
                <a:stretch>
                  <a:fillRect r="-2128" b="-15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644008" y="267430"/>
                <a:ext cx="4203523" cy="83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b="1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Изобразите график функции</a:t>
                </a:r>
                <a:endParaRPr lang="en-US" sz="2400" b="1" dirty="0" smtClean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𝒚</m:t>
                    </m:r>
                    <m:r>
                      <a:rPr lang="en-US" sz="2400" b="1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400" b="1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en-US" sz="2400" b="1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sz="2400" b="1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+</m:t>
                    </m:r>
                    <m:r>
                      <a:rPr lang="en-US" sz="2400" b="1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𝟒</m:t>
                    </m:r>
                    <m:r>
                      <a:rPr lang="en-US" sz="2400" b="1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𝒙</m:t>
                    </m:r>
                    <m:r>
                      <a:rPr lang="en-US" sz="2400" b="1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+</m:t>
                    </m:r>
                    <m:r>
                      <a:rPr lang="en-US" sz="2400" b="1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𝟏</m:t>
                    </m:r>
                  </m:oMath>
                </a14:m>
                <a:r>
                  <a:rPr lang="ru-RU" sz="2400" b="1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ru-RU" sz="2400" b="1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267430"/>
                <a:ext cx="4203523" cy="839332"/>
              </a:xfrm>
              <a:prstGeom prst="rect">
                <a:avLst/>
              </a:prstGeom>
              <a:blipFill rotWithShape="1">
                <a:blip r:embed="rId8"/>
                <a:stretch>
                  <a:fillRect l="-2322" t="-5797" r="-3338" b="-1594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742309" y="2692808"/>
                <a:ext cx="38664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000" b="1" i="1" smtClean="0">
                          <a:latin typeface="Cambria Math"/>
                        </a:rPr>
                        <m:t>−</m:t>
                      </m:r>
                      <m:r>
                        <a:rPr lang="ru-RU" sz="1000" b="1" i="1" smtClean="0"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ru-RU" sz="1000" b="1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2309" y="2692808"/>
                <a:ext cx="386644" cy="246221"/>
              </a:xfrm>
              <a:prstGeom prst="rect">
                <a:avLst/>
              </a:prstGeom>
              <a:blipFill rotWithShape="1">
                <a:blip r:embed="rId9"/>
                <a:stretch>
                  <a:fillRect r="-1587" b="-15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243606" y="3134065"/>
                <a:ext cx="38664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000" b="1" i="1" smtClean="0">
                          <a:latin typeface="Cambria Math"/>
                        </a:rPr>
                        <m:t>−</m:t>
                      </m:r>
                      <m:r>
                        <a:rPr lang="ru-RU" sz="1000" b="1" i="1" smtClean="0">
                          <a:latin typeface="Cambria Math"/>
                        </a:rPr>
                        <m:t>𝟑</m:t>
                      </m:r>
                    </m:oMath>
                  </m:oMathPara>
                </a14:m>
                <a:endParaRPr lang="ru-RU" sz="1000" b="1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3606" y="3134065"/>
                <a:ext cx="386644" cy="246221"/>
              </a:xfrm>
              <a:prstGeom prst="rect">
                <a:avLst/>
              </a:prstGeom>
              <a:blipFill rotWithShape="1">
                <a:blip r:embed="rId10"/>
                <a:stretch>
                  <a:fillRect r="-3175" b="-121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Овал 16"/>
          <p:cNvSpPr/>
          <p:nvPr/>
        </p:nvSpPr>
        <p:spPr>
          <a:xfrm>
            <a:off x="1576020" y="2540259"/>
            <a:ext cx="44416" cy="4336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1763610" y="3086889"/>
            <a:ext cx="44416" cy="4336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2128816" y="3087822"/>
            <a:ext cx="44416" cy="4336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2325625" y="2538234"/>
            <a:ext cx="44416" cy="4336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2510478" y="1613032"/>
            <a:ext cx="44416" cy="4336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1387008" y="1616104"/>
            <a:ext cx="44416" cy="4336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37" name="Группа 36"/>
          <p:cNvGrpSpPr/>
          <p:nvPr/>
        </p:nvGrpSpPr>
        <p:grpSpPr>
          <a:xfrm>
            <a:off x="4981485" y="3653796"/>
            <a:ext cx="2660566" cy="544765"/>
            <a:chOff x="5712379" y="2616143"/>
            <a:chExt cx="2660566" cy="544765"/>
          </a:xfrm>
        </p:grpSpPr>
        <p:cxnSp>
          <p:nvCxnSpPr>
            <p:cNvPr id="23" name="Прямая соединительная линия 22"/>
            <p:cNvCxnSpPr/>
            <p:nvPr/>
          </p:nvCxnSpPr>
          <p:spPr>
            <a:xfrm>
              <a:off x="6155771" y="2707931"/>
              <a:ext cx="0" cy="43204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>
              <a:off x="6587819" y="2707931"/>
              <a:ext cx="0" cy="43204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>
              <a:off x="6947859" y="2707931"/>
              <a:ext cx="0" cy="43204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>
              <a:off x="7307899" y="2707931"/>
              <a:ext cx="0" cy="43204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>
              <a:off x="7667939" y="2707931"/>
              <a:ext cx="0" cy="43204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>
              <a:off x="8027979" y="2707931"/>
              <a:ext cx="0" cy="43204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Box 28"/>
                <p:cNvSpPr txBox="1"/>
                <p:nvPr/>
              </p:nvSpPr>
              <p:spPr>
                <a:xfrm>
                  <a:off x="5724128" y="2625167"/>
                  <a:ext cx="346377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latin typeface="Cambria Math"/>
                          </a:rPr>
                          <m:t>𝑥</m:t>
                        </m:r>
                      </m:oMath>
                    </m:oMathPara>
                  </a14:m>
                  <a:endParaRPr lang="ru-RU" sz="1600" dirty="0"/>
                </a:p>
              </p:txBody>
            </p:sp>
          </mc:Choice>
          <mc:Fallback xmlns="">
            <p:sp>
              <p:nvSpPr>
                <p:cNvPr id="29" name="TextBox 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24128" y="2625167"/>
                  <a:ext cx="346377" cy="338554"/>
                </a:xfrm>
                <a:prstGeom prst="rect">
                  <a:avLst/>
                </a:prstGeom>
                <a:blipFill rotWithShape="1">
                  <a:blip r:embed="rId11"/>
                  <a:stretch>
                    <a:fillRect t="-5455" r="-14035" b="-23636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TextBox 29"/>
                <p:cNvSpPr txBox="1"/>
                <p:nvPr/>
              </p:nvSpPr>
              <p:spPr>
                <a:xfrm>
                  <a:off x="5712379" y="2822354"/>
                  <a:ext cx="350096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latin typeface="Cambria Math"/>
                          </a:rPr>
                          <m:t>𝑦</m:t>
                        </m:r>
                      </m:oMath>
                    </m:oMathPara>
                  </a14:m>
                  <a:endParaRPr lang="ru-RU" sz="1600" dirty="0"/>
                </a:p>
              </p:txBody>
            </p:sp>
          </mc:Choice>
          <mc:Fallback xmlns="">
            <p:sp>
              <p:nvSpPr>
                <p:cNvPr id="30" name="TextBox 2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12379" y="2822354"/>
                  <a:ext cx="350096" cy="338554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 t="-5455" r="-13793" b="-23636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TextBox 30"/>
                <p:cNvSpPr txBox="1"/>
                <p:nvPr/>
              </p:nvSpPr>
              <p:spPr>
                <a:xfrm>
                  <a:off x="6510874" y="2625167"/>
                  <a:ext cx="498855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ru-RU" sz="1600" b="0" i="1" smtClean="0">
                            <a:latin typeface="Cambria Math"/>
                          </a:rPr>
                          <m:t>−4</m:t>
                        </m:r>
                      </m:oMath>
                    </m:oMathPara>
                  </a14:m>
                  <a:endParaRPr lang="ru-RU" sz="1600" dirty="0"/>
                </a:p>
              </p:txBody>
            </p:sp>
          </mc:Choice>
          <mc:Fallback xmlns="">
            <p:sp>
              <p:nvSpPr>
                <p:cNvPr id="31" name="TextBox 3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10874" y="2625167"/>
                  <a:ext cx="498855" cy="338554"/>
                </a:xfrm>
                <a:prstGeom prst="rect">
                  <a:avLst/>
                </a:prstGeom>
                <a:blipFill rotWithShape="1">
                  <a:blip r:embed="rId13"/>
                  <a:stretch>
                    <a:fillRect t="-5455" r="-9756" b="-23636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TextBox 31"/>
                <p:cNvSpPr txBox="1"/>
                <p:nvPr/>
              </p:nvSpPr>
              <p:spPr>
                <a:xfrm>
                  <a:off x="6876256" y="2635802"/>
                  <a:ext cx="498855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ru-RU" sz="1600" b="0" i="1" smtClean="0">
                            <a:latin typeface="Cambria Math"/>
                          </a:rPr>
                          <m:t>−3</m:t>
                        </m:r>
                      </m:oMath>
                    </m:oMathPara>
                  </a14:m>
                  <a:endParaRPr lang="ru-RU" sz="1600" dirty="0"/>
                </a:p>
              </p:txBody>
            </p:sp>
          </mc:Choice>
          <mc:Fallback xmlns="">
            <p:sp>
              <p:nvSpPr>
                <p:cNvPr id="32" name="TextBox 3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76256" y="2635802"/>
                  <a:ext cx="498855" cy="338554"/>
                </a:xfrm>
                <a:prstGeom prst="rect">
                  <a:avLst/>
                </a:prstGeom>
                <a:blipFill rotWithShape="1">
                  <a:blip r:embed="rId14"/>
                  <a:stretch>
                    <a:fillRect t="-5357" r="-8537" b="-21429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TextBox 32"/>
                <p:cNvSpPr txBox="1"/>
                <p:nvPr/>
              </p:nvSpPr>
              <p:spPr>
                <a:xfrm>
                  <a:off x="7236296" y="2637643"/>
                  <a:ext cx="498855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ru-RU" sz="1600" b="0" i="1" smtClean="0">
                            <a:latin typeface="Cambria Math"/>
                          </a:rPr>
                          <m:t>−1</m:t>
                        </m:r>
                      </m:oMath>
                    </m:oMathPara>
                  </a14:m>
                  <a:endParaRPr lang="ru-RU" sz="1600" dirty="0"/>
                </a:p>
              </p:txBody>
            </p:sp>
          </mc:Choice>
          <mc:Fallback xmlns="">
            <p:sp>
              <p:nvSpPr>
                <p:cNvPr id="33" name="TextBox 3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36296" y="2637643"/>
                  <a:ext cx="498855" cy="338554"/>
                </a:xfrm>
                <a:prstGeom prst="rect">
                  <a:avLst/>
                </a:prstGeom>
                <a:blipFill rotWithShape="1">
                  <a:blip r:embed="rId15"/>
                  <a:stretch>
                    <a:fillRect t="-5455" r="-9756" b="-23636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TextBox 33"/>
                <p:cNvSpPr txBox="1"/>
                <p:nvPr/>
              </p:nvSpPr>
              <p:spPr>
                <a:xfrm>
                  <a:off x="7667939" y="2637826"/>
                  <a:ext cx="344966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ru-RU" sz="1600" b="0" i="1" smtClean="0">
                            <a:latin typeface="Cambria Math"/>
                          </a:rPr>
                          <m:t>0</m:t>
                        </m:r>
                      </m:oMath>
                    </m:oMathPara>
                  </a14:m>
                  <a:endParaRPr lang="ru-RU" sz="1600" dirty="0"/>
                </a:p>
              </p:txBody>
            </p:sp>
          </mc:Choice>
          <mc:Fallback xmlns="">
            <p:sp>
              <p:nvSpPr>
                <p:cNvPr id="34" name="TextBox 3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67939" y="2637826"/>
                  <a:ext cx="344966" cy="338554"/>
                </a:xfrm>
                <a:prstGeom prst="rect">
                  <a:avLst/>
                </a:prstGeom>
                <a:blipFill rotWithShape="1">
                  <a:blip r:embed="rId16"/>
                  <a:stretch>
                    <a:fillRect t="-5455" r="-14286" b="-23636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TextBox 34"/>
                <p:cNvSpPr txBox="1"/>
                <p:nvPr/>
              </p:nvSpPr>
              <p:spPr>
                <a:xfrm>
                  <a:off x="8027979" y="2616143"/>
                  <a:ext cx="344966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ru-RU" sz="1600" b="0" i="1" smtClean="0">
                            <a:latin typeface="Cambria Math"/>
                          </a:rPr>
                          <m:t>1</m:t>
                        </m:r>
                      </m:oMath>
                    </m:oMathPara>
                  </a14:m>
                  <a:endParaRPr lang="ru-RU" sz="1600" dirty="0"/>
                </a:p>
              </p:txBody>
            </p:sp>
          </mc:Choice>
          <mc:Fallback xmlns="">
            <p:sp>
              <p:nvSpPr>
                <p:cNvPr id="35" name="TextBox 3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027979" y="2616143"/>
                  <a:ext cx="344966" cy="338554"/>
                </a:xfrm>
                <a:prstGeom prst="rect">
                  <a:avLst/>
                </a:prstGeom>
                <a:blipFill rotWithShape="1">
                  <a:blip r:embed="rId17"/>
                  <a:stretch>
                    <a:fillRect t="-5357" r="-12281" b="-21429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6" name="Прямая соединительная линия 35"/>
            <p:cNvCxnSpPr/>
            <p:nvPr/>
          </p:nvCxnSpPr>
          <p:spPr>
            <a:xfrm>
              <a:off x="5724128" y="2915428"/>
              <a:ext cx="2622033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5856925" y="3905955"/>
                <a:ext cx="34496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600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6925" y="3905955"/>
                <a:ext cx="344966" cy="338554"/>
              </a:xfrm>
              <a:prstGeom prst="rect">
                <a:avLst/>
              </a:prstGeom>
              <a:blipFill rotWithShape="1">
                <a:blip r:embed="rId18"/>
                <a:stretch>
                  <a:fillRect t="-5455" r="-14286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6145362" y="3905955"/>
                <a:ext cx="49885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ru-RU" sz="1600" b="0" i="1" smtClean="0">
                          <a:latin typeface="Cambria Math"/>
                        </a:rPr>
                        <m:t>−2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5362" y="3905955"/>
                <a:ext cx="498855" cy="338554"/>
              </a:xfrm>
              <a:prstGeom prst="rect">
                <a:avLst/>
              </a:prstGeom>
              <a:blipFill rotWithShape="1">
                <a:blip r:embed="rId19"/>
                <a:stretch>
                  <a:fillRect t="-5455" r="-9756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6505401" y="3905955"/>
                <a:ext cx="49885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600" b="0" i="1" smtClean="0">
                          <a:latin typeface="Cambria Math"/>
                        </a:rPr>
                        <m:t>−2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5401" y="3905955"/>
                <a:ext cx="498855" cy="338554"/>
              </a:xfrm>
              <a:prstGeom prst="rect">
                <a:avLst/>
              </a:prstGeom>
              <a:blipFill rotWithShape="1">
                <a:blip r:embed="rId20"/>
                <a:stretch>
                  <a:fillRect t="-5455" r="-9756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6952119" y="3907066"/>
                <a:ext cx="34496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600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2119" y="3907066"/>
                <a:ext cx="344966" cy="338554"/>
              </a:xfrm>
              <a:prstGeom prst="rect">
                <a:avLst/>
              </a:prstGeom>
              <a:blipFill rotWithShape="1">
                <a:blip r:embed="rId21"/>
                <a:stretch>
                  <a:fillRect t="-5455" r="-14035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7297085" y="3905955"/>
                <a:ext cx="34496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600" b="0" i="1" smtClean="0">
                          <a:latin typeface="Cambria Math"/>
                        </a:rPr>
                        <m:t>6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7085" y="3905955"/>
                <a:ext cx="344966" cy="338554"/>
              </a:xfrm>
              <a:prstGeom prst="rect">
                <a:avLst/>
              </a:prstGeom>
              <a:blipFill rotWithShape="1">
                <a:blip r:embed="rId22"/>
                <a:stretch>
                  <a:fillRect t="-5455" r="-14035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2" name="Прямая соединительная линия 61"/>
          <p:cNvCxnSpPr/>
          <p:nvPr/>
        </p:nvCxnSpPr>
        <p:spPr>
          <a:xfrm>
            <a:off x="7615267" y="3745584"/>
            <a:ext cx="0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5363378" y="3671614"/>
                <a:ext cx="49885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600" b="0" i="1" smtClean="0">
                          <a:latin typeface="Cambria Math"/>
                        </a:rPr>
                        <m:t>−5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3378" y="3671614"/>
                <a:ext cx="498855" cy="338554"/>
              </a:xfrm>
              <a:prstGeom prst="rect">
                <a:avLst/>
              </a:prstGeom>
              <a:blipFill rotWithShape="1">
                <a:blip r:embed="rId23"/>
                <a:stretch>
                  <a:fillRect t="-5357" r="-8537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5498217" y="3905955"/>
                <a:ext cx="34496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600" b="0" i="1" smtClean="0">
                          <a:latin typeface="Cambria Math"/>
                        </a:rPr>
                        <m:t>6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8217" y="3905955"/>
                <a:ext cx="344966" cy="338554"/>
              </a:xfrm>
              <a:prstGeom prst="rect">
                <a:avLst/>
              </a:prstGeom>
              <a:blipFill rotWithShape="1">
                <a:blip r:embed="rId24"/>
                <a:stretch>
                  <a:fillRect t="-5455" r="-12281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1134057" y="2542425"/>
                <a:ext cx="38664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000" b="1" i="1" smtClean="0">
                          <a:latin typeface="Cambria Math"/>
                        </a:rPr>
                        <m:t>−</m:t>
                      </m:r>
                      <m:r>
                        <a:rPr lang="ru-RU" sz="1000" b="1" i="1" smtClean="0">
                          <a:latin typeface="Cambria Math"/>
                        </a:rPr>
                        <m:t>𝟓</m:t>
                      </m:r>
                    </m:oMath>
                  </m:oMathPara>
                </a14:m>
                <a:endParaRPr lang="ru-RU" sz="1000" b="1" dirty="0"/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4057" y="2542425"/>
                <a:ext cx="386644" cy="246221"/>
              </a:xfrm>
              <a:prstGeom prst="rect">
                <a:avLst/>
              </a:prstGeom>
              <a:blipFill rotWithShape="1">
                <a:blip r:embed="rId25"/>
                <a:stretch>
                  <a:fillRect r="-3175" b="-15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1560776" y="2546131"/>
                <a:ext cx="38664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000" b="1" i="1" smtClean="0">
                          <a:latin typeface="Cambria Math"/>
                        </a:rPr>
                        <m:t>−</m:t>
                      </m:r>
                      <m:r>
                        <a:rPr lang="ru-RU" sz="1000" b="1" i="1" smtClean="0">
                          <a:latin typeface="Cambria Math"/>
                        </a:rPr>
                        <m:t>𝟑</m:t>
                      </m:r>
                    </m:oMath>
                  </m:oMathPara>
                </a14:m>
                <a:endParaRPr lang="ru-RU" sz="1000" b="1" dirty="0"/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0776" y="2546131"/>
                <a:ext cx="386644" cy="246221"/>
              </a:xfrm>
              <a:prstGeom prst="rect">
                <a:avLst/>
              </a:prstGeom>
              <a:blipFill rotWithShape="1">
                <a:blip r:embed="rId26"/>
                <a:stretch>
                  <a:fillRect r="-3175" b="-15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1931569" y="2546132"/>
                <a:ext cx="38664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000" b="1" i="1" smtClean="0">
                          <a:latin typeface="Cambria Math"/>
                        </a:rPr>
                        <m:t>−</m:t>
                      </m:r>
                      <m:r>
                        <a:rPr lang="ru-RU" sz="1000" b="1" i="1" smtClean="0"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ru-RU" sz="1000" b="1" dirty="0"/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1569" y="2546132"/>
                <a:ext cx="386644" cy="246221"/>
              </a:xfrm>
              <a:prstGeom prst="rect">
                <a:avLst/>
              </a:prstGeom>
              <a:blipFill rotWithShape="1">
                <a:blip r:embed="rId27"/>
                <a:stretch>
                  <a:fillRect r="-1587" b="-15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2367528" y="2538234"/>
                <a:ext cx="29046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000" b="1" i="1" smtClean="0"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ru-RU" sz="1000" b="1" dirty="0"/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7528" y="2538234"/>
                <a:ext cx="290464" cy="246221"/>
              </a:xfrm>
              <a:prstGeom prst="rect">
                <a:avLst/>
              </a:prstGeom>
              <a:blipFill rotWithShape="1">
                <a:blip r:embed="rId28"/>
                <a:stretch>
                  <a:fillRect r="-2083" b="-121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1335354" y="2696908"/>
                <a:ext cx="38664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000" b="1" i="1" smtClean="0">
                          <a:latin typeface="Cambria Math"/>
                        </a:rPr>
                        <m:t>−</m:t>
                      </m:r>
                      <m:r>
                        <a:rPr lang="ru-RU" sz="1000" b="1" i="1" smtClean="0">
                          <a:latin typeface="Cambria Math"/>
                        </a:rPr>
                        <m:t>𝟒</m:t>
                      </m:r>
                    </m:oMath>
                  </m:oMathPara>
                </a14:m>
                <a:endParaRPr lang="ru-RU" sz="1000" b="1" dirty="0"/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5354" y="2696908"/>
                <a:ext cx="386644" cy="246221"/>
              </a:xfrm>
              <a:prstGeom prst="rect">
                <a:avLst/>
              </a:prstGeom>
              <a:blipFill rotWithShape="1">
                <a:blip r:embed="rId29"/>
                <a:stretch>
                  <a:fillRect r="-3175" b="-121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2291922" y="2417818"/>
                <a:ext cx="29046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000" b="1" i="1" smtClean="0"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ru-RU" sz="1000" b="1" dirty="0"/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1922" y="2417818"/>
                <a:ext cx="290464" cy="246221"/>
              </a:xfrm>
              <a:prstGeom prst="rect">
                <a:avLst/>
              </a:prstGeom>
              <a:blipFill rotWithShape="1">
                <a:blip r:embed="rId30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2306682" y="1514676"/>
                <a:ext cx="29046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000" b="1" i="1" smtClean="0">
                          <a:latin typeface="Cambria Math"/>
                        </a:rPr>
                        <m:t>𝟔</m:t>
                      </m:r>
                    </m:oMath>
                  </m:oMathPara>
                </a14:m>
                <a:endParaRPr lang="ru-RU" sz="1000" b="1" dirty="0"/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6682" y="1514676"/>
                <a:ext cx="290464" cy="246221"/>
              </a:xfrm>
              <a:prstGeom prst="rect">
                <a:avLst/>
              </a:prstGeom>
              <a:blipFill rotWithShape="1">
                <a:blip r:embed="rId31"/>
                <a:stretch>
                  <a:fillRect r="-2083" b="-121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2261111" y="2961967"/>
                <a:ext cx="38664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000" b="1" i="1" smtClean="0">
                          <a:latin typeface="Cambria Math"/>
                        </a:rPr>
                        <m:t>−</m:t>
                      </m:r>
                      <m:r>
                        <a:rPr lang="ru-RU" sz="1000" b="1" i="1" smtClean="0"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ru-RU" sz="1000" b="1" dirty="0"/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1111" y="2961967"/>
                <a:ext cx="386644" cy="246221"/>
              </a:xfrm>
              <a:prstGeom prst="rect">
                <a:avLst/>
              </a:prstGeom>
              <a:blipFill rotWithShape="1">
                <a:blip r:embed="rId9"/>
                <a:stretch>
                  <a:fillRect r="-1587" b="-15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9" name="Группа 78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80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81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3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" name="Овал 15"/>
          <p:cNvSpPr/>
          <p:nvPr/>
        </p:nvSpPr>
        <p:spPr>
          <a:xfrm>
            <a:off x="1946051" y="3272565"/>
            <a:ext cx="44416" cy="4336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Прямоугольник 44"/>
              <p:cNvSpPr/>
              <p:nvPr/>
            </p:nvSpPr>
            <p:spPr>
              <a:xfrm>
                <a:off x="1251913" y="798984"/>
                <a:ext cx="805413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mbria Math"/>
                          <a:cs typeface="Times New Roman" pitchFamily="18" charset="0"/>
                        </a:rPr>
                        <m:t>𝒙</m:t>
                      </m:r>
                      <m:r>
                        <a:rPr lang="en-US" sz="1400" b="1" i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mbria Math"/>
                          <a:cs typeface="Times New Roman" pitchFamily="18" charset="0"/>
                        </a:rPr>
                        <m:t>=−</m:t>
                      </m:r>
                      <m:r>
                        <a:rPr lang="en-US" sz="1400" b="1" i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mbria Math"/>
                          <a:cs typeface="Times New Roman" pitchFamily="18" charset="0"/>
                        </a:rPr>
                        <m:t>𝟐</m:t>
                      </m:r>
                    </m:oMath>
                  </m:oMathPara>
                </a14:m>
                <a:endParaRPr lang="ru-RU" sz="1400" b="1" dirty="0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5" name="Прямоугольник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1913" y="798984"/>
                <a:ext cx="805413" cy="307777"/>
              </a:xfrm>
              <a:prstGeom prst="rect">
                <a:avLst/>
              </a:prstGeom>
              <a:blipFill rotWithShape="1">
                <a:blip r:embed="rId33"/>
                <a:stretch>
                  <a:fillRect t="-1961" r="-5303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07860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8" dur="225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 animBg="1"/>
      <p:bldP spid="10" grpId="0" animBg="1"/>
      <p:bldP spid="11" grpId="0"/>
      <p:bldP spid="12" grpId="0"/>
      <p:bldP spid="14" grpId="0"/>
      <p:bldP spid="15" grpId="0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38" grpId="0"/>
      <p:bldP spid="39" grpId="0"/>
      <p:bldP spid="40" grpId="0"/>
      <p:bldP spid="41" grpId="0"/>
      <p:bldP spid="42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7" grpId="0"/>
      <p:bldP spid="16" grpId="0" animBg="1"/>
      <p:bldP spid="4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Прямоугольник 60"/>
          <p:cNvSpPr/>
          <p:nvPr/>
        </p:nvSpPr>
        <p:spPr>
          <a:xfrm>
            <a:off x="-3588" y="0"/>
            <a:ext cx="4758233" cy="5143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0" name="Полилиния 59"/>
          <p:cNvSpPr/>
          <p:nvPr/>
        </p:nvSpPr>
        <p:spPr>
          <a:xfrm>
            <a:off x="6015608" y="1318260"/>
            <a:ext cx="1310640" cy="2179340"/>
          </a:xfrm>
          <a:custGeom>
            <a:avLst/>
            <a:gdLst>
              <a:gd name="connsiteX0" fmla="*/ 0 w 1310640"/>
              <a:gd name="connsiteY0" fmla="*/ 0 h 2179340"/>
              <a:gd name="connsiteX1" fmla="*/ 60960 w 1310640"/>
              <a:gd name="connsiteY1" fmla="*/ 350520 h 2179340"/>
              <a:gd name="connsiteX2" fmla="*/ 266700 w 1310640"/>
              <a:gd name="connsiteY2" fmla="*/ 1379220 h 2179340"/>
              <a:gd name="connsiteX3" fmla="*/ 464820 w 1310640"/>
              <a:gd name="connsiteY3" fmla="*/ 1981200 h 2179340"/>
              <a:gd name="connsiteX4" fmla="*/ 655320 w 1310640"/>
              <a:gd name="connsiteY4" fmla="*/ 2179320 h 2179340"/>
              <a:gd name="connsiteX5" fmla="*/ 853440 w 1310640"/>
              <a:gd name="connsiteY5" fmla="*/ 1988820 h 2179340"/>
              <a:gd name="connsiteX6" fmla="*/ 1051560 w 1310640"/>
              <a:gd name="connsiteY6" fmla="*/ 1379220 h 2179340"/>
              <a:gd name="connsiteX7" fmla="*/ 1249680 w 1310640"/>
              <a:gd name="connsiteY7" fmla="*/ 350520 h 2179340"/>
              <a:gd name="connsiteX8" fmla="*/ 1310640 w 1310640"/>
              <a:gd name="connsiteY8" fmla="*/ 7620 h 2179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10640" h="2179340">
                <a:moveTo>
                  <a:pt x="0" y="0"/>
                </a:moveTo>
                <a:cubicBezTo>
                  <a:pt x="8255" y="60325"/>
                  <a:pt x="16510" y="120650"/>
                  <a:pt x="60960" y="350520"/>
                </a:cubicBezTo>
                <a:cubicBezTo>
                  <a:pt x="105410" y="580390"/>
                  <a:pt x="199390" y="1107440"/>
                  <a:pt x="266700" y="1379220"/>
                </a:cubicBezTo>
                <a:cubicBezTo>
                  <a:pt x="334010" y="1651000"/>
                  <a:pt x="400050" y="1847850"/>
                  <a:pt x="464820" y="1981200"/>
                </a:cubicBezTo>
                <a:cubicBezTo>
                  <a:pt x="529590" y="2114550"/>
                  <a:pt x="590550" y="2178050"/>
                  <a:pt x="655320" y="2179320"/>
                </a:cubicBezTo>
                <a:cubicBezTo>
                  <a:pt x="720090" y="2180590"/>
                  <a:pt x="787400" y="2122170"/>
                  <a:pt x="853440" y="1988820"/>
                </a:cubicBezTo>
                <a:cubicBezTo>
                  <a:pt x="919480" y="1855470"/>
                  <a:pt x="985520" y="1652270"/>
                  <a:pt x="1051560" y="1379220"/>
                </a:cubicBezTo>
                <a:cubicBezTo>
                  <a:pt x="1117600" y="1106170"/>
                  <a:pt x="1206500" y="579120"/>
                  <a:pt x="1249680" y="350520"/>
                </a:cubicBezTo>
                <a:cubicBezTo>
                  <a:pt x="1292860" y="121920"/>
                  <a:pt x="1301750" y="64770"/>
                  <a:pt x="1310640" y="7620"/>
                </a:cubicBezTo>
              </a:path>
            </a:pathLst>
          </a:cu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5028750" y="331071"/>
            <a:ext cx="3791722" cy="4256903"/>
            <a:chOff x="4907197" y="990696"/>
            <a:chExt cx="3478138" cy="3769562"/>
          </a:xfrm>
        </p:grpSpPr>
        <p:pic>
          <p:nvPicPr>
            <p:cNvPr id="3" name="Picture 2" descr="D:\projects\Математика\Марина Жебина\учебники и ктп\картинки\сетка.pn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2470" t="26418" r="8523" b="10098"/>
            <a:stretch/>
          </p:blipFill>
          <p:spPr bwMode="auto">
            <a:xfrm>
              <a:off x="4907197" y="1008169"/>
              <a:ext cx="3478138" cy="37520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4" name="Прямая со стрелкой 3"/>
            <p:cNvCxnSpPr/>
            <p:nvPr/>
          </p:nvCxnSpPr>
          <p:spPr>
            <a:xfrm flipV="1">
              <a:off x="6779660" y="1032932"/>
              <a:ext cx="2884" cy="3727326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Прямая со стрелкой 4"/>
            <p:cNvCxnSpPr/>
            <p:nvPr/>
          </p:nvCxnSpPr>
          <p:spPr>
            <a:xfrm flipV="1">
              <a:off x="4907197" y="3080961"/>
              <a:ext cx="3478138" cy="3863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/>
                <p:cNvSpPr txBox="1"/>
                <p:nvPr/>
              </p:nvSpPr>
              <p:spPr>
                <a:xfrm>
                  <a:off x="6548295" y="990696"/>
                  <a:ext cx="13501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1" i="1" smtClean="0">
                            <a:latin typeface="Cambria Math"/>
                          </a:rPr>
                          <m:t>𝒚</m:t>
                        </m:r>
                      </m:oMath>
                    </m:oMathPara>
                  </a14:m>
                  <a:endParaRPr lang="ru-RU" sz="1600" b="1" dirty="0"/>
                </a:p>
              </p:txBody>
            </p:sp>
          </mc:Choice>
          <mc:Fallback xmlns="">
            <p:sp>
              <p:nvSpPr>
                <p:cNvPr id="6" name="TextBox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48295" y="990696"/>
                  <a:ext cx="135015" cy="338554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t="-4762" r="-145833" b="-7937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/>
                <p:cNvSpPr txBox="1"/>
                <p:nvPr/>
              </p:nvSpPr>
              <p:spPr>
                <a:xfrm>
                  <a:off x="8154230" y="2827596"/>
                  <a:ext cx="225146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1" i="1" smtClean="0">
                            <a:latin typeface="Cambria Math"/>
                          </a:rPr>
                          <m:t>𝒙</m:t>
                        </m:r>
                      </m:oMath>
                    </m:oMathPara>
                  </a14:m>
                  <a:endParaRPr lang="ru-RU" sz="1600" b="1" dirty="0"/>
                </a:p>
              </p:txBody>
            </p:sp>
          </mc:Choice>
          <mc:Fallback xmlns=""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154230" y="2827596"/>
                  <a:ext cx="225146" cy="338554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t="-4839" r="-52500" b="-9677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891401" y="2493958"/>
                <a:ext cx="15363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1" i="1" smtClean="0"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ru-RU" sz="1000" b="1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1401" y="2493958"/>
                <a:ext cx="153630" cy="246221"/>
              </a:xfrm>
              <a:prstGeom prst="rect">
                <a:avLst/>
              </a:prstGeom>
              <a:blipFill rotWithShape="1">
                <a:blip r:embed="rId5"/>
                <a:stretch>
                  <a:fillRect r="-73077" b="-121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7092091" y="2491953"/>
                <a:ext cx="30726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000" b="1" i="1" smtClean="0"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ru-RU" sz="1000" b="1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2091" y="2491953"/>
                <a:ext cx="307260" cy="246221"/>
              </a:xfrm>
              <a:prstGeom prst="rect">
                <a:avLst/>
              </a:prstGeom>
              <a:blipFill rotWithShape="1">
                <a:blip r:embed="rId6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9734" y="288341"/>
                <a:ext cx="4752658" cy="6681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ru-RU" sz="1850" b="1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Изобразите график функции</a:t>
                </a:r>
                <a14:m>
                  <m:oMath xmlns:m="http://schemas.openxmlformats.org/officeDocument/2006/math">
                    <m:r>
                      <a:rPr lang="ru-RU" sz="1850" b="1" i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 </m:t>
                    </m:r>
                    <m:r>
                      <a:rPr lang="en-US" sz="1850" b="1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𝒚</m:t>
                    </m:r>
                    <m:r>
                      <a:rPr lang="en-US" sz="1850" b="1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1850" b="1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1850" b="1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en-US" sz="1850" b="1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sz="1850" b="1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+</m:t>
                    </m:r>
                    <m:r>
                      <a:rPr lang="ru-RU" sz="1850" b="1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𝟒</m:t>
                    </m:r>
                    <m:r>
                      <a:rPr lang="en-US" sz="1850" b="1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𝒙</m:t>
                    </m:r>
                  </m:oMath>
                </a14:m>
                <a:endParaRPr lang="ru-RU" sz="1850" b="1" dirty="0" smtClean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endParaRPr>
              </a:p>
              <a:p>
                <a:pPr algn="ctr"/>
                <a:r>
                  <a:rPr lang="ru-RU" sz="1850" b="1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и опишите </a:t>
                </a:r>
                <a:r>
                  <a:rPr lang="ru-RU" sz="1850" b="1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её </a:t>
                </a:r>
                <a:r>
                  <a:rPr lang="ru-RU" sz="1850" b="1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свойства.</a:t>
                </a:r>
                <a:endParaRPr lang="ru-RU" sz="1850" b="1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34" y="288341"/>
                <a:ext cx="4752658" cy="668132"/>
              </a:xfrm>
              <a:prstGeom prst="rect">
                <a:avLst/>
              </a:prstGeom>
              <a:blipFill rotWithShape="1">
                <a:blip r:embed="rId7"/>
                <a:stretch>
                  <a:fillRect t="-3636" r="-2439" b="-1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09844" y="925328"/>
                <a:ext cx="4168149" cy="38318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/>
                      </a:rPr>
                      <m:t>D</m:t>
                    </m:r>
                    <m:d>
                      <m:dPr>
                        <m:ctrlPr>
                          <a:rPr lang="en-US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/>
                          </a:rPr>
                          <m:t>y</m:t>
                        </m:r>
                      </m:e>
                    </m:d>
                    <m:r>
                      <a:rPr lang="en-US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0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∞;+∞</m:t>
                        </m:r>
                      </m:e>
                    </m:d>
                    <m:r>
                      <a:rPr lang="en-US" b="0" i="0" smtClean="0">
                        <a:latin typeface="Cambria Math"/>
                      </a:rPr>
                      <m:t>.</m:t>
                    </m:r>
                  </m:oMath>
                </a14:m>
                <a:endParaRPr lang="en-US" dirty="0" smtClean="0"/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/>
                      </a:rPr>
                      <m:t>E</m:t>
                    </m:r>
                    <m:d>
                      <m:dPr>
                        <m:ctrlPr>
                          <a:rPr lang="en-US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/>
                          </a:rPr>
                          <m:t>y</m:t>
                        </m:r>
                      </m:e>
                    </m:d>
                    <m:r>
                      <a:rPr lang="en-US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/>
                      </a:rPr>
                      <m:t>=</m:t>
                    </m:r>
                    <m:d>
                      <m:dPr>
                        <m:begChr m:val="["/>
                        <m:endChr m:val=""/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4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;+∞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)</m:t>
                        </m:r>
                      </m:e>
                    </m:d>
                    <m:r>
                      <a:rPr lang="en-US">
                        <a:latin typeface="Cambria Math"/>
                      </a:rPr>
                      <m:t>.</m:t>
                    </m:r>
                  </m:oMath>
                </a14:m>
                <a:endParaRPr lang="en-US" dirty="0" smtClean="0"/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ru-RU" dirty="0" smtClean="0">
                    <a:solidFill>
                      <a:schemeClr val="accent1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Нули функции:</a:t>
                </a:r>
              </a:p>
              <a:p>
                <a:pPr marL="358775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𝑦</m:t>
                      </m:r>
                      <m:r>
                        <a:rPr lang="ru-RU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=0 при </m:t>
                      </m:r>
                      <m:r>
                        <a:rPr lang="ru-RU" i="1">
                          <a:solidFill>
                            <a:schemeClr val="tx1"/>
                          </a:solidFill>
                          <a:latin typeface="Cambria Math"/>
                        </a:rPr>
                        <m:t>𝑥</m:t>
                      </m:r>
                      <m:r>
                        <a:rPr lang="ru-RU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=−4</m:t>
                      </m:r>
                    </m:oMath>
                  </m:oMathPara>
                </a14:m>
                <a:endParaRPr lang="ru-RU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58775"/>
                <a:r>
                  <a:rPr lang="en-US" dirty="0" smtClean="0">
                    <a:cs typeface="Times New Roman" pitchFamily="18" charset="0"/>
                  </a:rPr>
                  <a:t>          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=0</m:t>
                    </m:r>
                  </m:oMath>
                </a14:m>
                <a:r>
                  <a:rPr lang="ru-RU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 startAt="4"/>
                </a:pPr>
                <a:r>
                  <a:rPr lang="ru-RU" dirty="0">
                    <a:solidFill>
                      <a:schemeClr val="accent1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Промежутки знакопостоянства:</a:t>
                </a:r>
                <a:endParaRPr lang="en-US" dirty="0">
                  <a:solidFill>
                    <a:schemeClr val="accent1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58775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  <a:cs typeface="Times New Roman" pitchFamily="18" charset="0"/>
                        </a:rPr>
                        <m:t>𝑦</m:t>
                      </m:r>
                      <m:r>
                        <a:rPr lang="en-US" i="1">
                          <a:latin typeface="Cambria Math"/>
                          <a:cs typeface="Times New Roman" pitchFamily="18" charset="0"/>
                        </a:rPr>
                        <m:t>&gt;0 при </m:t>
                      </m:r>
                      <m:r>
                        <a:rPr lang="en-US" i="1">
                          <a:latin typeface="Cambria Math"/>
                          <a:cs typeface="Times New Roman" pitchFamily="18" charset="0"/>
                        </a:rPr>
                        <m:t>𝑥</m:t>
                      </m:r>
                      <m:r>
                        <a:rPr lang="en-US" i="1">
                          <a:latin typeface="Cambria Math"/>
                          <a:ea typeface="Cambria Math"/>
                          <a:cs typeface="Times New Roman" pitchFamily="18" charset="0"/>
                        </a:rPr>
                        <m:t>∈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−∞;−4</m:t>
                          </m:r>
                        </m:e>
                      </m:d>
                      <m:r>
                        <a:rPr lang="en-US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∪</m:t>
                      </m:r>
                      <m:r>
                        <a:rPr lang="en-US" i="1">
                          <a:latin typeface="Cambria Math"/>
                          <a:ea typeface="Cambria Math"/>
                          <a:cs typeface="Times New Roman" pitchFamily="18" charset="0"/>
                        </a:rPr>
                        <m:t>(0;+∞)</m:t>
                      </m:r>
                      <m:r>
                        <a:rPr lang="en-US">
                          <a:latin typeface="Cambria Math"/>
                          <a:ea typeface="Cambria Math"/>
                          <a:cs typeface="Times New Roman" pitchFamily="18" charset="0"/>
                        </a:rPr>
                        <m:t>,</m:t>
                      </m:r>
                    </m:oMath>
                  </m:oMathPara>
                </a14:m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358775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  <a:cs typeface="Times New Roman" pitchFamily="18" charset="0"/>
                        </a:rPr>
                        <m:t>𝑦</m:t>
                      </m:r>
                      <m:r>
                        <a:rPr lang="en-US" i="1">
                          <a:latin typeface="Cambria Math"/>
                          <a:cs typeface="Times New Roman" pitchFamily="18" charset="0"/>
                        </a:rPr>
                        <m:t>&lt;0 при </m:t>
                      </m:r>
                      <m:r>
                        <a:rPr lang="en-US" i="1">
                          <a:latin typeface="Cambria Math"/>
                          <a:cs typeface="Times New Roman" pitchFamily="18" charset="0"/>
                        </a:rPr>
                        <m:t>𝑥</m:t>
                      </m:r>
                      <m:r>
                        <a:rPr lang="en-US" i="1">
                          <a:latin typeface="Cambria Math"/>
                          <a:ea typeface="Cambria Math"/>
                          <a:cs typeface="Times New Roman" pitchFamily="18" charset="0"/>
                        </a:rPr>
                        <m:t>∈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−4;0</m:t>
                          </m:r>
                        </m:e>
                      </m:d>
                      <m:r>
                        <a:rPr lang="en-US">
                          <a:latin typeface="Cambria Math"/>
                          <a:ea typeface="Cambria Math"/>
                          <a:cs typeface="Times New Roman" pitchFamily="18" charset="0"/>
                        </a:rPr>
                        <m:t>.</m:t>
                      </m:r>
                    </m:oMath>
                  </m:oMathPara>
                </a14:m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 startAt="5"/>
                </a:pPr>
                <a:r>
                  <a:rPr lang="ru-RU" dirty="0">
                    <a:solidFill>
                      <a:schemeClr val="accent1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Промежутки монотонности:</a:t>
                </a:r>
              </a:p>
              <a:p>
                <a:pPr marL="358775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𝑦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↘</m:t>
                      </m:r>
                      <m:r>
                        <a:rPr lang="ru-RU" i="1">
                          <a:latin typeface="Cambria Math"/>
                          <a:ea typeface="Cambria Math"/>
                        </a:rPr>
                        <m:t>при 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∈(</m:t>
                      </m:r>
                      <m:d>
                        <m:dPr>
                          <m:begChr m:val=""/>
                          <m:endChr m:val="]"/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−∞;−2</m:t>
                          </m:r>
                        </m:e>
                      </m:d>
                      <m:r>
                        <a:rPr lang="en-US" i="1">
                          <a:latin typeface="Cambria Math"/>
                          <a:ea typeface="Cambria Math"/>
                        </a:rPr>
                        <m:t>,</m:t>
                      </m:r>
                    </m:oMath>
                  </m:oMathPara>
                </a14:m>
                <a:endParaRPr lang="en-US" i="1" dirty="0">
                  <a:latin typeface="Cambria Math"/>
                  <a:ea typeface="Cambria Math"/>
                </a:endParaRPr>
              </a:p>
              <a:p>
                <a:pPr marL="358775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𝑦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↗</m:t>
                      </m:r>
                      <m:r>
                        <a:rPr lang="ru-RU" i="1">
                          <a:latin typeface="Cambria Math"/>
                          <a:ea typeface="Cambria Math"/>
                        </a:rPr>
                        <m:t>при 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∈</m:t>
                      </m:r>
                      <m:d>
                        <m:dPr>
                          <m:begChr m:val="["/>
                          <m:endChr m:val=""/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−2;+∞)</m:t>
                          </m:r>
                        </m:e>
                      </m:d>
                      <m:r>
                        <a:rPr lang="en-US">
                          <a:latin typeface="Cambria Math"/>
                          <a:ea typeface="Cambria Math"/>
                        </a:rPr>
                        <m:t>.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844" y="925328"/>
                <a:ext cx="4168149" cy="3831818"/>
              </a:xfrm>
              <a:prstGeom prst="rect">
                <a:avLst/>
              </a:prstGeom>
              <a:blipFill rotWithShape="1">
                <a:blip r:embed="rId8"/>
                <a:stretch>
                  <a:fillRect l="-1170" b="-176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" name="Группа 12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14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5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309844" y="1085537"/>
                <a:ext cx="4260581" cy="245067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600" dirty="0" smtClean="0">
                    <a:latin typeface="Times New Roman" pitchFamily="18" charset="0"/>
                    <a:cs typeface="Times New Roman" pitchFamily="18" charset="0"/>
                  </a:rPr>
                  <a:t>1.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/>
                        <a:cs typeface="Times New Roman" pitchFamily="18" charset="0"/>
                      </a:rPr>
                      <m:t>𝑎</m:t>
                    </m:r>
                    <m:r>
                      <a:rPr lang="en-US" sz="1600" i="1">
                        <a:latin typeface="Cambria Math"/>
                        <a:cs typeface="Times New Roman" pitchFamily="18" charset="0"/>
                      </a:rPr>
                      <m:t>=1 ⇒ветви ↑</m:t>
                    </m:r>
                  </m:oMath>
                </a14:m>
                <a:endParaRPr lang="ru-RU" sz="16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ru-RU" sz="1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ru-RU" sz="1600" dirty="0" smtClean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1600" dirty="0" smtClean="0">
                    <a:latin typeface="Times New Roman" pitchFamily="18" charset="0"/>
                    <a:cs typeface="Times New Roman" pitchFamily="18" charset="0"/>
                  </a:rPr>
                  <a:t>.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ru-RU" sz="160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1600" i="1">
                            <a:latin typeface="Cambria Math"/>
                          </a:rPr>
                          <m:t>𝑚</m:t>
                        </m:r>
                        <m:r>
                          <a:rPr lang="en-US" sz="1600" i="1">
                            <a:latin typeface="Cambria Math"/>
                          </a:rPr>
                          <m:t>;</m:t>
                        </m:r>
                        <m:r>
                          <a:rPr lang="en-US" sz="1600" i="1">
                            <a:latin typeface="Cambria Math"/>
                          </a:rPr>
                          <m:t>𝑛</m:t>
                        </m:r>
                      </m:e>
                    </m:d>
                    <m:r>
                      <a:rPr lang="en-US" sz="1600" b="1" i="1" smtClean="0">
                        <a:latin typeface="Cambria Math"/>
                      </a:rPr>
                      <m:t> </m:t>
                    </m:r>
                    <m:r>
                      <a:rPr lang="en-US" sz="1600" b="1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/>
                      </a:rPr>
                      <m:t>𝒎</m:t>
                    </m:r>
                    <m:r>
                      <a:rPr lang="en-US" sz="1600" b="1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en-US" sz="1600" b="1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1600" b="1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  <m:t>𝒃</m:t>
                        </m:r>
                      </m:num>
                      <m:den>
                        <m:r>
                          <a:rPr lang="en-US" sz="1600" b="1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en-US" sz="1600" b="1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  <m:t>𝒂</m:t>
                        </m:r>
                      </m:den>
                    </m:f>
                  </m:oMath>
                </a14:m>
                <a:endParaRPr lang="en-US" sz="1600" b="1" i="1" dirty="0" smtClean="0">
                  <a:latin typeface="Cambria Math"/>
                  <a:ea typeface="Cambria Math"/>
                </a:endParaRPr>
              </a:p>
              <a:p>
                <a:pPr marL="179388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/>
                        </a:rPr>
                        <m:t>𝑚</m:t>
                      </m:r>
                      <m:r>
                        <a:rPr lang="en-US" sz="1600" i="1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sz="16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sz="1600" i="1">
                              <a:latin typeface="Cambria Math"/>
                            </a:rPr>
                            <m:t>2</m:t>
                          </m:r>
                          <m:r>
                            <a:rPr lang="en-US" sz="1600" i="1">
                              <a:latin typeface="Cambria Math"/>
                              <a:ea typeface="Cambria Math"/>
                            </a:rPr>
                            <m:t>∙1</m:t>
                          </m:r>
                        </m:den>
                      </m:f>
                      <m:r>
                        <a:rPr lang="en-US" sz="1600" i="1">
                          <a:latin typeface="Cambria Math"/>
                        </a:rPr>
                        <m:t>=−</m:t>
                      </m:r>
                      <m:r>
                        <a:rPr lang="en-US" sz="1600" i="1" smtClean="0"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en-US" sz="1600" i="1" dirty="0" smtClean="0">
                  <a:latin typeface="Cambria Math"/>
                </a:endParaRPr>
              </a:p>
              <a:p>
                <a:pPr marL="179388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600" b="1" i="1">
                          <a:latin typeface="Cambria Math"/>
                          <a:ea typeface="Cambria Math"/>
                        </a:rPr>
                        <m:t>⟹</m:t>
                      </m:r>
                      <m:r>
                        <a:rPr lang="en-US" sz="1600" i="1">
                          <a:latin typeface="Cambria Math"/>
                        </a:rPr>
                        <m:t>𝑛</m:t>
                      </m:r>
                      <m:r>
                        <a:rPr lang="en-US" sz="160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600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16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ru-RU" sz="1600" i="1">
                                  <a:latin typeface="Cambria Math"/>
                                </a:rPr>
                                <m:t>−2</m:t>
                              </m:r>
                            </m:e>
                          </m:d>
                        </m:e>
                        <m:sup>
                          <m:r>
                            <a:rPr lang="en-US" sz="16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600" i="1">
                          <a:latin typeface="Cambria Math"/>
                        </a:rPr>
                        <m:t>+4</m:t>
                      </m:r>
                      <m:d>
                        <m:dPr>
                          <m:ctrlPr>
                            <a:rPr lang="ru-RU" sz="16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ru-RU" sz="1600" i="1">
                              <a:latin typeface="Cambria Math"/>
                            </a:rPr>
                            <m:t>−2</m:t>
                          </m:r>
                        </m:e>
                      </m:d>
                      <m:r>
                        <a:rPr lang="ru-RU" sz="1600" i="1">
                          <a:latin typeface="Cambria Math"/>
                        </a:rPr>
                        <m:t>=</m:t>
                      </m:r>
                      <m:r>
                        <a:rPr lang="en-US" sz="1600" i="1">
                          <a:latin typeface="Cambria Math"/>
                        </a:rPr>
                        <m:t>−</m:t>
                      </m:r>
                      <m:r>
                        <a:rPr lang="en-US" sz="1600" b="0" i="1" smtClean="0"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ru-RU" sz="1600" b="0" dirty="0" smtClean="0"/>
              </a:p>
              <a:p>
                <a:endParaRPr lang="en-US" sz="1000" b="0" dirty="0" smtClean="0"/>
              </a:p>
              <a:p>
                <a:r>
                  <a:rPr lang="ru-RU" sz="1600" dirty="0" smtClean="0">
                    <a:latin typeface="Times New Roman" pitchFamily="18" charset="0"/>
                    <a:cs typeface="Times New Roman" pitchFamily="18" charset="0"/>
                  </a:rPr>
                  <a:t>3. ось симметрии </a:t>
                </a:r>
                <a14:m>
                  <m:oMath xmlns:m="http://schemas.openxmlformats.org/officeDocument/2006/math">
                    <m:r>
                      <a:rPr lang="en-US" sz="1600" b="1" i="1">
                        <a:latin typeface="Cambria Math"/>
                        <a:cs typeface="Times New Roman" pitchFamily="18" charset="0"/>
                      </a:rPr>
                      <m:t>𝒙</m:t>
                    </m:r>
                    <m:r>
                      <a:rPr lang="en-US" sz="1600" b="1" i="1">
                        <a:latin typeface="Cambria Math"/>
                        <a:cs typeface="Times New Roman" pitchFamily="18" charset="0"/>
                      </a:rPr>
                      <m:t>=−</m:t>
                    </m:r>
                    <m:r>
                      <a:rPr lang="en-US" sz="1600" b="1" i="1">
                        <a:latin typeface="Cambria Math"/>
                        <a:cs typeface="Times New Roman" pitchFamily="18" charset="0"/>
                      </a:rPr>
                      <m:t>𝟐</m:t>
                    </m:r>
                  </m:oMath>
                </a14:m>
                <a:endParaRPr lang="ru-RU" sz="1600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ru-RU" sz="1000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ru-RU" sz="1600" dirty="0" smtClean="0">
                    <a:latin typeface="Times New Roman" pitchFamily="18" charset="0"/>
                    <a:cs typeface="Times New Roman" pitchFamily="18" charset="0"/>
                  </a:rPr>
                  <a:t>4. </a:t>
                </a:r>
                <a:endParaRPr lang="ru-RU" sz="16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844" y="1085537"/>
                <a:ext cx="4260581" cy="2450671"/>
              </a:xfrm>
              <a:prstGeom prst="rect">
                <a:avLst/>
              </a:prstGeom>
              <a:blipFill rotWithShape="1">
                <a:blip r:embed="rId10"/>
                <a:stretch>
                  <a:fillRect l="-858" t="-74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Овал 18"/>
          <p:cNvSpPr/>
          <p:nvPr/>
        </p:nvSpPr>
        <p:spPr>
          <a:xfrm>
            <a:off x="7045031" y="2669888"/>
            <a:ext cx="44416" cy="4336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0" name="Группа 19"/>
          <p:cNvGrpSpPr/>
          <p:nvPr/>
        </p:nvGrpSpPr>
        <p:grpSpPr>
          <a:xfrm>
            <a:off x="620717" y="3058728"/>
            <a:ext cx="2660566" cy="544765"/>
            <a:chOff x="5712379" y="2616143"/>
            <a:chExt cx="2660566" cy="544765"/>
          </a:xfrm>
        </p:grpSpPr>
        <p:cxnSp>
          <p:nvCxnSpPr>
            <p:cNvPr id="21" name="Прямая соединительная линия 20"/>
            <p:cNvCxnSpPr/>
            <p:nvPr/>
          </p:nvCxnSpPr>
          <p:spPr>
            <a:xfrm>
              <a:off x="6155771" y="2707931"/>
              <a:ext cx="0" cy="43204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>
              <a:off x="6587819" y="2707931"/>
              <a:ext cx="0" cy="43204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>
              <a:off x="6947859" y="2707931"/>
              <a:ext cx="0" cy="43204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>
              <a:off x="7307899" y="2707931"/>
              <a:ext cx="0" cy="43204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>
              <a:off x="7667939" y="2707931"/>
              <a:ext cx="0" cy="43204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>
              <a:off x="8027979" y="2707931"/>
              <a:ext cx="0" cy="43204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TextBox 26"/>
                <p:cNvSpPr txBox="1"/>
                <p:nvPr/>
              </p:nvSpPr>
              <p:spPr>
                <a:xfrm>
                  <a:off x="5724128" y="2625167"/>
                  <a:ext cx="346377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latin typeface="Cambria Math"/>
                          </a:rPr>
                          <m:t>𝑥</m:t>
                        </m:r>
                      </m:oMath>
                    </m:oMathPara>
                  </a14:m>
                  <a:endParaRPr lang="ru-RU" sz="1600" dirty="0"/>
                </a:p>
              </p:txBody>
            </p:sp>
          </mc:Choice>
          <mc:Fallback xmlns="">
            <p:sp>
              <p:nvSpPr>
                <p:cNvPr id="27" name="TextBox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24128" y="2625167"/>
                  <a:ext cx="346377" cy="338554"/>
                </a:xfrm>
                <a:prstGeom prst="rect">
                  <a:avLst/>
                </a:prstGeom>
                <a:blipFill rotWithShape="1">
                  <a:blip r:embed="rId11"/>
                  <a:stretch>
                    <a:fillRect t="-5455" r="-14035" b="-23636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Box 27"/>
                <p:cNvSpPr txBox="1"/>
                <p:nvPr/>
              </p:nvSpPr>
              <p:spPr>
                <a:xfrm>
                  <a:off x="5712379" y="2822354"/>
                  <a:ext cx="350096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latin typeface="Cambria Math"/>
                          </a:rPr>
                          <m:t>𝑦</m:t>
                        </m:r>
                      </m:oMath>
                    </m:oMathPara>
                  </a14:m>
                  <a:endParaRPr lang="ru-RU" sz="1600" dirty="0"/>
                </a:p>
              </p:txBody>
            </p:sp>
          </mc:Choice>
          <mc:Fallback xmlns="">
            <p:sp>
              <p:nvSpPr>
                <p:cNvPr id="28" name="TextBox 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12379" y="2822354"/>
                  <a:ext cx="350096" cy="338554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 t="-5357" r="-14035" b="-21429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Box 28"/>
                <p:cNvSpPr txBox="1"/>
                <p:nvPr/>
              </p:nvSpPr>
              <p:spPr>
                <a:xfrm>
                  <a:off x="6510874" y="2625167"/>
                  <a:ext cx="498855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ru-RU" sz="1600" b="0" i="1" smtClean="0">
                            <a:latin typeface="Cambria Math"/>
                          </a:rPr>
                          <m:t>−4</m:t>
                        </m:r>
                      </m:oMath>
                    </m:oMathPara>
                  </a14:m>
                  <a:endParaRPr lang="ru-RU" sz="1600" dirty="0"/>
                </a:p>
              </p:txBody>
            </p:sp>
          </mc:Choice>
          <mc:Fallback xmlns="">
            <p:sp>
              <p:nvSpPr>
                <p:cNvPr id="29" name="TextBox 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10874" y="2625167"/>
                  <a:ext cx="498855" cy="338554"/>
                </a:xfrm>
                <a:prstGeom prst="rect">
                  <a:avLst/>
                </a:prstGeom>
                <a:blipFill rotWithShape="1">
                  <a:blip r:embed="rId13"/>
                  <a:stretch>
                    <a:fillRect t="-5455" r="-8537" b="-23636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TextBox 29"/>
                <p:cNvSpPr txBox="1"/>
                <p:nvPr/>
              </p:nvSpPr>
              <p:spPr>
                <a:xfrm>
                  <a:off x="6876256" y="2635802"/>
                  <a:ext cx="498855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ru-RU" sz="1600" b="0" i="1" smtClean="0">
                            <a:latin typeface="Cambria Math"/>
                          </a:rPr>
                          <m:t>−3</m:t>
                        </m:r>
                      </m:oMath>
                    </m:oMathPara>
                  </a14:m>
                  <a:endParaRPr lang="ru-RU" sz="1600" dirty="0"/>
                </a:p>
              </p:txBody>
            </p:sp>
          </mc:Choice>
          <mc:Fallback xmlns="">
            <p:sp>
              <p:nvSpPr>
                <p:cNvPr id="30" name="TextBox 2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76256" y="2635802"/>
                  <a:ext cx="498855" cy="338554"/>
                </a:xfrm>
                <a:prstGeom prst="rect">
                  <a:avLst/>
                </a:prstGeom>
                <a:blipFill rotWithShape="1">
                  <a:blip r:embed="rId14"/>
                  <a:stretch>
                    <a:fillRect t="-5455" r="-8537" b="-21818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TextBox 30"/>
                <p:cNvSpPr txBox="1"/>
                <p:nvPr/>
              </p:nvSpPr>
              <p:spPr>
                <a:xfrm>
                  <a:off x="7236296" y="2637643"/>
                  <a:ext cx="498855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ru-RU" sz="1600" b="0" i="1" smtClean="0">
                            <a:latin typeface="Cambria Math"/>
                          </a:rPr>
                          <m:t>−1</m:t>
                        </m:r>
                      </m:oMath>
                    </m:oMathPara>
                  </a14:m>
                  <a:endParaRPr lang="ru-RU" sz="1600" dirty="0"/>
                </a:p>
              </p:txBody>
            </p:sp>
          </mc:Choice>
          <mc:Fallback xmlns="">
            <p:sp>
              <p:nvSpPr>
                <p:cNvPr id="31" name="TextBox 3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36296" y="2637643"/>
                  <a:ext cx="498855" cy="338554"/>
                </a:xfrm>
                <a:prstGeom prst="rect">
                  <a:avLst/>
                </a:prstGeom>
                <a:blipFill rotWithShape="1">
                  <a:blip r:embed="rId15"/>
                  <a:stretch>
                    <a:fillRect t="-5455" r="-8537" b="-23636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TextBox 31"/>
                <p:cNvSpPr txBox="1"/>
                <p:nvPr/>
              </p:nvSpPr>
              <p:spPr>
                <a:xfrm>
                  <a:off x="7667939" y="2637826"/>
                  <a:ext cx="344966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ru-RU" sz="1600" b="0" i="1" smtClean="0">
                            <a:latin typeface="Cambria Math"/>
                          </a:rPr>
                          <m:t>0</m:t>
                        </m:r>
                      </m:oMath>
                    </m:oMathPara>
                  </a14:m>
                  <a:endParaRPr lang="ru-RU" sz="1600" dirty="0"/>
                </a:p>
              </p:txBody>
            </p:sp>
          </mc:Choice>
          <mc:Fallback xmlns="">
            <p:sp>
              <p:nvSpPr>
                <p:cNvPr id="32" name="TextBox 3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67939" y="2637826"/>
                  <a:ext cx="344966" cy="338554"/>
                </a:xfrm>
                <a:prstGeom prst="rect">
                  <a:avLst/>
                </a:prstGeom>
                <a:blipFill rotWithShape="1">
                  <a:blip r:embed="rId16"/>
                  <a:stretch>
                    <a:fillRect t="-5455" r="-14286" b="-23636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TextBox 32"/>
                <p:cNvSpPr txBox="1"/>
                <p:nvPr/>
              </p:nvSpPr>
              <p:spPr>
                <a:xfrm>
                  <a:off x="8027979" y="2616143"/>
                  <a:ext cx="344966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ru-RU" sz="1600" b="0" i="1" smtClean="0">
                            <a:latin typeface="Cambria Math"/>
                          </a:rPr>
                          <m:t>1</m:t>
                        </m:r>
                      </m:oMath>
                    </m:oMathPara>
                  </a14:m>
                  <a:endParaRPr lang="ru-RU" sz="1600" dirty="0"/>
                </a:p>
              </p:txBody>
            </p:sp>
          </mc:Choice>
          <mc:Fallback xmlns="">
            <p:sp>
              <p:nvSpPr>
                <p:cNvPr id="33" name="TextBox 3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027979" y="2616143"/>
                  <a:ext cx="344966" cy="338554"/>
                </a:xfrm>
                <a:prstGeom prst="rect">
                  <a:avLst/>
                </a:prstGeom>
                <a:blipFill rotWithShape="1">
                  <a:blip r:embed="rId17"/>
                  <a:stretch>
                    <a:fillRect t="-5357" r="-14286" b="-21429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4" name="Прямая соединительная линия 33"/>
            <p:cNvCxnSpPr/>
            <p:nvPr/>
          </p:nvCxnSpPr>
          <p:spPr>
            <a:xfrm>
              <a:off x="5724128" y="2915428"/>
              <a:ext cx="2622033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496157" y="3293795"/>
                <a:ext cx="34496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600" b="0" i="1" smtClean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6157" y="3293795"/>
                <a:ext cx="344966" cy="338554"/>
              </a:xfrm>
              <a:prstGeom prst="rect">
                <a:avLst/>
              </a:prstGeom>
              <a:blipFill rotWithShape="1">
                <a:blip r:embed="rId18"/>
                <a:stretch>
                  <a:fillRect t="-5357" r="-14035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1784594" y="3293795"/>
                <a:ext cx="49885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ru-RU" sz="1600" b="0" i="1" smtClean="0">
                          <a:latin typeface="Cambria Math"/>
                        </a:rPr>
                        <m:t>−3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4594" y="3293795"/>
                <a:ext cx="498855" cy="338554"/>
              </a:xfrm>
              <a:prstGeom prst="rect">
                <a:avLst/>
              </a:prstGeom>
              <a:blipFill rotWithShape="1">
                <a:blip r:embed="rId19"/>
                <a:stretch>
                  <a:fillRect t="-5357" r="-8537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2157426" y="3297380"/>
                <a:ext cx="49885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600" b="0" i="1" smtClean="0">
                          <a:latin typeface="Cambria Math"/>
                        </a:rPr>
                        <m:t>−3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7426" y="3297380"/>
                <a:ext cx="498855" cy="338554"/>
              </a:xfrm>
              <a:prstGeom prst="rect">
                <a:avLst/>
              </a:prstGeom>
              <a:blipFill rotWithShape="1">
                <a:blip r:embed="rId20"/>
                <a:stretch>
                  <a:fillRect t="-5455" r="-8537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2936317" y="3293795"/>
                <a:ext cx="34496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600" b="0" i="1" smtClean="0">
                          <a:latin typeface="Cambria Math"/>
                        </a:rPr>
                        <m:t>5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6317" y="3293795"/>
                <a:ext cx="344966" cy="338554"/>
              </a:xfrm>
              <a:prstGeom prst="rect">
                <a:avLst/>
              </a:prstGeom>
              <a:blipFill rotWithShape="1">
                <a:blip r:embed="rId21"/>
                <a:stretch>
                  <a:fillRect t="-5357" r="-14286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Прямая соединительная линия 38"/>
          <p:cNvCxnSpPr/>
          <p:nvPr/>
        </p:nvCxnSpPr>
        <p:spPr>
          <a:xfrm>
            <a:off x="3254499" y="3150516"/>
            <a:ext cx="0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1002610" y="3076546"/>
                <a:ext cx="49885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600" b="0" i="1" smtClean="0">
                          <a:latin typeface="Cambria Math"/>
                        </a:rPr>
                        <m:t>−5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2610" y="3076546"/>
                <a:ext cx="498855" cy="338554"/>
              </a:xfrm>
              <a:prstGeom prst="rect">
                <a:avLst/>
              </a:prstGeom>
              <a:blipFill rotWithShape="1">
                <a:blip r:embed="rId22"/>
                <a:stretch>
                  <a:fillRect t="-5455" r="-9756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1137449" y="3293795"/>
                <a:ext cx="34496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600" b="0" i="1" smtClean="0">
                          <a:latin typeface="Cambria Math"/>
                        </a:rPr>
                        <m:t>5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7449" y="3293795"/>
                <a:ext cx="344966" cy="338554"/>
              </a:xfrm>
              <a:prstGeom prst="rect">
                <a:avLst/>
              </a:prstGeom>
              <a:blipFill rotWithShape="1">
                <a:blip r:embed="rId23"/>
                <a:stretch>
                  <a:fillRect t="-5357" r="-14286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2576277" y="3293795"/>
                <a:ext cx="34496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600" b="0" i="1" smtClean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6277" y="3293795"/>
                <a:ext cx="344966" cy="338554"/>
              </a:xfrm>
              <a:prstGeom prst="rect">
                <a:avLst/>
              </a:prstGeom>
              <a:blipFill rotWithShape="1">
                <a:blip r:embed="rId24"/>
                <a:stretch>
                  <a:fillRect t="-5357" r="-14286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6503279" y="2497403"/>
                <a:ext cx="30726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000" b="1" i="1" smtClean="0">
                          <a:latin typeface="Cambria Math"/>
                        </a:rPr>
                        <m:t>−</m:t>
                      </m:r>
                      <m:r>
                        <a:rPr lang="ru-RU" sz="1000" b="1" i="1" smtClean="0"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ru-RU" sz="1000" b="1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3279" y="2497403"/>
                <a:ext cx="307260" cy="246221"/>
              </a:xfrm>
              <a:prstGeom prst="rect">
                <a:avLst/>
              </a:prstGeom>
              <a:blipFill rotWithShape="1">
                <a:blip r:embed="rId25"/>
                <a:stretch>
                  <a:fillRect r="-22000" b="-15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6989147" y="3363836"/>
                <a:ext cx="205888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000" b="1" i="1" smtClean="0">
                          <a:latin typeface="Cambria Math"/>
                        </a:rPr>
                        <m:t>−</m:t>
                      </m:r>
                      <m:r>
                        <a:rPr lang="ru-RU" sz="1000" b="1" i="1" smtClean="0">
                          <a:latin typeface="Cambria Math"/>
                        </a:rPr>
                        <m:t>𝟒</m:t>
                      </m:r>
                    </m:oMath>
                  </m:oMathPara>
                </a14:m>
                <a:endParaRPr lang="ru-RU" sz="1000" b="1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9147" y="3363836"/>
                <a:ext cx="205888" cy="246221"/>
              </a:xfrm>
              <a:prstGeom prst="rect">
                <a:avLst/>
              </a:prstGeom>
              <a:blipFill rotWithShape="1">
                <a:blip r:embed="rId26"/>
                <a:stretch>
                  <a:fillRect r="-84848" b="-15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Овал 44"/>
          <p:cNvSpPr/>
          <p:nvPr/>
        </p:nvSpPr>
        <p:spPr>
          <a:xfrm>
            <a:off x="6656909" y="3465262"/>
            <a:ext cx="44416" cy="4336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Прямоугольник 45"/>
              <p:cNvSpPr/>
              <p:nvPr/>
            </p:nvSpPr>
            <p:spPr>
              <a:xfrm>
                <a:off x="3251257" y="2254981"/>
                <a:ext cx="118256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ru-RU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ru-RU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−2</m:t>
                          </m:r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;</m:t>
                          </m:r>
                          <m:r>
                            <a:rPr lang="ru-RU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−4</m:t>
                          </m:r>
                        </m:e>
                      </m:d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ru-RU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6" name="Прямоугольник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1257" y="2254981"/>
                <a:ext cx="1182568" cy="369332"/>
              </a:xfrm>
              <a:prstGeom prst="rect">
                <a:avLst/>
              </a:prstGeom>
              <a:blipFill rotWithShape="1">
                <a:blip r:embed="rId27"/>
                <a:stretch>
                  <a:fillRect t="-8333" r="-6701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6030049" y="2669887"/>
                <a:ext cx="205888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000" b="1" i="1" smtClean="0">
                          <a:latin typeface="Cambria Math"/>
                        </a:rPr>
                        <m:t>−</m:t>
                      </m:r>
                      <m:r>
                        <a:rPr lang="ru-RU" sz="1000" b="1" i="1" smtClean="0">
                          <a:latin typeface="Cambria Math"/>
                        </a:rPr>
                        <m:t>𝟒</m:t>
                      </m:r>
                    </m:oMath>
                  </m:oMathPara>
                </a14:m>
                <a:endParaRPr lang="ru-RU" sz="1000" b="1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0049" y="2669887"/>
                <a:ext cx="205888" cy="246221"/>
              </a:xfrm>
              <a:prstGeom prst="rect">
                <a:avLst/>
              </a:prstGeom>
              <a:blipFill rotWithShape="1">
                <a:blip r:embed="rId28"/>
                <a:stretch>
                  <a:fillRect r="-82353" b="-15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Овал 47"/>
          <p:cNvSpPr/>
          <p:nvPr/>
        </p:nvSpPr>
        <p:spPr>
          <a:xfrm>
            <a:off x="6263312" y="2669887"/>
            <a:ext cx="44416" cy="4336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6297391" y="2491954"/>
                <a:ext cx="205888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000" b="1" i="1" smtClean="0">
                          <a:latin typeface="Cambria Math"/>
                        </a:rPr>
                        <m:t>−</m:t>
                      </m:r>
                      <m:r>
                        <a:rPr lang="ru-RU" sz="1000" b="1" i="1" smtClean="0">
                          <a:latin typeface="Cambria Math"/>
                        </a:rPr>
                        <m:t>𝟑</m:t>
                      </m:r>
                    </m:oMath>
                  </m:oMathPara>
                </a14:m>
                <a:endParaRPr lang="ru-RU" sz="1000" b="1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7391" y="2491954"/>
                <a:ext cx="205888" cy="246221"/>
              </a:xfrm>
              <a:prstGeom prst="rect">
                <a:avLst/>
              </a:prstGeom>
              <a:blipFill rotWithShape="1">
                <a:blip r:embed="rId29"/>
                <a:stretch>
                  <a:fillRect r="-82353" b="-15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6986503" y="3153608"/>
                <a:ext cx="205888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000" b="1" i="1" smtClean="0">
                          <a:latin typeface="Cambria Math"/>
                        </a:rPr>
                        <m:t>−</m:t>
                      </m:r>
                      <m:r>
                        <a:rPr lang="ru-RU" sz="1000" b="1" i="1" smtClean="0">
                          <a:latin typeface="Cambria Math"/>
                        </a:rPr>
                        <m:t>𝟑</m:t>
                      </m:r>
                    </m:oMath>
                  </m:oMathPara>
                </a14:m>
                <a:endParaRPr lang="ru-RU" sz="1000" b="1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6503" y="3153608"/>
                <a:ext cx="205888" cy="246221"/>
              </a:xfrm>
              <a:prstGeom prst="rect">
                <a:avLst/>
              </a:prstGeom>
              <a:blipFill rotWithShape="1">
                <a:blip r:embed="rId30"/>
                <a:stretch>
                  <a:fillRect r="-82353" b="-121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Овал 51"/>
          <p:cNvSpPr/>
          <p:nvPr/>
        </p:nvSpPr>
        <p:spPr>
          <a:xfrm>
            <a:off x="6460128" y="3270808"/>
            <a:ext cx="44416" cy="4336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6683245" y="2654328"/>
                <a:ext cx="30726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000" b="1" i="1" smtClean="0">
                          <a:latin typeface="Cambria Math"/>
                        </a:rPr>
                        <m:t>−</m:t>
                      </m:r>
                      <m:r>
                        <a:rPr lang="ru-RU" sz="1000" b="1" i="1" smtClean="0"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ru-RU" sz="1000" b="1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3245" y="2654328"/>
                <a:ext cx="307260" cy="246221"/>
              </a:xfrm>
              <a:prstGeom prst="rect">
                <a:avLst/>
              </a:prstGeom>
              <a:blipFill rotWithShape="1">
                <a:blip r:embed="rId31"/>
                <a:stretch>
                  <a:fillRect r="-21569" b="-121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Овал 53"/>
          <p:cNvSpPr/>
          <p:nvPr/>
        </p:nvSpPr>
        <p:spPr>
          <a:xfrm>
            <a:off x="6846985" y="3270808"/>
            <a:ext cx="44416" cy="4336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7043801" y="2665981"/>
            <a:ext cx="44416" cy="4336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5913744" y="2498568"/>
                <a:ext cx="205888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000" b="1" i="1" smtClean="0">
                          <a:latin typeface="Cambria Math"/>
                        </a:rPr>
                        <m:t>−</m:t>
                      </m:r>
                      <m:r>
                        <a:rPr lang="ru-RU" sz="1000" b="1" i="1" smtClean="0">
                          <a:latin typeface="Cambria Math"/>
                        </a:rPr>
                        <m:t>𝟓</m:t>
                      </m:r>
                    </m:oMath>
                  </m:oMathPara>
                </a14:m>
                <a:endParaRPr lang="ru-RU" sz="1000" b="1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3744" y="2498568"/>
                <a:ext cx="205888" cy="246221"/>
              </a:xfrm>
              <a:prstGeom prst="rect">
                <a:avLst/>
              </a:prstGeom>
              <a:blipFill rotWithShape="1">
                <a:blip r:embed="rId32"/>
                <a:stretch>
                  <a:fillRect r="-82353" b="-15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7014763" y="1563638"/>
                <a:ext cx="205888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000" b="1" i="1" smtClean="0">
                          <a:latin typeface="Cambria Math"/>
                        </a:rPr>
                        <m:t>𝟓</m:t>
                      </m:r>
                    </m:oMath>
                  </m:oMathPara>
                </a14:m>
                <a:endParaRPr lang="ru-RU" sz="1000" b="1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4763" y="1563638"/>
                <a:ext cx="205888" cy="246221"/>
              </a:xfrm>
              <a:prstGeom prst="rect">
                <a:avLst/>
              </a:prstGeom>
              <a:blipFill rotWithShape="1">
                <a:blip r:embed="rId33"/>
                <a:stretch>
                  <a:fillRect r="-39394" b="-15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Овал 57"/>
          <p:cNvSpPr/>
          <p:nvPr/>
        </p:nvSpPr>
        <p:spPr>
          <a:xfrm>
            <a:off x="6063661" y="1643381"/>
            <a:ext cx="44416" cy="4336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Овал 58"/>
          <p:cNvSpPr/>
          <p:nvPr/>
        </p:nvSpPr>
        <p:spPr>
          <a:xfrm>
            <a:off x="7245721" y="1644138"/>
            <a:ext cx="44416" cy="4336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265676" y="1100983"/>
                <a:ext cx="4168149" cy="21698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/>
                      </a:rPr>
                      <m:t>D</m:t>
                    </m:r>
                    <m:d>
                      <m:dPr>
                        <m:ctrlPr>
                          <a:rPr lang="en-US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/>
                          </a:rPr>
                          <m:t>y</m:t>
                        </m:r>
                      </m:e>
                    </m:d>
                  </m:oMath>
                </a14:m>
                <a:endParaRPr lang="en-US" dirty="0" smtClean="0"/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/>
                      </a:rPr>
                      <m:t>E</m:t>
                    </m:r>
                    <m:d>
                      <m:dPr>
                        <m:ctrlPr>
                          <a:rPr lang="en-US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/>
                          </a:rPr>
                          <m:t>y</m:t>
                        </m:r>
                      </m:e>
                    </m:d>
                  </m:oMath>
                </a14:m>
                <a:endParaRPr lang="en-US" dirty="0" smtClean="0"/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ru-RU" dirty="0" smtClean="0">
                    <a:solidFill>
                      <a:schemeClr val="accent1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Нули функции</a:t>
                </a:r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 startAt="4"/>
                </a:pPr>
                <a:r>
                  <a:rPr lang="ru-RU" dirty="0" smtClean="0">
                    <a:solidFill>
                      <a:schemeClr val="accent1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Промежутки знакопостоянства</a:t>
                </a:r>
                <a:endParaRPr lang="en-US" dirty="0">
                  <a:solidFill>
                    <a:schemeClr val="accent1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 startAt="5"/>
                </a:pPr>
                <a:r>
                  <a:rPr lang="ru-RU" dirty="0" smtClean="0">
                    <a:solidFill>
                      <a:schemeClr val="accent1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Промежутки монотонности</a:t>
                </a:r>
                <a:endParaRPr lang="en-US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676" y="1100983"/>
                <a:ext cx="4168149" cy="2169825"/>
              </a:xfrm>
              <a:prstGeom prst="rect">
                <a:avLst/>
              </a:prstGeom>
              <a:blipFill rotWithShape="1">
                <a:blip r:embed="rId34"/>
                <a:stretch>
                  <a:fillRect l="-1171" b="-168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639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7" dur="17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1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4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7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5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3" dur="500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2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7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2" dur="5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500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0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7" dur="500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8" fill="hold">
                      <p:stCondLst>
                        <p:cond delay="indefinite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2" dur="500"/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9" grpId="0"/>
      <p:bldP spid="10" grpId="0"/>
      <p:bldP spid="10" grpId="1"/>
      <p:bldP spid="11" grpId="0"/>
      <p:bldP spid="17" grpId="0" build="allAtOnce"/>
      <p:bldP spid="19" grpId="0" animBg="1"/>
      <p:bldP spid="35" grpId="0"/>
      <p:bldP spid="35" grpId="1"/>
      <p:bldP spid="36" grpId="0"/>
      <p:bldP spid="36" grpId="1"/>
      <p:bldP spid="37" grpId="0"/>
      <p:bldP spid="37" grpId="1"/>
      <p:bldP spid="38" grpId="0"/>
      <p:bldP spid="38" grpId="1"/>
      <p:bldP spid="40" grpId="0"/>
      <p:bldP spid="40" grpId="1"/>
      <p:bldP spid="41" grpId="0"/>
      <p:bldP spid="41" grpId="1"/>
      <p:bldP spid="42" grpId="0"/>
      <p:bldP spid="42" grpId="1"/>
      <p:bldP spid="43" grpId="0"/>
      <p:bldP spid="43" grpId="1"/>
      <p:bldP spid="44" grpId="0"/>
      <p:bldP spid="44" grpId="1"/>
      <p:bldP spid="45" grpId="0" animBg="1"/>
      <p:bldP spid="45" grpId="1" animBg="1"/>
      <p:bldP spid="45" grpId="2" animBg="1"/>
      <p:bldP spid="45" grpId="3" animBg="1"/>
      <p:bldP spid="46" grpId="0"/>
      <p:bldP spid="46" grpId="1"/>
      <p:bldP spid="47" grpId="0"/>
      <p:bldP spid="47" grpId="1"/>
      <p:bldP spid="48" grpId="0" animBg="1"/>
      <p:bldP spid="48" grpId="1" animBg="1"/>
      <p:bldP spid="49" grpId="0"/>
      <p:bldP spid="49" grpId="1"/>
      <p:bldP spid="51" grpId="0"/>
      <p:bldP spid="51" grpId="1"/>
      <p:bldP spid="52" grpId="0" animBg="1"/>
      <p:bldP spid="52" grpId="1" animBg="1"/>
      <p:bldP spid="52" grpId="2" animBg="1"/>
      <p:bldP spid="53" grpId="0"/>
      <p:bldP spid="53" grpId="1"/>
      <p:bldP spid="53" grpId="2"/>
      <p:bldP spid="54" grpId="0" animBg="1"/>
      <p:bldP spid="54" grpId="1" animBg="1"/>
      <p:bldP spid="54" grpId="2" animBg="1"/>
      <p:bldP spid="55" grpId="0" animBg="1"/>
      <p:bldP spid="55" grpId="1" animBg="1"/>
      <p:bldP spid="56" grpId="0"/>
      <p:bldP spid="56" grpId="1"/>
      <p:bldP spid="57" grpId="0"/>
      <p:bldP spid="57" grpId="1"/>
      <p:bldP spid="58" grpId="0" animBg="1"/>
      <p:bldP spid="58" grpId="1" animBg="1"/>
      <p:bldP spid="58" grpId="2" animBg="1"/>
      <p:bldP spid="59" grpId="0" animBg="1"/>
      <p:bldP spid="59" grpId="1" animBg="1"/>
      <p:bldP spid="59" grpId="2" animBg="1"/>
      <p:bldP spid="62" grpId="0" build="allAtOnce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1023</TotalTime>
  <Words>1116</Words>
  <Application>Microsoft Office PowerPoint</Application>
  <PresentationFormat>Экран (16:9)</PresentationFormat>
  <Paragraphs>206</Paragraphs>
  <Slides>9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85</cp:revision>
  <dcterms:created xsi:type="dcterms:W3CDTF">2014-07-08T13:30:31Z</dcterms:created>
  <dcterms:modified xsi:type="dcterms:W3CDTF">2014-07-31T08:57:53Z</dcterms:modified>
</cp:coreProperties>
</file>