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png"/><Relationship Id="rId18" Type="http://schemas.openxmlformats.org/officeDocument/2006/relationships/image" Target="../media/image200.png"/><Relationship Id="rId26" Type="http://schemas.openxmlformats.org/officeDocument/2006/relationships/image" Target="../media/image29.png"/><Relationship Id="rId39" Type="http://schemas.openxmlformats.org/officeDocument/2006/relationships/image" Target="../media/image40.png"/><Relationship Id="rId3" Type="http://schemas.openxmlformats.org/officeDocument/2006/relationships/image" Target="../media/image8.png"/><Relationship Id="rId21" Type="http://schemas.openxmlformats.org/officeDocument/2006/relationships/image" Target="../media/image23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7" Type="http://schemas.openxmlformats.org/officeDocument/2006/relationships/image" Target="../media/image12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" Type="http://schemas.openxmlformats.org/officeDocument/2006/relationships/image" Target="../media/image7.png"/><Relationship Id="rId16" Type="http://schemas.openxmlformats.org/officeDocument/2006/relationships/image" Target="../media/image19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24" Type="http://schemas.openxmlformats.org/officeDocument/2006/relationships/image" Target="../media/image26.png"/><Relationship Id="rId32" Type="http://schemas.openxmlformats.org/officeDocument/2006/relationships/image" Target="../media/image2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" Type="http://schemas.openxmlformats.org/officeDocument/2006/relationships/image" Target="../media/image10.png"/><Relationship Id="rId15" Type="http://schemas.openxmlformats.org/officeDocument/2006/relationships/image" Target="../media/image18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10" Type="http://schemas.openxmlformats.org/officeDocument/2006/relationships/image" Target="../media/image13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4" Type="http://schemas.openxmlformats.org/officeDocument/2006/relationships/image" Target="../media/image9.png"/><Relationship Id="rId9" Type="http://schemas.openxmlformats.org/officeDocument/2006/relationships/image" Target="../media/image120.png"/><Relationship Id="rId14" Type="http://schemas.openxmlformats.org/officeDocument/2006/relationships/image" Target="../media/image17.png"/><Relationship Id="rId22" Type="http://schemas.openxmlformats.org/officeDocument/2006/relationships/image" Target="../media/image24.png"/><Relationship Id="rId27" Type="http://schemas.openxmlformats.org/officeDocument/2006/relationships/image" Target="../media/image27.png"/><Relationship Id="rId30" Type="http://schemas.openxmlformats.org/officeDocument/2006/relationships/image" Target="../media/image32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110.png"/><Relationship Id="rId51" Type="http://schemas.openxmlformats.org/officeDocument/2006/relationships/image" Target="../media/image5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1.png"/><Relationship Id="rId3" Type="http://schemas.openxmlformats.org/officeDocument/2006/relationships/image" Target="../media/image350.png"/><Relationship Id="rId7" Type="http://schemas.openxmlformats.org/officeDocument/2006/relationships/image" Target="../media/image5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1.png"/><Relationship Id="rId11" Type="http://schemas.openxmlformats.org/officeDocument/2006/relationships/image" Target="../media/image2.png"/><Relationship Id="rId5" Type="http://schemas.openxmlformats.org/officeDocument/2006/relationships/image" Target="../media/image370.png"/><Relationship Id="rId10" Type="http://schemas.openxmlformats.org/officeDocument/2006/relationships/image" Target="../media/image55.png"/><Relationship Id="rId4" Type="http://schemas.openxmlformats.org/officeDocument/2006/relationships/image" Target="../media/image360.png"/><Relationship Id="rId9" Type="http://schemas.openxmlformats.org/officeDocument/2006/relationships/image" Target="../media/image5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13" Type="http://schemas.openxmlformats.org/officeDocument/2006/relationships/image" Target="../media/image530.png"/><Relationship Id="rId18" Type="http://schemas.openxmlformats.org/officeDocument/2006/relationships/image" Target="../media/image460.png"/><Relationship Id="rId26" Type="http://schemas.openxmlformats.org/officeDocument/2006/relationships/image" Target="../media/image63.png"/><Relationship Id="rId3" Type="http://schemas.openxmlformats.org/officeDocument/2006/relationships/image" Target="../media/image430.png"/><Relationship Id="rId21" Type="http://schemas.openxmlformats.org/officeDocument/2006/relationships/image" Target="../media/image58.png"/><Relationship Id="rId7" Type="http://schemas.openxmlformats.org/officeDocument/2006/relationships/image" Target="../media/image56.png"/><Relationship Id="rId12" Type="http://schemas.openxmlformats.org/officeDocument/2006/relationships/image" Target="../media/image520.png"/><Relationship Id="rId17" Type="http://schemas.openxmlformats.org/officeDocument/2006/relationships/image" Target="../media/image450.png"/><Relationship Id="rId25" Type="http://schemas.openxmlformats.org/officeDocument/2006/relationships/image" Target="../media/image62.png"/><Relationship Id="rId2" Type="http://schemas.openxmlformats.org/officeDocument/2006/relationships/image" Target="../media/image7.png"/><Relationship Id="rId16" Type="http://schemas.openxmlformats.org/officeDocument/2006/relationships/image" Target="../media/image560.png"/><Relationship Id="rId20" Type="http://schemas.openxmlformats.org/officeDocument/2006/relationships/image" Target="../media/image2.png"/><Relationship Id="rId29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0.png"/><Relationship Id="rId11" Type="http://schemas.openxmlformats.org/officeDocument/2006/relationships/image" Target="../media/image510.png"/><Relationship Id="rId24" Type="http://schemas.openxmlformats.org/officeDocument/2006/relationships/image" Target="../media/image61.png"/><Relationship Id="rId5" Type="http://schemas.openxmlformats.org/officeDocument/2006/relationships/image" Target="../media/image432.png"/><Relationship Id="rId15" Type="http://schemas.openxmlformats.org/officeDocument/2006/relationships/image" Target="../media/image550.png"/><Relationship Id="rId23" Type="http://schemas.openxmlformats.org/officeDocument/2006/relationships/image" Target="../media/image60.png"/><Relationship Id="rId28" Type="http://schemas.openxmlformats.org/officeDocument/2006/relationships/image" Target="../media/image65.png"/><Relationship Id="rId10" Type="http://schemas.openxmlformats.org/officeDocument/2006/relationships/image" Target="../media/image500.png"/><Relationship Id="rId19" Type="http://schemas.openxmlformats.org/officeDocument/2006/relationships/image" Target="../media/image57.png"/><Relationship Id="rId4" Type="http://schemas.openxmlformats.org/officeDocument/2006/relationships/image" Target="../media/image420.png"/><Relationship Id="rId9" Type="http://schemas.openxmlformats.org/officeDocument/2006/relationships/image" Target="../media/image490.png"/><Relationship Id="rId14" Type="http://schemas.openxmlformats.org/officeDocument/2006/relationships/image" Target="../media/image540.png"/><Relationship Id="rId22" Type="http://schemas.openxmlformats.org/officeDocument/2006/relationships/image" Target="../media/image59.png"/><Relationship Id="rId27" Type="http://schemas.openxmlformats.org/officeDocument/2006/relationships/image" Target="../media/image6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0.png"/><Relationship Id="rId11" Type="http://schemas.openxmlformats.org/officeDocument/2006/relationships/image" Target="../media/image590.png"/><Relationship Id="rId5" Type="http://schemas.openxmlformats.org/officeDocument/2006/relationships/image" Target="../media/image360.png"/><Relationship Id="rId10" Type="http://schemas.openxmlformats.org/officeDocument/2006/relationships/image" Target="../media/image7.png"/><Relationship Id="rId9" Type="http://schemas.openxmlformats.org/officeDocument/2006/relationships/image" Target="../media/image67.png"/><Relationship Id="rId4" Type="http://schemas.openxmlformats.org/officeDocument/2006/relationships/image" Target="../media/image3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69.png"/><Relationship Id="rId3" Type="http://schemas.openxmlformats.org/officeDocument/2006/relationships/image" Target="../media/image610.png"/><Relationship Id="rId7" Type="http://schemas.openxmlformats.org/officeDocument/2006/relationships/image" Target="../media/image650.png"/><Relationship Id="rId12" Type="http://schemas.openxmlformats.org/officeDocument/2006/relationships/image" Target="../media/image680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0.png"/><Relationship Id="rId11" Type="http://schemas.openxmlformats.org/officeDocument/2006/relationships/image" Target="../media/image670.png"/><Relationship Id="rId5" Type="http://schemas.openxmlformats.org/officeDocument/2006/relationships/image" Target="../media/image630.png"/><Relationship Id="rId15" Type="http://schemas.openxmlformats.org/officeDocument/2006/relationships/image" Target="../media/image70.png"/><Relationship Id="rId10" Type="http://schemas.openxmlformats.org/officeDocument/2006/relationships/image" Target="../media/image350.png"/><Relationship Id="rId4" Type="http://schemas.openxmlformats.org/officeDocument/2006/relationships/image" Target="../media/image620.png"/><Relationship Id="rId9" Type="http://schemas.openxmlformats.org/officeDocument/2006/relationships/image" Target="../media/image7.png"/><Relationship Id="rId1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0.png"/><Relationship Id="rId13" Type="http://schemas.openxmlformats.org/officeDocument/2006/relationships/image" Target="../media/image740.png"/><Relationship Id="rId3" Type="http://schemas.openxmlformats.org/officeDocument/2006/relationships/image" Target="../media/image71.png"/><Relationship Id="rId7" Type="http://schemas.openxmlformats.org/officeDocument/2006/relationships/image" Target="../media/image711.png"/><Relationship Id="rId12" Type="http://schemas.openxmlformats.org/officeDocument/2006/relationships/image" Target="../media/image2.png"/><Relationship Id="rId2" Type="http://schemas.openxmlformats.org/officeDocument/2006/relationships/image" Target="../media/image7.png"/><Relationship Id="rId16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730.png"/><Relationship Id="rId5" Type="http://schemas.openxmlformats.org/officeDocument/2006/relationships/image" Target="../media/image73.png"/><Relationship Id="rId15" Type="http://schemas.openxmlformats.org/officeDocument/2006/relationships/image" Target="../media/image77.png"/><Relationship Id="rId10" Type="http://schemas.openxmlformats.org/officeDocument/2006/relationships/image" Target="../media/image720.png"/><Relationship Id="rId4" Type="http://schemas.openxmlformats.org/officeDocument/2006/relationships/image" Target="../media/image72.png"/><Relationship Id="rId9" Type="http://schemas.openxmlformats.org/officeDocument/2006/relationships/image" Target="../media/image710.png"/><Relationship Id="rId14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249018" y="1851670"/>
                <a:ext cx="4645964" cy="1337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График функции</a:t>
                </a:r>
                <a:endParaRPr lang="en-US" sz="40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ru-RU" sz="40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0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4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4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n-US" sz="4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sz="40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018" y="1851670"/>
                <a:ext cx="4645964" cy="1337354"/>
              </a:xfrm>
              <a:prstGeom prst="rect">
                <a:avLst/>
              </a:prstGeom>
              <a:blipFill rotWithShape="1">
                <a:blip r:embed="rId2"/>
                <a:stretch>
                  <a:fillRect l="-4724" t="-8219" r="-1969" b="-18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77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691680" y="1802309"/>
                <a:ext cx="229415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4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4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4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4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802309"/>
                <a:ext cx="2294154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5079" r="-9840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691680" y="411510"/>
                <a:ext cx="5529591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5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5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5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5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5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5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5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5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𝑏𝑥</m:t>
                      </m:r>
                      <m:r>
                        <a:rPr lang="ru-RU" sz="5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ru-RU" sz="5400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sz="54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11510"/>
                <a:ext cx="5529591" cy="923330"/>
              </a:xfrm>
              <a:prstGeom prst="rect">
                <a:avLst/>
              </a:prstGeom>
              <a:blipFill rotWithShape="1">
                <a:blip r:embed="rId3"/>
                <a:stretch>
                  <a:fillRect t="-17881" r="-4961" b="-403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691680" y="1442269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Частные случаи: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691680" y="2571750"/>
                <a:ext cx="330000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4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4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4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4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44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571750"/>
                <a:ext cx="3300006" cy="769441"/>
              </a:xfrm>
              <a:prstGeom prst="rect">
                <a:avLst/>
              </a:prstGeom>
              <a:blipFill rotWithShape="1">
                <a:blip r:embed="rId4"/>
                <a:stretch>
                  <a:fillRect t="-15079" r="-6470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Группа 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691680" y="3341191"/>
                <a:ext cx="390337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4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4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sz="4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341191"/>
                <a:ext cx="3903376" cy="769441"/>
              </a:xfrm>
              <a:prstGeom prst="rect">
                <a:avLst/>
              </a:prstGeom>
              <a:blipFill rotWithShape="1">
                <a:blip r:embed="rId6"/>
                <a:stretch>
                  <a:fillRect t="-15079" r="-5313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95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7" t="28168" r="27950" b="15737"/>
          <a:stretch/>
        </p:blipFill>
        <p:spPr bwMode="auto">
          <a:xfrm>
            <a:off x="324482" y="416094"/>
            <a:ext cx="4128805" cy="426104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Полилиния 118"/>
          <p:cNvSpPr/>
          <p:nvPr/>
        </p:nvSpPr>
        <p:spPr>
          <a:xfrm>
            <a:off x="569310" y="1413276"/>
            <a:ext cx="1038225" cy="2667013"/>
          </a:xfrm>
          <a:custGeom>
            <a:avLst/>
            <a:gdLst>
              <a:gd name="connsiteX0" fmla="*/ 0 w 1038225"/>
              <a:gd name="connsiteY0" fmla="*/ 0 h 2667013"/>
              <a:gd name="connsiteX1" fmla="*/ 76200 w 1038225"/>
              <a:gd name="connsiteY1" fmla="*/ 828675 h 2667013"/>
              <a:gd name="connsiteX2" fmla="*/ 295275 w 1038225"/>
              <a:gd name="connsiteY2" fmla="*/ 2219325 h 2667013"/>
              <a:gd name="connsiteX3" fmla="*/ 514350 w 1038225"/>
              <a:gd name="connsiteY3" fmla="*/ 2667000 h 2667013"/>
              <a:gd name="connsiteX4" fmla="*/ 733425 w 1038225"/>
              <a:gd name="connsiteY4" fmla="*/ 2209800 h 2667013"/>
              <a:gd name="connsiteX5" fmla="*/ 942975 w 1038225"/>
              <a:gd name="connsiteY5" fmla="*/ 819150 h 2667013"/>
              <a:gd name="connsiteX6" fmla="*/ 1038225 w 1038225"/>
              <a:gd name="connsiteY6" fmla="*/ 0 h 266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8225" h="2667013">
                <a:moveTo>
                  <a:pt x="0" y="0"/>
                </a:moveTo>
                <a:cubicBezTo>
                  <a:pt x="13494" y="229394"/>
                  <a:pt x="26988" y="458788"/>
                  <a:pt x="76200" y="828675"/>
                </a:cubicBezTo>
                <a:cubicBezTo>
                  <a:pt x="125412" y="1198562"/>
                  <a:pt x="222250" y="1912938"/>
                  <a:pt x="295275" y="2219325"/>
                </a:cubicBezTo>
                <a:cubicBezTo>
                  <a:pt x="368300" y="2525712"/>
                  <a:pt x="441325" y="2668587"/>
                  <a:pt x="514350" y="2667000"/>
                </a:cubicBezTo>
                <a:cubicBezTo>
                  <a:pt x="587375" y="2665413"/>
                  <a:pt x="661988" y="2517775"/>
                  <a:pt x="733425" y="2209800"/>
                </a:cubicBezTo>
                <a:cubicBezTo>
                  <a:pt x="804862" y="1901825"/>
                  <a:pt x="892175" y="1187450"/>
                  <a:pt x="942975" y="819150"/>
                </a:cubicBezTo>
                <a:cubicBezTo>
                  <a:pt x="993775" y="450850"/>
                  <a:pt x="1016000" y="225425"/>
                  <a:pt x="1038225" y="0"/>
                </a:cubicBez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3528" y="4086866"/>
            <a:ext cx="41288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385024" y="383627"/>
            <a:ext cx="0" cy="42935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>
            <a:off x="623933" y="2226067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836904" y="3606910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1485578" y="2216876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1276011" y="3606910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1060950" y="4057486"/>
            <a:ext cx="54947" cy="5875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572000" y="289369"/>
                <a:ext cx="4536504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Изобразите </a:t>
                </a:r>
                <a:r>
                  <a:rPr lang="ru-RU" sz="20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 одной </a:t>
                </a:r>
                <a:r>
                  <a:rPr lang="ru-RU" sz="20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координатной</a:t>
                </a:r>
              </a:p>
              <a:p>
                <a:r>
                  <a:rPr lang="ru-RU" sz="20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плоскости графики </a:t>
                </a:r>
                <a:r>
                  <a:rPr lang="ru-RU" sz="20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функций</a:t>
                </a:r>
                <a:endParaRPr lang="ru-RU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−6)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+6)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9369"/>
                <a:ext cx="4536504" cy="1015663"/>
              </a:xfrm>
              <a:prstGeom prst="rect">
                <a:avLst/>
              </a:prstGeom>
              <a:blipFill rotWithShape="1">
                <a:blip r:embed="rId3"/>
                <a:stretch>
                  <a:fillRect l="-1344" t="-2994" r="-1344" b="-9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39728" y="3724835"/>
                <a:ext cx="416287" cy="435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728" y="3724835"/>
                <a:ext cx="416287" cy="435117"/>
              </a:xfrm>
              <a:prstGeom prst="rect">
                <a:avLst/>
              </a:prstGeom>
              <a:blipFill rotWithShape="1">
                <a:blip r:embed="rId4"/>
                <a:stretch>
                  <a:fillRect t="-4225" r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60958" y="289369"/>
                <a:ext cx="420757" cy="435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958" y="289369"/>
                <a:ext cx="420757" cy="435117"/>
              </a:xfrm>
              <a:prstGeom prst="rect">
                <a:avLst/>
              </a:prstGeom>
              <a:blipFill rotWithShape="1">
                <a:blip r:embed="rId5"/>
                <a:stretch>
                  <a:fillRect t="-4167" r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2356596" y="4049166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30996" y="3806886"/>
                <a:ext cx="366428" cy="356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996" y="3806886"/>
                <a:ext cx="366428" cy="35600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15287" y="4022951"/>
                <a:ext cx="366428" cy="356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287" y="4022951"/>
                <a:ext cx="366428" cy="3560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Группа 87"/>
          <p:cNvGrpSpPr/>
          <p:nvPr/>
        </p:nvGrpSpPr>
        <p:grpSpPr>
          <a:xfrm>
            <a:off x="5160519" y="1507321"/>
            <a:ext cx="2432390" cy="897262"/>
            <a:chOff x="5146598" y="1368839"/>
            <a:chExt cx="2432390" cy="897262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5263388" y="1730360"/>
              <a:ext cx="2315600" cy="535741"/>
              <a:chOff x="4648011" y="1431572"/>
              <a:chExt cx="2315600" cy="535741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4659355" y="1730360"/>
                <a:ext cx="23042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91403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52345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88349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624353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660357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6963611" y="1514336"/>
                <a:ext cx="0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659760" y="1431572"/>
                    <a:ext cx="34637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59760" y="1431572"/>
                    <a:ext cx="346377" cy="338554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t="-5455" r="-14035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648011" y="1628759"/>
                    <a:ext cx="35009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48011" y="1628759"/>
                    <a:ext cx="350096" cy="338554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t="-5357" r="-14035" b="-21429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019395" y="1431572"/>
                    <a:ext cx="498855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−2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19395" y="1431572"/>
                    <a:ext cx="498855" cy="338554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t="-5455" r="-8537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5441260" y="1431572"/>
                    <a:ext cx="498855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41260" y="1431572"/>
                    <a:ext cx="498855" cy="338554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t="-5455" r="-9756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877725" y="1437441"/>
                    <a:ext cx="34496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77725" y="1437441"/>
                    <a:ext cx="344966" cy="338554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t="-5455" r="-14286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243531" y="1431572"/>
                    <a:ext cx="34496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43531" y="1431572"/>
                    <a:ext cx="344966" cy="338554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t="-5455" r="-14286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6582003" y="1431572"/>
                    <a:ext cx="34496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oMath>
                      </m:oMathPara>
                    </a14:m>
                    <a:endParaRPr lang="ru-RU" sz="1600" dirty="0"/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82003" y="1431572"/>
                    <a:ext cx="344966" cy="338554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t="-5455" r="-14035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Прямоугольник 3"/>
                <p:cNvSpPr/>
                <p:nvPr/>
              </p:nvSpPr>
              <p:spPr>
                <a:xfrm>
                  <a:off x="5146598" y="1368839"/>
                  <a:ext cx="10443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>
                            <a:latin typeface="Cambria Math"/>
                          </a:rPr>
                          <m:t>𝑦</m:t>
                        </m:r>
                        <m:r>
                          <a:rPr lang="ru-RU" i="1">
                            <a:latin typeface="Cambria Math"/>
                          </a:rPr>
                          <m:t>=2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" name="Прямоугольник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6598" y="1368839"/>
                  <a:ext cx="1044388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8197" r="-7018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9" name="Группа 88"/>
          <p:cNvGrpSpPr/>
          <p:nvPr/>
        </p:nvGrpSpPr>
        <p:grpSpPr>
          <a:xfrm>
            <a:off x="5150135" y="2637342"/>
            <a:ext cx="2431430" cy="870512"/>
            <a:chOff x="5136214" y="2461294"/>
            <a:chExt cx="2431430" cy="8705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6122237" y="2796065"/>
                  <a:ext cx="344966" cy="338554"/>
                </a:xfrm>
                <a:prstGeom prst="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2237" y="2796065"/>
                  <a:ext cx="344966" cy="338554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t="-3509" r="-12069" b="-21053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Прямоугольник 5"/>
                <p:cNvSpPr/>
                <p:nvPr/>
              </p:nvSpPr>
              <p:spPr>
                <a:xfrm>
                  <a:off x="5136214" y="2461294"/>
                  <a:ext cx="16350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ru-RU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=2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ru-RU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−6)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Прямоугольник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6214" y="2461294"/>
                  <a:ext cx="1635063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8333" r="-4104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Прямая соединительная линия 49"/>
            <p:cNvCxnSpPr/>
            <p:nvPr/>
          </p:nvCxnSpPr>
          <p:spPr>
            <a:xfrm>
              <a:off x="5263388" y="3094853"/>
              <a:ext cx="230425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5695436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612748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48752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684756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20760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7567644" y="2878829"/>
              <a:ext cx="0" cy="43204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5263793" y="2796065"/>
                  <a:ext cx="34637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3793" y="2796065"/>
                  <a:ext cx="346377" cy="338554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t="-5357" r="-14035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5252044" y="2993252"/>
                  <a:ext cx="35009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2044" y="2993252"/>
                  <a:ext cx="350096" cy="338554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t="-5455" r="-15789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5699948" y="2796065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4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9948" y="2796065"/>
                  <a:ext cx="344966" cy="338554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t="-5455" r="-14035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6481758" y="2801934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1758" y="2801934"/>
                  <a:ext cx="344966" cy="338554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t="-5455" r="-14286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847564" y="2796065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7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7564" y="2796065"/>
                  <a:ext cx="344966" cy="338554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t="-5455" r="-14286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7186036" y="2796065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8</m:t>
                        </m:r>
                      </m:oMath>
                    </m:oMathPara>
                  </a14:m>
                  <a:endParaRPr lang="ru-RU" sz="16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6036" y="2796065"/>
                  <a:ext cx="344966" cy="338554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t="-5455" r="-14035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0" name="Группа 89"/>
          <p:cNvGrpSpPr/>
          <p:nvPr/>
        </p:nvGrpSpPr>
        <p:grpSpPr>
          <a:xfrm>
            <a:off x="5148064" y="3670096"/>
            <a:ext cx="2505791" cy="917878"/>
            <a:chOff x="5134143" y="3665719"/>
            <a:chExt cx="2505791" cy="9178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Прямоугольник 6"/>
                <p:cNvSpPr/>
                <p:nvPr/>
              </p:nvSpPr>
              <p:spPr>
                <a:xfrm>
                  <a:off x="5134143" y="3665719"/>
                  <a:ext cx="16350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ru-RU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=2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ru-RU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+6)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ru-RU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Прямоугольник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4143" y="3665719"/>
                  <a:ext cx="1635063" cy="369332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t="-8197" r="-4089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Прямая соединительная линия 63"/>
            <p:cNvCxnSpPr/>
            <p:nvPr/>
          </p:nvCxnSpPr>
          <p:spPr>
            <a:xfrm>
              <a:off x="5263388" y="4359744"/>
              <a:ext cx="230425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5689897" y="4140756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612748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648752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684756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720760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7567644" y="4143720"/>
              <a:ext cx="0" cy="43204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5322415" y="4066825"/>
                  <a:ext cx="34637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2415" y="4066825"/>
                  <a:ext cx="346377" cy="338554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t="-5357" r="-16071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5322415" y="4245043"/>
                  <a:ext cx="35009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2415" y="4245043"/>
                  <a:ext cx="350096" cy="338554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t="-5357" r="-14035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5623428" y="4060956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−4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3428" y="4060956"/>
                  <a:ext cx="498855" cy="338554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 t="-5455" r="-8537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6045293" y="4060956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−5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5293" y="4060956"/>
                  <a:ext cx="498855" cy="338554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t="-5455" r="-9756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6425040" y="4066824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−6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5040" y="4066824"/>
                  <a:ext cx="498855" cy="338554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 t="-5455" r="-9756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6800118" y="4060956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−7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0118" y="4060956"/>
                  <a:ext cx="498855" cy="338554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 t="-5455" r="-8537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7141079" y="4060956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−8</m:t>
                        </m:r>
                      </m:oMath>
                    </m:oMathPara>
                  </a14:m>
                  <a:endParaRPr lang="ru-RU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1079" y="4060956"/>
                  <a:ext cx="498855" cy="338554"/>
                </a:xfrm>
                <a:prstGeom prst="rect">
                  <a:avLst/>
                </a:prstGeom>
                <a:blipFill rotWithShape="1">
                  <a:blip r:embed="rId31"/>
                  <a:stretch>
                    <a:fillRect t="-5455" r="-8537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1" name="Овал 90"/>
          <p:cNvSpPr/>
          <p:nvPr/>
        </p:nvSpPr>
        <p:spPr>
          <a:xfrm>
            <a:off x="1919711" y="2221328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2142760" y="3593111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2571789" y="3593111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793727" y="2197637"/>
            <a:ext cx="54947" cy="587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8" name="Группа 7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9" name="Овал 98"/>
          <p:cNvSpPr/>
          <p:nvPr/>
        </p:nvSpPr>
        <p:spPr>
          <a:xfrm>
            <a:off x="3211150" y="2221327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3432821" y="3608503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3658921" y="4041822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3867345" y="3606910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4087093" y="2227016"/>
            <a:ext cx="54947" cy="587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775599" y="209542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5599" y="2095421"/>
                <a:ext cx="365806" cy="369332"/>
              </a:xfrm>
              <a:prstGeom prst="rect">
                <a:avLst/>
              </a:prstGeom>
              <a:blipFill rotWithShape="1">
                <a:blip r:embed="rId33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154792" y="209542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792" y="2095421"/>
                <a:ext cx="365806" cy="369332"/>
              </a:xfrm>
              <a:prstGeom prst="rect">
                <a:avLst/>
              </a:prstGeom>
              <a:blipFill rotWithShape="1">
                <a:blip r:embed="rId34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497666" y="209542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666" y="2095421"/>
                <a:ext cx="365806" cy="369332"/>
              </a:xfrm>
              <a:prstGeom prst="rect">
                <a:avLst/>
              </a:prstGeom>
              <a:blipFill rotWithShape="1">
                <a:blip r:embed="rId35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872018" y="209542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018" y="2095421"/>
                <a:ext cx="365806" cy="369332"/>
              </a:xfrm>
              <a:prstGeom prst="rect">
                <a:avLst/>
              </a:prstGeom>
              <a:blipFill rotWithShape="1">
                <a:blip r:embed="rId36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7212979" y="209626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979" y="2096269"/>
                <a:ext cx="365806" cy="369332"/>
              </a:xfrm>
              <a:prstGeom prst="rect">
                <a:avLst/>
              </a:prstGeom>
              <a:blipFill rotWithShape="1">
                <a:blip r:embed="rId37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721736" y="321020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736" y="3210203"/>
                <a:ext cx="365806" cy="369332"/>
              </a:xfrm>
              <a:prstGeom prst="rect">
                <a:avLst/>
              </a:prstGeom>
              <a:blipFill rotWithShape="1">
                <a:blip r:embed="rId38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6144203" y="320968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203" y="3209682"/>
                <a:ext cx="365806" cy="369332"/>
              </a:xfrm>
              <a:prstGeom prst="rect">
                <a:avLst/>
              </a:prstGeom>
              <a:blipFill rotWithShape="1">
                <a:blip r:embed="rId39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504243" y="320968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243" y="3209682"/>
                <a:ext cx="365806" cy="369332"/>
              </a:xfrm>
              <a:prstGeom prst="rect">
                <a:avLst/>
              </a:prstGeom>
              <a:blipFill rotWithShape="1">
                <a:blip r:embed="rId40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6847173" y="320968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173" y="3209682"/>
                <a:ext cx="365806" cy="369332"/>
              </a:xfrm>
              <a:prstGeom prst="rect">
                <a:avLst/>
              </a:prstGeom>
              <a:blipFill rotWithShape="1">
                <a:blip r:embed="rId41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7191411" y="320968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411" y="3209682"/>
                <a:ext cx="365806" cy="369332"/>
              </a:xfrm>
              <a:prstGeom prst="rect">
                <a:avLst/>
              </a:prstGeom>
              <a:blipFill rotWithShape="1">
                <a:blip r:embed="rId42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5721736" y="430046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736" y="4300463"/>
                <a:ext cx="365806" cy="369332"/>
              </a:xfrm>
              <a:prstGeom prst="rect">
                <a:avLst/>
              </a:prstGeom>
              <a:blipFill rotWithShape="1">
                <a:blip r:embed="rId4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6152749" y="429994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749" y="4299942"/>
                <a:ext cx="365806" cy="369332"/>
              </a:xfrm>
              <a:prstGeom prst="rect">
                <a:avLst/>
              </a:prstGeom>
              <a:blipFill rotWithShape="1">
                <a:blip r:embed="rId44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6512789" y="429994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789" y="4299942"/>
                <a:ext cx="365806" cy="369332"/>
              </a:xfrm>
              <a:prstGeom prst="rect">
                <a:avLst/>
              </a:prstGeom>
              <a:blipFill rotWithShape="1">
                <a:blip r:embed="rId45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6855719" y="429994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719" y="4299942"/>
                <a:ext cx="365806" cy="369332"/>
              </a:xfrm>
              <a:prstGeom prst="rect">
                <a:avLst/>
              </a:prstGeom>
              <a:blipFill rotWithShape="1">
                <a:blip r:embed="rId46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7199957" y="429994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957" y="4299942"/>
                <a:ext cx="365806" cy="369332"/>
              </a:xfrm>
              <a:prstGeom prst="rect">
                <a:avLst/>
              </a:prstGeom>
              <a:blipFill rotWithShape="1">
                <a:blip r:embed="rId47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60354" y="2637342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354" y="2637342"/>
                <a:ext cx="865109" cy="369332"/>
              </a:xfrm>
              <a:prstGeom prst="rect">
                <a:avLst/>
              </a:prstGeom>
              <a:blipFill rotWithShape="1">
                <a:blip r:embed="rId48"/>
                <a:stretch>
                  <a:fillRect t="-8333" r="-845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7155000" y="3664198"/>
                <a:ext cx="1038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=−6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000" y="3664198"/>
                <a:ext cx="1038233" cy="369332"/>
              </a:xfrm>
              <a:prstGeom prst="rect">
                <a:avLst/>
              </a:prstGeom>
              <a:blipFill rotWithShape="1">
                <a:blip r:embed="rId49"/>
                <a:stretch>
                  <a:fillRect t="-8197" r="-705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олилиния 7"/>
          <p:cNvSpPr/>
          <p:nvPr/>
        </p:nvSpPr>
        <p:spPr>
          <a:xfrm>
            <a:off x="1876425" y="1428750"/>
            <a:ext cx="1038225" cy="2667013"/>
          </a:xfrm>
          <a:custGeom>
            <a:avLst/>
            <a:gdLst>
              <a:gd name="connsiteX0" fmla="*/ 0 w 1038225"/>
              <a:gd name="connsiteY0" fmla="*/ 0 h 2667013"/>
              <a:gd name="connsiteX1" fmla="*/ 76200 w 1038225"/>
              <a:gd name="connsiteY1" fmla="*/ 828675 h 2667013"/>
              <a:gd name="connsiteX2" fmla="*/ 295275 w 1038225"/>
              <a:gd name="connsiteY2" fmla="*/ 2219325 h 2667013"/>
              <a:gd name="connsiteX3" fmla="*/ 514350 w 1038225"/>
              <a:gd name="connsiteY3" fmla="*/ 2667000 h 2667013"/>
              <a:gd name="connsiteX4" fmla="*/ 733425 w 1038225"/>
              <a:gd name="connsiteY4" fmla="*/ 2209800 h 2667013"/>
              <a:gd name="connsiteX5" fmla="*/ 942975 w 1038225"/>
              <a:gd name="connsiteY5" fmla="*/ 819150 h 2667013"/>
              <a:gd name="connsiteX6" fmla="*/ 1038225 w 1038225"/>
              <a:gd name="connsiteY6" fmla="*/ 0 h 266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8225" h="2667013">
                <a:moveTo>
                  <a:pt x="0" y="0"/>
                </a:moveTo>
                <a:cubicBezTo>
                  <a:pt x="13494" y="229394"/>
                  <a:pt x="26988" y="458788"/>
                  <a:pt x="76200" y="828675"/>
                </a:cubicBezTo>
                <a:cubicBezTo>
                  <a:pt x="125412" y="1198562"/>
                  <a:pt x="222250" y="1912938"/>
                  <a:pt x="295275" y="2219325"/>
                </a:cubicBezTo>
                <a:cubicBezTo>
                  <a:pt x="368300" y="2525712"/>
                  <a:pt x="441325" y="2668587"/>
                  <a:pt x="514350" y="2667000"/>
                </a:cubicBezTo>
                <a:cubicBezTo>
                  <a:pt x="587375" y="2665413"/>
                  <a:pt x="661988" y="2517775"/>
                  <a:pt x="733425" y="2209800"/>
                </a:cubicBezTo>
                <a:cubicBezTo>
                  <a:pt x="804862" y="1901825"/>
                  <a:pt x="892175" y="1187450"/>
                  <a:pt x="942975" y="819150"/>
                </a:cubicBezTo>
                <a:cubicBezTo>
                  <a:pt x="993775" y="450850"/>
                  <a:pt x="1016000" y="225425"/>
                  <a:pt x="1038225" y="0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3167281" y="1404189"/>
            <a:ext cx="1038225" cy="2667013"/>
          </a:xfrm>
          <a:custGeom>
            <a:avLst/>
            <a:gdLst>
              <a:gd name="connsiteX0" fmla="*/ 0 w 1038225"/>
              <a:gd name="connsiteY0" fmla="*/ 0 h 2667013"/>
              <a:gd name="connsiteX1" fmla="*/ 76200 w 1038225"/>
              <a:gd name="connsiteY1" fmla="*/ 828675 h 2667013"/>
              <a:gd name="connsiteX2" fmla="*/ 295275 w 1038225"/>
              <a:gd name="connsiteY2" fmla="*/ 2219325 h 2667013"/>
              <a:gd name="connsiteX3" fmla="*/ 514350 w 1038225"/>
              <a:gd name="connsiteY3" fmla="*/ 2667000 h 2667013"/>
              <a:gd name="connsiteX4" fmla="*/ 733425 w 1038225"/>
              <a:gd name="connsiteY4" fmla="*/ 2209800 h 2667013"/>
              <a:gd name="connsiteX5" fmla="*/ 942975 w 1038225"/>
              <a:gd name="connsiteY5" fmla="*/ 819150 h 2667013"/>
              <a:gd name="connsiteX6" fmla="*/ 1038225 w 1038225"/>
              <a:gd name="connsiteY6" fmla="*/ 0 h 266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8225" h="2667013">
                <a:moveTo>
                  <a:pt x="0" y="0"/>
                </a:moveTo>
                <a:cubicBezTo>
                  <a:pt x="13494" y="229394"/>
                  <a:pt x="26988" y="458788"/>
                  <a:pt x="76200" y="828675"/>
                </a:cubicBezTo>
                <a:cubicBezTo>
                  <a:pt x="125412" y="1198562"/>
                  <a:pt x="222250" y="1912938"/>
                  <a:pt x="295275" y="2219325"/>
                </a:cubicBezTo>
                <a:cubicBezTo>
                  <a:pt x="368300" y="2525712"/>
                  <a:pt x="441325" y="2668587"/>
                  <a:pt x="514350" y="2667000"/>
                </a:cubicBezTo>
                <a:cubicBezTo>
                  <a:pt x="587375" y="2665413"/>
                  <a:pt x="661988" y="2517775"/>
                  <a:pt x="733425" y="2209800"/>
                </a:cubicBezTo>
                <a:cubicBezTo>
                  <a:pt x="804862" y="1901825"/>
                  <a:pt x="892175" y="1187450"/>
                  <a:pt x="942975" y="819150"/>
                </a:cubicBezTo>
                <a:cubicBezTo>
                  <a:pt x="993775" y="450850"/>
                  <a:pt x="1016000" y="225425"/>
                  <a:pt x="1038225" y="0"/>
                </a:cubicBezTo>
              </a:path>
            </a:pathLst>
          </a:custGeom>
          <a:ln>
            <a:solidFill>
              <a:srgbClr val="00B05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Прямоугольник 96"/>
              <p:cNvSpPr/>
              <p:nvPr/>
            </p:nvSpPr>
            <p:spPr>
              <a:xfrm>
                <a:off x="1635264" y="1096412"/>
                <a:ext cx="85138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>
                          <a:latin typeface="Cambria Math"/>
                        </a:rPr>
                        <m:t>𝑦</m:t>
                      </m:r>
                      <m:r>
                        <a:rPr lang="ru-RU" sz="1400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97" name="Прямоугольник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264" y="1096412"/>
                <a:ext cx="851387" cy="307777"/>
              </a:xfrm>
              <a:prstGeom prst="rect">
                <a:avLst/>
              </a:prstGeom>
              <a:blipFill rotWithShape="1">
                <a:blip r:embed="rId50"/>
                <a:stretch>
                  <a:fillRect r="-5000" b="-2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Прямоугольник 103"/>
              <p:cNvSpPr/>
              <p:nvPr/>
            </p:nvSpPr>
            <p:spPr>
              <a:xfrm>
                <a:off x="3144026" y="1088407"/>
                <a:ext cx="130830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1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ru-RU" sz="1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1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−6)</m:t>
                          </m:r>
                        </m:e>
                        <m:sup>
                          <m:r>
                            <a:rPr lang="ru-RU" sz="1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4" name="Прямоугольник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026" y="1088407"/>
                <a:ext cx="1308307" cy="307777"/>
              </a:xfrm>
              <a:prstGeom prst="rect">
                <a:avLst/>
              </a:prstGeom>
              <a:blipFill rotWithShape="1">
                <a:blip r:embed="rId51"/>
                <a:stretch>
                  <a:fillRect r="-2804" b="-2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Прямоугольник 109"/>
              <p:cNvSpPr/>
              <p:nvPr/>
            </p:nvSpPr>
            <p:spPr>
              <a:xfrm>
                <a:off x="348980" y="1096412"/>
                <a:ext cx="130830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1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ru-RU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+6)</m:t>
                          </m:r>
                        </m:e>
                        <m:sup>
                          <m:r>
                            <a:rPr lang="ru-RU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0" name="Прямоугольник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80" y="1096412"/>
                <a:ext cx="1308307" cy="307777"/>
              </a:xfrm>
              <a:prstGeom prst="rect">
                <a:avLst/>
              </a:prstGeom>
              <a:blipFill rotWithShape="1">
                <a:blip r:embed="rId52"/>
                <a:stretch>
                  <a:fillRect r="-2791" b="-2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6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2" grpId="0"/>
      <p:bldP spid="91" grpId="0" animBg="1"/>
      <p:bldP spid="92" grpId="0" animBg="1"/>
      <p:bldP spid="93" grpId="0" animBg="1"/>
      <p:bldP spid="94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82" grpId="0"/>
      <p:bldP spid="83" grpId="0"/>
      <p:bldP spid="84" grpId="0"/>
      <p:bldP spid="85" grpId="0"/>
      <p:bldP spid="86" grpId="0"/>
      <p:bldP spid="87" grpId="0"/>
      <p:bldP spid="95" grpId="0"/>
      <p:bldP spid="96" grpId="0"/>
      <p:bldP spid="98" grpId="0"/>
      <p:bldP spid="111" grpId="0"/>
      <p:bldP spid="112" grpId="0"/>
      <p:bldP spid="113" grpId="0"/>
      <p:bldP spid="114" grpId="0"/>
      <p:bldP spid="115" grpId="0"/>
      <p:bldP spid="116" grpId="0"/>
      <p:bldP spid="31" grpId="0"/>
      <p:bldP spid="117" grpId="0"/>
      <p:bldP spid="8" grpId="0" animBg="1"/>
      <p:bldP spid="118" grpId="0" animBg="1"/>
      <p:bldP spid="97" grpId="0"/>
      <p:bldP spid="104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4188653" y="292629"/>
            <a:ext cx="4355973" cy="4409641"/>
            <a:chOff x="4283968" y="292629"/>
            <a:chExt cx="4355973" cy="4409641"/>
          </a:xfrm>
        </p:grpSpPr>
        <p:pic>
          <p:nvPicPr>
            <p:cNvPr id="5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7" t="28168" r="27950" b="15737"/>
            <a:stretch/>
          </p:blipFill>
          <p:spPr bwMode="auto">
            <a:xfrm>
              <a:off x="4294781" y="441229"/>
              <a:ext cx="4128805" cy="42610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 стрелкой 5"/>
            <p:cNvCxnSpPr/>
            <p:nvPr/>
          </p:nvCxnSpPr>
          <p:spPr>
            <a:xfrm>
              <a:off x="4283968" y="3198354"/>
              <a:ext cx="41288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>
              <a:stCxn id="5" idx="2"/>
            </p:cNvCxnSpPr>
            <p:nvPr/>
          </p:nvCxnSpPr>
          <p:spPr>
            <a:xfrm flipH="1" flipV="1">
              <a:off x="6355324" y="408764"/>
              <a:ext cx="3860" cy="4293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4167" r="-588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225" r="-289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8000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Овал 13"/>
            <p:cNvSpPr/>
            <p:nvPr/>
          </p:nvSpPr>
          <p:spPr>
            <a:xfrm>
              <a:off x="6327850" y="3169354"/>
              <a:ext cx="54947" cy="5875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олилиния 16"/>
          <p:cNvSpPr/>
          <p:nvPr/>
        </p:nvSpPr>
        <p:spPr>
          <a:xfrm>
            <a:off x="5609166" y="2047732"/>
            <a:ext cx="1287780" cy="1150622"/>
          </a:xfrm>
          <a:custGeom>
            <a:avLst/>
            <a:gdLst>
              <a:gd name="connsiteX0" fmla="*/ 0 w 1287780"/>
              <a:gd name="connsiteY0" fmla="*/ 7620 h 1150622"/>
              <a:gd name="connsiteX1" fmla="*/ 655320 w 1287780"/>
              <a:gd name="connsiteY1" fmla="*/ 1150620 h 1150622"/>
              <a:gd name="connsiteX2" fmla="*/ 1287780 w 1287780"/>
              <a:gd name="connsiteY2" fmla="*/ 0 h 115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7780" h="1150622">
                <a:moveTo>
                  <a:pt x="0" y="7620"/>
                </a:moveTo>
                <a:cubicBezTo>
                  <a:pt x="220345" y="579755"/>
                  <a:pt x="440690" y="1151890"/>
                  <a:pt x="655320" y="1150620"/>
                </a:cubicBezTo>
                <a:cubicBezTo>
                  <a:pt x="869950" y="1149350"/>
                  <a:pt x="1078865" y="574675"/>
                  <a:pt x="128778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04236" y="1218776"/>
                <a:ext cx="3204019" cy="644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ru-RU" sz="360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ru-RU" sz="3600" i="1" smtClean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36" y="1218776"/>
                <a:ext cx="3204019" cy="644728"/>
              </a:xfrm>
              <a:prstGeom prst="rect">
                <a:avLst/>
              </a:prstGeom>
              <a:blipFill rotWithShape="1">
                <a:blip r:embed="rId6"/>
                <a:stretch>
                  <a:fillRect r="-5333" b="-245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 rot="17420753">
                <a:off x="6409464" y="2482459"/>
                <a:ext cx="770339" cy="281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20753">
                <a:off x="6409464" y="2482459"/>
                <a:ext cx="770339" cy="281167"/>
              </a:xfrm>
              <a:prstGeom prst="rect">
                <a:avLst/>
              </a:prstGeom>
              <a:blipFill rotWithShape="1">
                <a:blip r:embed="rId7"/>
                <a:stretch>
                  <a:fillRect t="-741" r="-7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4236" y="1941911"/>
                <a:ext cx="3392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Параллельный перенос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36" y="1941911"/>
                <a:ext cx="339201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439" t="-10000" r="-287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590" y="2422950"/>
                <a:ext cx="2862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вправо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90" y="2422950"/>
                <a:ext cx="286215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702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21714" y="2789515"/>
                <a:ext cx="28201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          или</a:t>
                </a:r>
              </a:p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влево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14" y="2789515"/>
                <a:ext cx="2820124" cy="646331"/>
              </a:xfrm>
              <a:prstGeom prst="rect">
                <a:avLst/>
              </a:prstGeom>
              <a:blipFill rotWithShape="1">
                <a:blip r:embed="rId10"/>
                <a:stretch>
                  <a:fillRect l="-1728" t="-4717" r="-648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Группа 2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81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14948 4.07407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14167 0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4" grpId="0"/>
      <p:bldP spid="18" grpId="0"/>
      <p:bldP spid="18" grpId="1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олилиния 48"/>
          <p:cNvSpPr/>
          <p:nvPr/>
        </p:nvSpPr>
        <p:spPr>
          <a:xfrm>
            <a:off x="2294210" y="652657"/>
            <a:ext cx="1452785" cy="2555214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504059" y="308862"/>
            <a:ext cx="4355973" cy="4409641"/>
            <a:chOff x="4283968" y="299345"/>
            <a:chExt cx="4355973" cy="4409641"/>
          </a:xfrm>
        </p:grpSpPr>
        <p:pic>
          <p:nvPicPr>
            <p:cNvPr id="5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7" t="28168" r="27950" b="15737"/>
            <a:stretch/>
          </p:blipFill>
          <p:spPr bwMode="auto">
            <a:xfrm>
              <a:off x="4294781" y="441229"/>
              <a:ext cx="4128805" cy="42610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Прямая со стрелкой 5"/>
            <p:cNvCxnSpPr/>
            <p:nvPr/>
          </p:nvCxnSpPr>
          <p:spPr>
            <a:xfrm>
              <a:off x="4283968" y="3198354"/>
              <a:ext cx="41288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H="1" flipV="1">
              <a:off x="6789032" y="415480"/>
              <a:ext cx="3860" cy="4293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4225" r="-441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455422" y="299345"/>
                  <a:ext cx="42075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5422" y="299345"/>
                  <a:ext cx="420757" cy="43511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225" r="-289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571288" y="3133624"/>
                  <a:ext cx="3048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1288" y="3133624"/>
                  <a:ext cx="304891" cy="27699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6000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Овал 10"/>
            <p:cNvSpPr/>
            <p:nvPr/>
          </p:nvSpPr>
          <p:spPr>
            <a:xfrm>
              <a:off x="6773038" y="3169354"/>
              <a:ext cx="54947" cy="5875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076056" y="398498"/>
                <a:ext cx="4104456" cy="1217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Изобразите график</a:t>
                </a:r>
              </a:p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+4)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</a:rPr>
                  <a:t>,</a:t>
                </a:r>
              </a:p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используя </a:t>
                </a:r>
                <a:r>
                  <a:rPr lang="ru-RU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шаблон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98498"/>
                <a:ext cx="4104456" cy="1217000"/>
              </a:xfrm>
              <a:prstGeom prst="rect">
                <a:avLst/>
              </a:prstGeom>
              <a:blipFill rotWithShape="1">
                <a:blip r:embed="rId6"/>
                <a:stretch>
                  <a:fillRect l="-2377" t="-4000" b="-9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65937" y="1910666"/>
                <a:ext cx="11945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937" y="1910666"/>
                <a:ext cx="1194558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5612" t="-9091" r="-918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5523941" y="2673038"/>
            <a:ext cx="3069619" cy="2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955989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61312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48077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153400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13440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73480" y="2459085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84605" y="2353855"/>
                <a:ext cx="3863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605" y="2353855"/>
                <a:ext cx="386388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2539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84605" y="2569299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605" y="2569299"/>
                <a:ext cx="37138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>
            <a:off x="8233520" y="2459861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593560" y="245701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21611" y="2383557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11" y="2383557"/>
                <a:ext cx="498855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975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712567" y="2383557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567" y="2383557"/>
                <a:ext cx="498855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975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53400" y="238355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400" y="2383557"/>
                <a:ext cx="344966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28514" y="238355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514" y="2383557"/>
                <a:ext cx="34496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12281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73480" y="238463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480" y="2384633"/>
                <a:ext cx="34496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01252" y="2400022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ru-RU" sz="1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252" y="2400022"/>
                <a:ext cx="498855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975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228857" y="238355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857" y="2383557"/>
                <a:ext cx="344966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65937" y="3107744"/>
                <a:ext cx="3626543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+4)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:</a:t>
                </a:r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=−4&lt;0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параллельный перенос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единицы влево.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937" y="3107744"/>
                <a:ext cx="3626543" cy="1231106"/>
              </a:xfrm>
              <a:prstGeom prst="rect">
                <a:avLst/>
              </a:prstGeom>
              <a:blipFill rotWithShape="1">
                <a:blip r:embed="rId17"/>
                <a:stretch>
                  <a:fillRect l="-1849" t="-2475" b="-6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Овал 34"/>
          <p:cNvSpPr/>
          <p:nvPr/>
        </p:nvSpPr>
        <p:spPr>
          <a:xfrm>
            <a:off x="2344436" y="1096841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553320" y="2242200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764916" y="2933262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220118" y="2933261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427465" y="2263809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652166" y="1096841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 rot="17016609">
                <a:off x="3126516" y="1039819"/>
                <a:ext cx="7520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>
                          <a:latin typeface="Cambria Math"/>
                        </a:rPr>
                        <m:t>𝑦</m:t>
                      </m:r>
                      <m:r>
                        <a:rPr lang="ru-RU" sz="1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016609">
                <a:off x="3126516" y="1039819"/>
                <a:ext cx="752001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4511" r="-139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Полилиния 59"/>
          <p:cNvSpPr/>
          <p:nvPr/>
        </p:nvSpPr>
        <p:spPr>
          <a:xfrm>
            <a:off x="1403648" y="648803"/>
            <a:ext cx="1452785" cy="2555214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 rot="16881609">
                <a:off x="2206937" y="1352283"/>
                <a:ext cx="12089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140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+4)</m:t>
                          </m:r>
                        </m:e>
                        <m:sup>
                          <m:r>
                            <a:rPr lang="ru-RU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881609">
                <a:off x="2206937" y="1352283"/>
                <a:ext cx="1208921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2427" r="-1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Группа 50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978196" y="263252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196" y="2632523"/>
                <a:ext cx="344966" cy="338554"/>
              </a:xfrm>
              <a:prstGeom prst="rect">
                <a:avLst/>
              </a:prstGeom>
              <a:blipFill rotWithShape="1">
                <a:blip r:embed="rId21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398555" y="2630734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8555" y="2630734"/>
                <a:ext cx="344966" cy="338554"/>
              </a:xfrm>
              <a:prstGeom prst="rect">
                <a:avLst/>
              </a:prstGeom>
              <a:blipFill rotWithShape="1">
                <a:blip r:embed="rId22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789511" y="2630854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511" y="2630854"/>
                <a:ext cx="344966" cy="338554"/>
              </a:xfrm>
              <a:prstGeom prst="rect">
                <a:avLst/>
              </a:prstGeom>
              <a:blipFill rotWithShape="1">
                <a:blip r:embed="rId23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168821" y="263252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821" y="2632523"/>
                <a:ext cx="344966" cy="338554"/>
              </a:xfrm>
              <a:prstGeom prst="rect">
                <a:avLst/>
              </a:prstGeom>
              <a:blipFill rotWithShape="1">
                <a:blip r:embed="rId24"/>
                <a:stretch>
                  <a:fillRect t="-5455" r="-12281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529511" y="263026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511" y="2630260"/>
                <a:ext cx="344966" cy="338554"/>
              </a:xfrm>
              <a:prstGeom prst="rect">
                <a:avLst/>
              </a:prstGeom>
              <a:blipFill rotWithShape="1">
                <a:blip r:embed="rId25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874477" y="2632523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477" y="2632523"/>
                <a:ext cx="344966" cy="338554"/>
              </a:xfrm>
              <a:prstGeom prst="rect">
                <a:avLst/>
              </a:prstGeom>
              <a:blipFill rotWithShape="1">
                <a:blip r:embed="rId26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8228857" y="2624407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857" y="2624407"/>
                <a:ext cx="344966" cy="338554"/>
              </a:xfrm>
              <a:prstGeom prst="rect">
                <a:avLst/>
              </a:prstGeom>
              <a:blipFill rotWithShape="1">
                <a:blip r:embed="rId27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854247" y="437604"/>
                <a:ext cx="1038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247" y="437604"/>
                <a:ext cx="1038233" cy="369332"/>
              </a:xfrm>
              <a:prstGeom prst="rect">
                <a:avLst/>
              </a:prstGeom>
              <a:blipFill rotWithShape="1">
                <a:blip r:embed="rId28"/>
                <a:stretch>
                  <a:fillRect t="-8333" r="-70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669303" y="3237630"/>
                <a:ext cx="8721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(−4;0)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303" y="3237630"/>
                <a:ext cx="872157" cy="307777"/>
              </a:xfrm>
              <a:prstGeom prst="rect">
                <a:avLst/>
              </a:prstGeom>
              <a:blipFill rotWithShape="1">
                <a:blip r:embed="rId29"/>
                <a:stretch>
                  <a:fillRect t="-196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Овал 52"/>
          <p:cNvSpPr/>
          <p:nvPr/>
        </p:nvSpPr>
        <p:spPr>
          <a:xfrm>
            <a:off x="2344436" y="1096841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549020" y="2242200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760616" y="2933262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220117" y="2933735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3427465" y="2261107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652166" y="1096840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984582" y="3175074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6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83951E-6 L -0.09791 0.00123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62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97531E-6 L -0.0967 0.00278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123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6.17284E-7 L -0.09445 -6.17284E-7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0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93827E-7 L -0.09792 0.00309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154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45679E-6 L -0.09827 -0.00093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-62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278 L -0.09601 -0.0037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-62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83951E-6 L -0.0993 0.00123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5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" grpId="0"/>
      <p:bldP spid="20" grpId="0"/>
      <p:bldP spid="21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47" grpId="0" animBg="1"/>
      <p:bldP spid="48" grpId="0" animBg="1"/>
      <p:bldP spid="50" grpId="0"/>
      <p:bldP spid="60" grpId="0" animBg="1"/>
      <p:bldP spid="5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56" grpId="0" animBg="1"/>
      <p:bldP spid="5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436440" y="1158488"/>
                <a:ext cx="1886542" cy="1075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36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6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:endParaRPr lang="en-US" sz="280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(0;0)</m:t>
                      </m:r>
                    </m:oMath>
                  </m:oMathPara>
                </a14:m>
                <a:endParaRPr lang="ru-RU" sz="2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440" y="1158488"/>
                <a:ext cx="1886542" cy="1075615"/>
              </a:xfrm>
              <a:prstGeom prst="rect">
                <a:avLst/>
              </a:prstGeom>
              <a:blipFill rotWithShape="1">
                <a:blip r:embed="rId8"/>
                <a:stretch>
                  <a:fillRect r="-10032" b="-15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766482" y="2518242"/>
                <a:ext cx="3226460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3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;0)</m:t>
                    </m:r>
                  </m:oMath>
                </a14:m>
                <a:r>
                  <a:rPr lang="ru-RU" sz="2800" dirty="0" smtClean="0">
                    <a:solidFill>
                      <a:srgbClr val="FF0000"/>
                    </a:solidFill>
                  </a:rPr>
                  <a:t> </a:t>
                </a:r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82" y="2518242"/>
                <a:ext cx="3226460" cy="1077218"/>
              </a:xfrm>
              <a:prstGeom prst="rect">
                <a:avLst/>
              </a:prstGeom>
              <a:blipFill rotWithShape="1">
                <a:blip r:embed="rId9"/>
                <a:stretch>
                  <a:fillRect t="-7910" r="-6805" b="-152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Группа 34"/>
          <p:cNvGrpSpPr/>
          <p:nvPr/>
        </p:nvGrpSpPr>
        <p:grpSpPr>
          <a:xfrm>
            <a:off x="4572000" y="258696"/>
            <a:ext cx="4355973" cy="4409641"/>
            <a:chOff x="4283968" y="292629"/>
            <a:chExt cx="4355973" cy="4409641"/>
          </a:xfrm>
        </p:grpSpPr>
        <p:pic>
          <p:nvPicPr>
            <p:cNvPr id="36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7" t="28168" r="27950" b="15737"/>
            <a:stretch/>
          </p:blipFill>
          <p:spPr bwMode="auto">
            <a:xfrm>
              <a:off x="4294781" y="441229"/>
              <a:ext cx="4128805" cy="42610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7" name="Прямая со стрелкой 36"/>
            <p:cNvCxnSpPr/>
            <p:nvPr/>
          </p:nvCxnSpPr>
          <p:spPr>
            <a:xfrm>
              <a:off x="4283968" y="3198354"/>
              <a:ext cx="41288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36" idx="2"/>
            </p:cNvCxnSpPr>
            <p:nvPr/>
          </p:nvCxnSpPr>
          <p:spPr>
            <a:xfrm flipH="1" flipV="1">
              <a:off x="6355324" y="408764"/>
              <a:ext cx="3860" cy="4293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167" r="-588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4094" y="292629"/>
                  <a:ext cx="420757" cy="43511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4225" r="-289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507" y="3167278"/>
                  <a:ext cx="304891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8000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Овал 41"/>
            <p:cNvSpPr/>
            <p:nvPr/>
          </p:nvSpPr>
          <p:spPr>
            <a:xfrm>
              <a:off x="6327850" y="3169354"/>
              <a:ext cx="54947" cy="5875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Полилиния 42"/>
          <p:cNvSpPr/>
          <p:nvPr/>
        </p:nvSpPr>
        <p:spPr>
          <a:xfrm>
            <a:off x="5992513" y="2013799"/>
            <a:ext cx="1287780" cy="1150622"/>
          </a:xfrm>
          <a:custGeom>
            <a:avLst/>
            <a:gdLst>
              <a:gd name="connsiteX0" fmla="*/ 0 w 1287780"/>
              <a:gd name="connsiteY0" fmla="*/ 7620 h 1150622"/>
              <a:gd name="connsiteX1" fmla="*/ 655320 w 1287780"/>
              <a:gd name="connsiteY1" fmla="*/ 1150620 h 1150622"/>
              <a:gd name="connsiteX2" fmla="*/ 1287780 w 1287780"/>
              <a:gd name="connsiteY2" fmla="*/ 0 h 115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7780" h="1150622">
                <a:moveTo>
                  <a:pt x="0" y="7620"/>
                </a:moveTo>
                <a:cubicBezTo>
                  <a:pt x="220345" y="579755"/>
                  <a:pt x="440690" y="1151890"/>
                  <a:pt x="655320" y="1150620"/>
                </a:cubicBezTo>
                <a:cubicBezTo>
                  <a:pt x="869950" y="1149350"/>
                  <a:pt x="1078865" y="574675"/>
                  <a:pt x="128778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 rot="17420753">
                <a:off x="6792811" y="2448526"/>
                <a:ext cx="770339" cy="281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20753">
                <a:off x="6792811" y="2448526"/>
                <a:ext cx="770339" cy="281167"/>
              </a:xfrm>
              <a:prstGeom prst="rect">
                <a:avLst/>
              </a:prstGeom>
              <a:blipFill rotWithShape="1">
                <a:blip r:embed="rId11"/>
                <a:stretch>
                  <a:fillRect t="-741" r="-78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92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0.14184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11806 -1.85185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 animBg="1"/>
      <p:bldP spid="43" grpId="2" animBg="1"/>
      <p:bldP spid="4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80151" y="2855063"/>
                <a:ext cx="25510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8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28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51" y="2855063"/>
                <a:ext cx="2551083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465" r="-693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78539" y="337828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Сдвиг вдоль оси х: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8539" y="3795886"/>
                <a:ext cx="2862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Вправо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539" y="3795886"/>
                <a:ext cx="286215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702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78539" y="4299005"/>
                <a:ext cx="2820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Влево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539" y="4299005"/>
                <a:ext cx="282012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728" t="-8197" r="-237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80151" y="873228"/>
                <a:ext cx="2154308" cy="521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8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28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sz="280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51" y="873228"/>
                <a:ext cx="2154308" cy="521938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90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74124" y="136433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Сдвиг вдоль оси у: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74124" y="1783598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Вверх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124" y="1783598"/>
                <a:ext cx="252028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179" t="-8333" r="-290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74124" y="2211710"/>
                <a:ext cx="25955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Вниз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124" y="2211710"/>
                <a:ext cx="259551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118" t="-8333" r="-282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13822" y="155493"/>
                <a:ext cx="42502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4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ru-RU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40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22" y="155493"/>
                <a:ext cx="4250202" cy="707886"/>
              </a:xfrm>
              <a:prstGeom prst="rect">
                <a:avLst/>
              </a:prstGeom>
              <a:blipFill rotWithShape="1">
                <a:blip r:embed="rId8"/>
                <a:stretch>
                  <a:fillRect t="-14655" r="-6017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Группа 30"/>
          <p:cNvGrpSpPr/>
          <p:nvPr/>
        </p:nvGrpSpPr>
        <p:grpSpPr>
          <a:xfrm>
            <a:off x="4536507" y="269718"/>
            <a:ext cx="4355973" cy="4409641"/>
            <a:chOff x="4283968" y="303651"/>
            <a:chExt cx="4355973" cy="4409641"/>
          </a:xfrm>
        </p:grpSpPr>
        <p:pic>
          <p:nvPicPr>
            <p:cNvPr id="32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7" t="28168" r="27950" b="15737"/>
            <a:stretch/>
          </p:blipFill>
          <p:spPr bwMode="auto">
            <a:xfrm>
              <a:off x="4294781" y="441229"/>
              <a:ext cx="4128805" cy="42610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3" name="Прямая со стрелкой 32"/>
            <p:cNvCxnSpPr/>
            <p:nvPr/>
          </p:nvCxnSpPr>
          <p:spPr>
            <a:xfrm>
              <a:off x="4283968" y="3198354"/>
              <a:ext cx="41288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H="1" flipV="1">
              <a:off x="5270305" y="419786"/>
              <a:ext cx="3860" cy="42935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3654" y="2910322"/>
                  <a:ext cx="416287" cy="43511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4167" r="-588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4914335" y="303651"/>
                  <a:ext cx="420757" cy="4351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4335" y="303651"/>
                  <a:ext cx="420757" cy="435117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4167" r="-289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5041239" y="3135217"/>
                  <a:ext cx="3048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200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1239" y="3135217"/>
                  <a:ext cx="304891" cy="276999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r="-8000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Овал 37"/>
            <p:cNvSpPr/>
            <p:nvPr/>
          </p:nvSpPr>
          <p:spPr>
            <a:xfrm>
              <a:off x="5246692" y="3178300"/>
              <a:ext cx="54947" cy="5875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олилиния 38"/>
          <p:cNvSpPr/>
          <p:nvPr/>
        </p:nvSpPr>
        <p:spPr>
          <a:xfrm>
            <a:off x="4855341" y="2009483"/>
            <a:ext cx="1287780" cy="1150622"/>
          </a:xfrm>
          <a:custGeom>
            <a:avLst/>
            <a:gdLst>
              <a:gd name="connsiteX0" fmla="*/ 0 w 1287780"/>
              <a:gd name="connsiteY0" fmla="*/ 7620 h 1150622"/>
              <a:gd name="connsiteX1" fmla="*/ 655320 w 1287780"/>
              <a:gd name="connsiteY1" fmla="*/ 1150620 h 1150622"/>
              <a:gd name="connsiteX2" fmla="*/ 1287780 w 1287780"/>
              <a:gd name="connsiteY2" fmla="*/ 0 h 115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7780" h="1150622">
                <a:moveTo>
                  <a:pt x="0" y="7620"/>
                </a:moveTo>
                <a:cubicBezTo>
                  <a:pt x="220345" y="579755"/>
                  <a:pt x="440690" y="1151890"/>
                  <a:pt x="655320" y="1150620"/>
                </a:cubicBezTo>
                <a:cubicBezTo>
                  <a:pt x="869950" y="1149350"/>
                  <a:pt x="1078865" y="574675"/>
                  <a:pt x="128778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 rot="17420753">
                <a:off x="5655639" y="2444210"/>
                <a:ext cx="770339" cy="281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1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1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20753">
                <a:off x="5655639" y="2444210"/>
                <a:ext cx="770339" cy="281167"/>
              </a:xfrm>
              <a:prstGeom prst="rect">
                <a:avLst/>
              </a:prstGeom>
              <a:blipFill rotWithShape="1">
                <a:blip r:embed="rId13"/>
                <a:stretch>
                  <a:fillRect t="-735" r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Группа 40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2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3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62181" y="741933"/>
                <a:ext cx="8721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181" y="741933"/>
                <a:ext cx="872157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6294" t="-10667" r="-38462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87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25 L 0.25 -0.2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9" grpId="0"/>
      <p:bldP spid="10" grpId="0"/>
      <p:bldP spid="11" grpId="0"/>
      <p:bldP spid="11" grpId="1"/>
      <p:bldP spid="12" grpId="0"/>
      <p:bldP spid="14" grpId="0"/>
      <p:bldP spid="15" grpId="0"/>
      <p:bldP spid="16" grpId="0"/>
      <p:bldP spid="39" grpId="0" animBg="1"/>
      <p:bldP spid="39" grpId="2" animBg="1"/>
      <p:bldP spid="39" grpId="3" animBg="1"/>
      <p:bldP spid="40" grpId="0"/>
      <p:bldP spid="40" grpId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7" t="28168" r="27950" b="15737"/>
          <a:stretch/>
        </p:blipFill>
        <p:spPr bwMode="auto">
          <a:xfrm>
            <a:off x="514872" y="450746"/>
            <a:ext cx="4128805" cy="426104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Полилиния 62"/>
          <p:cNvSpPr/>
          <p:nvPr/>
        </p:nvSpPr>
        <p:spPr>
          <a:xfrm>
            <a:off x="1403648" y="1347614"/>
            <a:ext cx="1452785" cy="2555214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  <a:ln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04059" y="3207871"/>
            <a:ext cx="41288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012057" y="398498"/>
            <a:ext cx="0" cy="43200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443745" y="2919839"/>
                <a:ext cx="416287" cy="435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745" y="2919839"/>
                <a:ext cx="416287" cy="435117"/>
              </a:xfrm>
              <a:prstGeom prst="rect">
                <a:avLst/>
              </a:prstGeom>
              <a:blipFill rotWithShape="1">
                <a:blip r:embed="rId3"/>
                <a:stretch>
                  <a:fillRect t="-4225" r="-44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675513" y="308862"/>
                <a:ext cx="420757" cy="435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5513" y="308862"/>
                <a:ext cx="420757" cy="435117"/>
              </a:xfrm>
              <a:prstGeom prst="rect">
                <a:avLst/>
              </a:prstGeom>
              <a:blipFill rotWithShape="1">
                <a:blip r:embed="rId4"/>
                <a:stretch>
                  <a:fillRect t="-4225" r="-28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Овал 58"/>
          <p:cNvSpPr/>
          <p:nvPr/>
        </p:nvSpPr>
        <p:spPr>
          <a:xfrm>
            <a:off x="3635074" y="1096840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693347" y="390854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ru-RU" b="0" i="1" smtClean="0">
                          <a:latin typeface="Cambria Math"/>
                        </a:rPr>
                        <m:t>     ;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ru-RU" b="0" i="1" smtClean="0">
                          <a:latin typeface="Cambria Math"/>
                        </a:rPr>
                        <m:t>    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347" y="3908544"/>
                <a:ext cx="86409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113" t="-8197" r="-3662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Полилиния 59"/>
          <p:cNvSpPr/>
          <p:nvPr/>
        </p:nvSpPr>
        <p:spPr>
          <a:xfrm>
            <a:off x="1414339" y="648803"/>
            <a:ext cx="1452785" cy="2555214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2293382" y="633059"/>
            <a:ext cx="1452785" cy="2555214"/>
          </a:xfrm>
          <a:custGeom>
            <a:avLst/>
            <a:gdLst>
              <a:gd name="connsiteX0" fmla="*/ 0 w 1452785"/>
              <a:gd name="connsiteY0" fmla="*/ 0 h 2555214"/>
              <a:gd name="connsiteX1" fmla="*/ 76912 w 1452785"/>
              <a:gd name="connsiteY1" fmla="*/ 487110 h 2555214"/>
              <a:gd name="connsiteX2" fmla="*/ 299102 w 1452785"/>
              <a:gd name="connsiteY2" fmla="*/ 1623701 h 2555214"/>
              <a:gd name="connsiteX3" fmla="*/ 512747 w 1452785"/>
              <a:gd name="connsiteY3" fmla="*/ 2333002 h 2555214"/>
              <a:gd name="connsiteX4" fmla="*/ 726392 w 1452785"/>
              <a:gd name="connsiteY4" fmla="*/ 2555193 h 2555214"/>
              <a:gd name="connsiteX5" fmla="*/ 948583 w 1452785"/>
              <a:gd name="connsiteY5" fmla="*/ 2324456 h 2555214"/>
              <a:gd name="connsiteX6" fmla="*/ 1153682 w 1452785"/>
              <a:gd name="connsiteY6" fmla="*/ 1632247 h 2555214"/>
              <a:gd name="connsiteX7" fmla="*/ 1367327 w 1452785"/>
              <a:gd name="connsiteY7" fmla="*/ 470019 h 2555214"/>
              <a:gd name="connsiteX8" fmla="*/ 1452785 w 1452785"/>
              <a:gd name="connsiteY8" fmla="*/ 0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2785" h="2555214">
                <a:moveTo>
                  <a:pt x="0" y="0"/>
                </a:moveTo>
                <a:cubicBezTo>
                  <a:pt x="13531" y="108246"/>
                  <a:pt x="27062" y="216493"/>
                  <a:pt x="76912" y="487110"/>
                </a:cubicBezTo>
                <a:cubicBezTo>
                  <a:pt x="126762" y="757727"/>
                  <a:pt x="226463" y="1316052"/>
                  <a:pt x="299102" y="1623701"/>
                </a:cubicBezTo>
                <a:cubicBezTo>
                  <a:pt x="371741" y="1931350"/>
                  <a:pt x="441532" y="2177753"/>
                  <a:pt x="512747" y="2333002"/>
                </a:cubicBezTo>
                <a:cubicBezTo>
                  <a:pt x="583962" y="2488251"/>
                  <a:pt x="653753" y="2556617"/>
                  <a:pt x="726392" y="2555193"/>
                </a:cubicBezTo>
                <a:cubicBezTo>
                  <a:pt x="799031" y="2553769"/>
                  <a:pt x="877368" y="2478280"/>
                  <a:pt x="948583" y="2324456"/>
                </a:cubicBezTo>
                <a:cubicBezTo>
                  <a:pt x="1019798" y="2170632"/>
                  <a:pt x="1083891" y="1941320"/>
                  <a:pt x="1153682" y="1632247"/>
                </a:cubicBezTo>
                <a:cubicBezTo>
                  <a:pt x="1223473" y="1323174"/>
                  <a:pt x="1317477" y="742060"/>
                  <a:pt x="1367327" y="470019"/>
                </a:cubicBezTo>
                <a:cubicBezTo>
                  <a:pt x="1417178" y="197978"/>
                  <a:pt x="1434981" y="98989"/>
                  <a:pt x="145278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791379" y="3143141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379" y="3143141"/>
                <a:ext cx="304891" cy="276999"/>
              </a:xfrm>
              <a:prstGeom prst="rect">
                <a:avLst/>
              </a:prstGeom>
              <a:blipFill rotWithShape="1">
                <a:blip r:embed="rId6"/>
                <a:stretch>
                  <a:fillRect r="-600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2993129" y="3178871"/>
            <a:ext cx="54947" cy="58759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344436" y="1096841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194479" y="2950827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3410373" y="2252561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 rot="17016609">
                <a:off x="3126516" y="1039819"/>
                <a:ext cx="75200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>
                          <a:latin typeface="Cambria Math"/>
                        </a:rPr>
                        <m:t>𝑦</m:t>
                      </m:r>
                      <m:r>
                        <a:rPr lang="ru-RU" sz="1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016609">
                <a:off x="3126516" y="1039819"/>
                <a:ext cx="752001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4511" r="-139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076056" y="398498"/>
                <a:ext cx="4104456" cy="1217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Изобразите график</a:t>
                </a:r>
              </a:p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функции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−3</m:t>
                    </m:r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</a:rPr>
                  <a:t>,</a:t>
                </a:r>
              </a:p>
              <a:p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используя </a:t>
                </a:r>
                <a:r>
                  <a:rPr lang="ru-RU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шаблон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𝑦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98498"/>
                <a:ext cx="4104456" cy="1217000"/>
              </a:xfrm>
              <a:prstGeom prst="rect">
                <a:avLst/>
              </a:prstGeom>
              <a:blipFill rotWithShape="1">
                <a:blip r:embed="rId8"/>
                <a:stretch>
                  <a:fillRect l="-2377" t="-4000" b="-9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82680" y="1710611"/>
                <a:ext cx="12522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680" y="1710611"/>
                <a:ext cx="1252266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5366" t="-7692" r="-7805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82680" y="2304196"/>
                <a:ext cx="3626543" cy="23391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+4)</m:t>
                        </m:r>
                      </m:e>
                      <m:sup>
                        <m: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−3</m:t>
                    </m:r>
                  </m:oMath>
                </a14:m>
                <a:r>
                  <a:rPr lang="ru-RU" dirty="0" smtClean="0"/>
                  <a:t>:</a:t>
                </a:r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=−4&lt;0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параллельный перенос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единицы влево.</a:t>
                </a:r>
              </a:p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</a:rPr>
                      <m:t>&lt;0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параллельный перенос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на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единицы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вниз.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680" y="2304196"/>
                <a:ext cx="3626543" cy="2339102"/>
              </a:xfrm>
              <a:prstGeom prst="rect">
                <a:avLst/>
              </a:prstGeom>
              <a:blipFill rotWithShape="1">
                <a:blip r:embed="rId10"/>
                <a:stretch>
                  <a:fillRect l="-1852" t="-1302" b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 rot="15627367">
                <a:off x="1053871" y="1175512"/>
                <a:ext cx="120892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+4)</m:t>
                          </m:r>
                        </m:e>
                        <m:sup>
                          <m:r>
                            <a:rPr lang="ru-RU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627367">
                <a:off x="1053871" y="1175512"/>
                <a:ext cx="1208921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39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Группа 50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 rot="15527767">
                <a:off x="673482" y="2125107"/>
                <a:ext cx="144295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140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1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+4)</m:t>
                          </m:r>
                        </m:e>
                        <m:sup>
                          <m:r>
                            <a:rPr lang="ru-RU" sz="1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>
                          <a:solidFill>
                            <a:srgbClr val="00B0F0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sz="1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527767">
                <a:off x="673482" y="2125107"/>
                <a:ext cx="1442959" cy="307777"/>
              </a:xfrm>
              <a:prstGeom prst="rect">
                <a:avLst/>
              </a:prstGeom>
              <a:blipFill rotWithShape="1">
                <a:blip r:embed="rId13"/>
                <a:stretch>
                  <a:fillRect l="-1042" t="-2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971755" y="2609841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755" y="2609841"/>
                <a:ext cx="538930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477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996016" y="3442146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016" y="3442146"/>
                <a:ext cx="538930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1477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5501258" y="2070577"/>
                <a:ext cx="22197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ru-RU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sz="2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0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258" y="2070577"/>
                <a:ext cx="2219775" cy="400110"/>
              </a:xfrm>
              <a:prstGeom prst="rect">
                <a:avLst/>
              </a:prstGeom>
              <a:blipFill rotWithShape="1">
                <a:blip r:embed="rId16"/>
                <a:stretch>
                  <a:fillRect t="-7692" r="-356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Овал 34"/>
          <p:cNvSpPr/>
          <p:nvPr/>
        </p:nvSpPr>
        <p:spPr>
          <a:xfrm>
            <a:off x="2763905" y="2949793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550870" y="2262986"/>
            <a:ext cx="54947" cy="587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12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154 L -0.09791 -0.0003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6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5344E-6 L -0.09218 -0.0009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8" y="-62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031 L -0.09514 -0.0006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-6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154 L -0.09844 -0.0003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5" y="6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0155 L -0.09514 0.0015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45679E-6 L -0.09827 -0.0009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-62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432 L -0.096 -0.0052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05 0.00123 L -0.09705 0.1410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73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-0.00617 L -0.09462 0.133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73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27 -0.0037 L -0.09653 0.1388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7127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3 0.00123 L -0.0993 0.1410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7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88 0.00309 L -0.09618 0.13484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572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79 -0.00092 L -0.09566 0.1339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6726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27 -0.00524 L -0.09652 0.1373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7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23457E-7 L -0.45816 0.2509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12531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4 1.7284E-6 L -0.41771 0.0892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6" y="4444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59" grpId="0" animBg="1"/>
      <p:bldP spid="59" grpId="1" animBg="1"/>
      <p:bldP spid="59" grpId="2" animBg="1"/>
      <p:bldP spid="22" grpId="0"/>
      <p:bldP spid="60" grpId="0" animBg="1"/>
      <p:bldP spid="49" grpId="0" animBg="1"/>
      <p:bldP spid="11" grpId="0" animBg="1"/>
      <p:bldP spid="11" grpId="1" animBg="1"/>
      <p:bldP spid="53" grpId="0" animBg="1"/>
      <p:bldP spid="53" grpId="1" animBg="1"/>
      <p:bldP spid="53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0" grpId="0"/>
      <p:bldP spid="3" grpId="0"/>
      <p:bldP spid="52" grpId="0"/>
      <p:bldP spid="12" grpId="0"/>
      <p:bldP spid="24" grpId="0"/>
      <p:bldP spid="24" grpId="1"/>
      <p:bldP spid="26" grpId="0"/>
      <p:bldP spid="26" grpId="1"/>
      <p:bldP spid="39" grpId="0"/>
      <p:bldP spid="35" grpId="0" animBg="1"/>
      <p:bldP spid="35" grpId="1" animBg="1"/>
      <p:bldP spid="35" grpId="2" animBg="1"/>
      <p:bldP spid="38" grpId="0" animBg="1"/>
      <p:bldP spid="38" grpId="1" animBg="1"/>
      <p:bldP spid="38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611</Words>
  <Application>Microsoft Office PowerPoint</Application>
  <PresentationFormat>Экран (16:9)</PresentationFormat>
  <Paragraphs>141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</cp:revision>
  <dcterms:created xsi:type="dcterms:W3CDTF">2014-07-07T10:01:45Z</dcterms:created>
  <dcterms:modified xsi:type="dcterms:W3CDTF">2014-07-28T10:52:42Z</dcterms:modified>
</cp:coreProperties>
</file>