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2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5.png"/><Relationship Id="rId7" Type="http://schemas.openxmlformats.org/officeDocument/2006/relationships/image" Target="../media/image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9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8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6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00.png"/><Relationship Id="rId7" Type="http://schemas.openxmlformats.org/officeDocument/2006/relationships/image" Target="../media/image3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10" Type="http://schemas.openxmlformats.org/officeDocument/2006/relationships/image" Target="../media/image41.png"/><Relationship Id="rId4" Type="http://schemas.openxmlformats.org/officeDocument/2006/relationships/image" Target="../media/image310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0000" y="1602254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Разложение квадратного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трёхчлена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множители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001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1203598"/>
                <a:ext cx="8064896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8775">
                  <a:buFont typeface="Wingdings" pitchFamily="2" charset="2"/>
                  <a:buChar char="Ø"/>
                </a:pP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Квадратный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трёхчлен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ru-RU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𝒃𝒙</m:t>
                    </m:r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</m:oMath>
                </a14:m>
                <a:r>
                  <a:rPr lang="ru-RU" sz="32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.</a:t>
                </a:r>
                <a:endParaRPr lang="ru-RU" sz="32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03598"/>
                <a:ext cx="8064896" cy="595932"/>
              </a:xfrm>
              <a:prstGeom prst="rect">
                <a:avLst/>
              </a:prstGeom>
              <a:blipFill rotWithShape="1">
                <a:blip r:embed="rId2"/>
                <a:stretch>
                  <a:fillRect l="-1362" t="-10204" b="-336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39552" y="2447602"/>
                <a:ext cx="8064896" cy="1446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58775">
                  <a:buFont typeface="Wingdings" pitchFamily="2" charset="2"/>
                  <a:buChar char="Ø"/>
                </a:pP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Чтобы найти 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корни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квадратного 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трёхчлена</a:t>
                </a:r>
                <a:endParaRPr lang="en-US" sz="2800" i="1" dirty="0" smtClean="0">
                  <a:solidFill>
                    <a:schemeClr val="tx2">
                      <a:lumMod val="50000"/>
                    </a:schemeClr>
                  </a:solidFill>
                  <a:latin typeface="Cambria Math"/>
                </a:endParaRPr>
              </a:p>
              <a:p>
                <a:pPr marL="358775"/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𝑏𝑥</m:t>
                    </m:r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2800" u="sng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нужно </a:t>
                </a:r>
                <a:r>
                  <a:rPr lang="ru-RU" sz="28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</a:t>
                </a:r>
                <a:r>
                  <a:rPr lang="en-US" sz="28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u="sng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квадратное </a:t>
                </a:r>
                <a:r>
                  <a:rPr lang="ru-RU" sz="2800" u="sng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уравнение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𝒃𝒙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𝒄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2800" b="1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47602"/>
                <a:ext cx="8064896" cy="1446550"/>
              </a:xfrm>
              <a:prstGeom prst="rect">
                <a:avLst/>
              </a:prstGeom>
              <a:blipFill rotWithShape="1">
                <a:blip r:embed="rId3"/>
                <a:stretch>
                  <a:fillRect l="-1362" t="-4641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08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71600" y="379998"/>
                <a:ext cx="673274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Разложите 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на 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множители</a:t>
                </a:r>
                <a:endParaRPr lang="en-US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квадратный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трёхчлен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−40</m:t>
                    </m:r>
                    <m:r>
                      <a:rPr lang="en-US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+32</m:t>
                    </m:r>
                  </m:oMath>
                </a14:m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8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79998"/>
                <a:ext cx="6732748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810" t="-6369" b="-16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71600" y="1790345"/>
                <a:ext cx="58567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sSup>
                        <m:sSup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/>
                        </a:rPr>
                        <m:t>−40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/>
                        </a:rPr>
                        <m:t>+32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790345"/>
                <a:ext cx="585679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56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71600" y="2571750"/>
                <a:ext cx="39583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571750"/>
                <a:ext cx="395832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61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71600" y="3217880"/>
                <a:ext cx="501659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−1)−4(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−1)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17880"/>
                <a:ext cx="501659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193353" y="3219822"/>
                <a:ext cx="30963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</a:rPr>
                        <m:t>8</m:t>
                      </m:r>
                      <m:d>
                        <m:dPr>
                          <m:ctrlPr>
                            <a:rPr lang="ru-RU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ru-RU" sz="2800" i="1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ru-RU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i="1">
                              <a:latin typeface="Cambria Math"/>
                            </a:rPr>
                            <m:t>𝑥</m:t>
                          </m:r>
                          <m:r>
                            <a:rPr lang="ru-RU" sz="2800" i="1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2800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353" y="3219822"/>
                <a:ext cx="309634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36096" y="300379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003798"/>
                <a:ext cx="28803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4680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54539" y="300325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539" y="3003256"/>
                <a:ext cx="28803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75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24328" y="300325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003256"/>
                <a:ext cx="28803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7708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10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4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3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1039273"/>
            <a:ext cx="103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корня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6525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корень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4329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 корней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269494" y="881382"/>
                <a:ext cx="633495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ru-RU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𝑏𝑥</m:t>
                      </m:r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ru-RU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ru-RU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3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494" y="881382"/>
                <a:ext cx="6334954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r="-2214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566018" y="2220256"/>
                <a:ext cx="531835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ru-RU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𝑏𝑥</m:t>
                      </m:r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ru-RU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2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ru-RU" sz="3200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32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u-RU" sz="32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018" y="2220256"/>
                <a:ext cx="5318350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229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1833199" y="3291830"/>
            <a:ext cx="69152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ельзя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разложить на множители, являющиеся многочленами первой степени.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503908" y="2352759"/>
                <a:ext cx="12346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908" y="2352759"/>
                <a:ext cx="123469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9836" r="-79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70860" y="1039273"/>
                <a:ext cx="7806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860" y="1039273"/>
                <a:ext cx="780663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93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58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4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71574" y="225966"/>
                <a:ext cx="6250535" cy="963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Разложите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на множители</m:t>
                    </m:r>
                  </m:oMath>
                </a14:m>
                <a:endParaRPr lang="ru-RU" sz="28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квадратный трёхчлен</m:t>
                    </m:r>
                    <m:r>
                      <a:rPr lang="ru-RU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𝟏𝟏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𝒚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ru-RU" sz="2800" b="1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74" y="225966"/>
                <a:ext cx="6250535" cy="963854"/>
              </a:xfrm>
              <a:prstGeom prst="rect">
                <a:avLst/>
              </a:prstGeom>
              <a:blipFill rotWithShape="1">
                <a:blip r:embed="rId2"/>
                <a:stretch>
                  <a:fillRect l="-2049" t="-6962" r="-4098" b="-170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35087" y="1299943"/>
                <a:ext cx="38164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+11</m:t>
                      </m:r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−4=   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87" y="1299943"/>
                <a:ext cx="381642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127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86608" y="2234193"/>
                <a:ext cx="4624471" cy="2641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+11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−4=0</m:t>
                    </m:r>
                  </m:oMath>
                </a14:m>
                <a:r>
                  <a:rPr lang="en-US" b="0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𝐷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−4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𝑎𝑐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</a:t>
                </a:r>
                <a:endParaRPr lang="ru-RU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𝐷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−4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     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=121+48=169&gt;0,</m:t>
                      </m:r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1.2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1.2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ru-RU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169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ru-RU" i="1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ru-RU" i="1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i="1">
                          <a:latin typeface="Cambria Math"/>
                        </a:rPr>
                        <m:t>,        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08" y="2234193"/>
                <a:ext cx="4624471" cy="2641813"/>
              </a:xfrm>
              <a:prstGeom prst="rect">
                <a:avLst/>
              </a:prstGeom>
              <a:blipFill rotWithShape="1">
                <a:blip r:embed="rId4"/>
                <a:stretch>
                  <a:fillRect t="-462" r="-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384959" y="1123044"/>
                <a:ext cx="4859449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d>
                        <m:dPr>
                          <m:ctrlP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ru-RU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959" y="1123044"/>
                <a:ext cx="4859449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40375" y="1602664"/>
                <a:ext cx="406335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r>
                        <a:rPr lang="ru-RU" i="1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ru-RU" i="1">
                              <a:latin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ru-RU" i="1">
                          <a:latin typeface="Cambria Math"/>
                        </a:rPr>
                        <m:t>=(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ru-RU" i="1">
                          <a:latin typeface="Cambria Math"/>
                        </a:rPr>
                        <m:t>+4)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ru-RU" b="0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375" y="1602664"/>
                <a:ext cx="4063356" cy="714683"/>
              </a:xfrm>
              <a:prstGeom prst="rect">
                <a:avLst/>
              </a:prstGeom>
              <a:blipFill rotWithShape="1">
                <a:blip r:embed="rId6"/>
                <a:stretch>
                  <a:fillRect r="-1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60725" y="129994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25" y="1299943"/>
                <a:ext cx="36580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504934" y="2254092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934" y="2254092"/>
                <a:ext cx="49404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60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860725" y="225409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25" y="2254092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998980" y="2254092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980" y="2254092"/>
                <a:ext cx="53893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47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67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67171E-6 L 0.05052 -0.04011 C 0.06129 -0.04906 0.07709 -0.054 0.09358 -0.054 C 0.1125 -0.054 0.12761 -0.04906 0.13837 -0.04011 L 0.18907 3.67171E-6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2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154 L -0.02222 0.1224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6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154 L 0.13837 0.1224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6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154 L 0.04983 0.122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6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71575" y="292258"/>
                <a:ext cx="5819770" cy="963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Разложите</m:t>
                      </m:r>
                      <m:r>
                        <a:rPr lang="ru-RU" sz="28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 на множители</m:t>
                      </m:r>
                    </m:oMath>
                  </m:oMathPara>
                </a14:m>
                <a:endParaRPr lang="ru-RU" sz="28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квадратный трёхчлен</m:t>
                    </m:r>
                    <m:r>
                      <a:rPr lang="ru-RU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𝟔</m:t>
                    </m:r>
                    <m:r>
                      <a:rPr lang="en-US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𝟗</m:t>
                    </m:r>
                  </m:oMath>
                </a14:m>
                <a:r>
                  <a:rPr lang="ru-RU" sz="2800" b="1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75" y="292258"/>
                <a:ext cx="5819770" cy="963854"/>
              </a:xfrm>
              <a:prstGeom prst="rect">
                <a:avLst/>
              </a:prstGeom>
              <a:blipFill rotWithShape="1">
                <a:blip r:embed="rId2"/>
                <a:stretch>
                  <a:fillRect t="-6329" r="-4188" b="-170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91046" y="1346704"/>
                <a:ext cx="7588857" cy="3385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24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2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𝟗</m:t>
                      </m:r>
                      <m:r>
                        <a:rPr lang="en-US" sz="2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2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b="1" i="1" dirty="0" smtClean="0">
                  <a:solidFill>
                    <a:schemeClr val="tx2">
                      <a:lumMod val="50000"/>
                    </a:schemeClr>
                  </a:solidFill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    </m:t>
                          </m:r>
                        </m:e>
                      </m:d>
                      <m:d>
                        <m:dPr>
                          <m:ctrlPr>
                            <a:rPr lang="en-US" sz="24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    </m:t>
                          </m:r>
                        </m:e>
                      </m:d>
                      <m:r>
                        <a:rPr lang="en-US" sz="2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−6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en-US" sz="2400" i="1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(−6)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∙1∙9=36−36=0</m:t>
                      </m:r>
                    </m:oMath>
                  </m:oMathPara>
                </a14:m>
                <a:endParaRPr lang="en-US" sz="2400" b="0" i="1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=3 </m:t>
                      </m:r>
                    </m:oMath>
                  </m:oMathPara>
                </a14:m>
                <a:endParaRPr lang="ru-RU" sz="2400" i="1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46" y="1346704"/>
                <a:ext cx="7588857" cy="33852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457182" y="4032826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sz="24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182" y="4032826"/>
                <a:ext cx="423514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30000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454056" y="4032825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sz="24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056" y="4032825"/>
                <a:ext cx="423514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30435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9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99013E-6 L -0.17691 -0.384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-1922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99013E-6 L -0.06667 -0.3844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-19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1" grpId="1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52010" y="246656"/>
                <a:ext cx="6078996" cy="778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2. </m:t>
                    </m:r>
                    <m:r>
                      <a:rPr lang="ru-RU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Сократите</m:t>
                    </m:r>
                    <m:r>
                      <a:rPr lang="ru-RU" sz="28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дробь </m:t>
                    </m:r>
                    <m:f>
                      <m:fPr>
                        <m:ctrlP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8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8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p>
                            <m:r>
                              <a:rPr lang="ru-RU" sz="28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sSup>
                          <m:sSupPr>
                            <m:ctrlPr>
                              <a:rPr lang="ru-RU" sz="28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8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p>
                            <m:r>
                              <a:rPr lang="ru-RU" sz="28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28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8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10" y="246656"/>
                <a:ext cx="6078996" cy="778996"/>
              </a:xfrm>
              <a:prstGeom prst="rect">
                <a:avLst/>
              </a:prstGeom>
              <a:blipFill rotWithShape="1">
                <a:blip r:embed="rId2"/>
                <a:stretch>
                  <a:fillRect b="-8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3528" y="1080120"/>
                <a:ext cx="5295039" cy="697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−15</m:t>
                          </m:r>
                        </m:num>
                        <m:den>
                          <m:sSup>
                            <m:sSup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   )(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         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   )(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         )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080120"/>
                <a:ext cx="5295039" cy="6973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52286" y="1982782"/>
                <a:ext cx="3892989" cy="28791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−15=0</m:t>
                    </m:r>
                  </m:oMath>
                </a14:m>
                <a:r>
                  <a:rPr lang="en-US" b="0" dirty="0" smtClean="0">
                    <a:solidFill>
                      <a:schemeClr val="tx1"/>
                    </a:solidFill>
                  </a:rPr>
                  <a:t>,</a:t>
                </a:r>
                <a:endParaRPr lang="ru-RU" b="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𝐷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−4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𝑎𝑐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,</a:t>
                </a:r>
                <a:endParaRPr lang="ru-RU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𝐷</m:t>
                    </m:r>
                    <m:r>
                      <a:rPr lang="ru-RU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−4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b="0" i="1" smtClean="0">
                        <a:latin typeface="Cambria Math"/>
                      </a:rPr>
                      <m:t>1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−15</m:t>
                        </m:r>
                      </m:e>
                    </m:d>
                    <m:r>
                      <a:rPr lang="ru-RU" b="0" i="1" smtClean="0">
                        <a:latin typeface="Cambria Math"/>
                        <a:ea typeface="Cambria Math"/>
                      </a:rPr>
                      <m:t>=64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1.2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𝐷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1.2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64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</a:rPr>
                        <m:t>,        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−10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ru-RU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86" y="1982782"/>
                <a:ext cx="3892989" cy="2879186"/>
              </a:xfrm>
              <a:prstGeom prst="rect">
                <a:avLst/>
              </a:prstGeom>
              <a:blipFill rotWithShape="1">
                <a:blip r:embed="rId4"/>
                <a:stretch>
                  <a:fillRect l="-1411" t="-1057" r="-784" b="-23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800979" y="1944216"/>
                <a:ext cx="2015808" cy="2926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−2</m:t>
                      </m:r>
                      <m:r>
                        <a:rPr lang="ru-RU" i="1">
                          <a:latin typeface="Cambria Math"/>
                        </a:rPr>
                        <m:t>𝑡</m:t>
                      </m:r>
                      <m:r>
                        <a:rPr lang="ru-RU" i="1">
                          <a:latin typeface="Cambria Math"/>
                        </a:rPr>
                        <m:t>−3=0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По теореме Виета: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979" y="1944216"/>
                <a:ext cx="2015808" cy="2926250"/>
              </a:xfrm>
              <a:prstGeom prst="rect">
                <a:avLst/>
              </a:prstGeom>
              <a:blipFill rotWithShape="1">
                <a:blip r:embed="rId5"/>
                <a:stretch>
                  <a:fillRect l="-2727" t="-1042" r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237148" y="1108333"/>
                <a:ext cx="2098716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i="1">
                              <a:latin typeface="Cambria Math"/>
                            </a:rPr>
                            <m:t>)(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−3)(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148" y="1108333"/>
                <a:ext cx="2098716" cy="669094"/>
              </a:xfrm>
              <a:prstGeom prst="rect">
                <a:avLst/>
              </a:prstGeom>
              <a:blipFill rotWithShape="1">
                <a:blip r:embed="rId6"/>
                <a:stretch>
                  <a:fillRect r="-3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132920" y="1131961"/>
                <a:ext cx="2410048" cy="6218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</a:rPr>
                          <m:t>+5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при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≠3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920" y="1131961"/>
                <a:ext cx="2410048" cy="621837"/>
              </a:xfrm>
              <a:prstGeom prst="rect">
                <a:avLst/>
              </a:prstGeom>
              <a:blipFill rotWithShape="1">
                <a:blip r:embed="rId7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277342" y="410356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342" y="4103568"/>
                <a:ext cx="36580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485489" y="4105324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489" y="4105324"/>
                <a:ext cx="73129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620752" y="414961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752" y="4149613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237148" y="4427668"/>
                <a:ext cx="7489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−1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148" y="4427668"/>
                <a:ext cx="74892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894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292292" y="1944216"/>
                <a:ext cx="1186543" cy="646331"/>
              </a:xfrm>
              <a:prstGeom prst="rect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292" y="1944216"/>
                <a:ext cx="1186543" cy="646331"/>
              </a:xfrm>
              <a:prstGeom prst="rect">
                <a:avLst/>
              </a:prstGeom>
              <a:blipFill rotWithShape="1">
                <a:blip r:embed="rId12"/>
                <a:stretch>
                  <a:fillRect t="-3704" r="-3046" b="-12963"/>
                </a:stretch>
              </a:blip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760065" y="2270660"/>
                <a:ext cx="3274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−4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=16≥0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065" y="2270660"/>
                <a:ext cx="327474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86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Группа 1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13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185 L 0.30087 -0.583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35" y="-2909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371 L 0.12292 -0.5858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29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556 L -0.17413 -0.5311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15" y="-26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371 L -0.06858 -0.5852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-29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1" grpId="0"/>
      <p:bldP spid="3" grpId="0"/>
      <p:bldP spid="3" grpId="1"/>
      <p:bldP spid="8" grpId="0"/>
      <p:bldP spid="8" grpId="1"/>
      <p:bldP spid="10" grpId="0"/>
      <p:bldP spid="10" grpId="1"/>
      <p:bldP spid="15" grpId="0"/>
      <p:bldP spid="15" grpId="1"/>
      <p:bldP spid="2" grpId="0" animBg="1"/>
      <p:bldP spid="16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39385" y="267494"/>
                <a:ext cx="690096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оставьте </a:t>
                </a:r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квадратный трёхчлен, корнями которого являются числа 7 и 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−2</m:t>
                    </m:r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85" y="267494"/>
                <a:ext cx="6900967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855" t="-6410" r="-2120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39386" y="1563637"/>
                <a:ext cx="47448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/>
                        </a:rPr>
                        <m:t>+</m:t>
                      </m:r>
                      <m:r>
                        <a:rPr lang="ru-RU" sz="2400" i="1">
                          <a:latin typeface="Cambria Math"/>
                        </a:rPr>
                        <m:t>𝑏𝑥</m:t>
                      </m:r>
                      <m:r>
                        <a:rPr lang="ru-RU" sz="2400" i="1">
                          <a:latin typeface="Cambria Math"/>
                        </a:rPr>
                        <m:t>+</m:t>
                      </m:r>
                      <m:r>
                        <a:rPr lang="ru-RU" sz="2400" i="1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86" y="1563637"/>
                <a:ext cx="4744889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1028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27584" y="2211710"/>
                <a:ext cx="55939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    </m:t>
                          </m:r>
                        </m:e>
                      </m:d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        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11710"/>
                <a:ext cx="5593904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763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39386" y="2778480"/>
                <a:ext cx="716638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=1: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−7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−14=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−5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−14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86" y="2778480"/>
                <a:ext cx="7166385" cy="830997"/>
              </a:xfrm>
              <a:prstGeom prst="rect">
                <a:avLst/>
              </a:prstGeom>
              <a:blipFill rotWithShape="1">
                <a:blip r:embed="rId5"/>
                <a:stretch>
                  <a:fillRect t="-5882" r="-340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43787" y="2211709"/>
                <a:ext cx="26757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ru-RU" sz="2400" i="1">
                              <a:latin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787" y="2211709"/>
                <a:ext cx="2675797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50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39386" y="3766268"/>
                <a:ext cx="309634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−5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−14</m:t>
                    </m:r>
                  </m:oMath>
                </a14:m>
                <a:r>
                  <a:rPr lang="ru-RU" sz="2400" dirty="0" smtClean="0"/>
                  <a:t>.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86" y="3766268"/>
                <a:ext cx="309634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150" t="-1184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664328" y="741933"/>
                <a:ext cx="4263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328" y="741933"/>
                <a:ext cx="426399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667" r="-30000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139823" y="731772"/>
                <a:ext cx="9092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823" y="731772"/>
                <a:ext cx="909223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342" t="-10526" r="-14094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47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63 L -0.03333 0.287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41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308 L 0.02204 0.287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14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11" grpId="0"/>
      <p:bldP spid="11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971600" y="38811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Разложение квадратного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трёхчлена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множители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064437" y="2872065"/>
                <a:ext cx="690099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3600" i="1">
                        <a:solidFill>
                          <a:srgbClr val="FF0000"/>
                        </a:solidFill>
                        <a:latin typeface="Cambria Math"/>
                      </a:rPr>
                      <m:t>𝑏𝑥</m:t>
                    </m:r>
                    <m:r>
                      <a:rPr lang="ru-RU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ru-RU" sz="3600" i="1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  <m:r>
                      <a:rPr lang="en-US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ru-RU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ru-RU" sz="36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437" y="2872065"/>
                <a:ext cx="6900992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3208" r="-3180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07504" y="1707654"/>
                <a:ext cx="881485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Если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 и 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корни</a:t>
                </a:r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квадратного трёхчлена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𝑏𝑥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то </a:t>
                </a:r>
                <a:endParaRPr lang="ru-RU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07654"/>
                <a:ext cx="8814858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6369" b="-16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63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1038</Words>
  <Application>Microsoft Office PowerPoint</Application>
  <PresentationFormat>Экран (16:9)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41</cp:revision>
  <dcterms:created xsi:type="dcterms:W3CDTF">2014-06-25T13:29:23Z</dcterms:created>
  <dcterms:modified xsi:type="dcterms:W3CDTF">2014-07-22T11:17:12Z</dcterms:modified>
</cp:coreProperties>
</file>