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DDF"/>
    <a:srgbClr val="BFF1FD"/>
    <a:srgbClr val="D7FDFD"/>
    <a:srgbClr val="F9FEDE"/>
    <a:srgbClr val="FEE4D6"/>
    <a:srgbClr val="FAF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9" autoAdjust="0"/>
    <p:restoredTop sz="94532" autoAdjust="0"/>
  </p:normalViewPr>
  <p:slideViewPr>
    <p:cSldViewPr>
      <p:cViewPr varScale="1">
        <p:scale>
          <a:sx n="95" d="100"/>
          <a:sy n="95" d="100"/>
        </p:scale>
        <p:origin x="-100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1.png"/><Relationship Id="rId3" Type="http://schemas.openxmlformats.org/officeDocument/2006/relationships/image" Target="../media/image120.pn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image" Target="../media/image110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5" Type="http://schemas.openxmlformats.org/officeDocument/2006/relationships/image" Target="../media/image23.png"/><Relationship Id="rId10" Type="http://schemas.openxmlformats.org/officeDocument/2006/relationships/image" Target="../media/image180.png"/><Relationship Id="rId4" Type="http://schemas.openxmlformats.org/officeDocument/2006/relationships/image" Target="../media/image130.png"/><Relationship Id="rId9" Type="http://schemas.openxmlformats.org/officeDocument/2006/relationships/image" Target="../media/image18.png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5320" y="1589465"/>
            <a:ext cx="63367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Квадратный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трёхчлен</a:t>
            </a:r>
          </a:p>
          <a:p>
            <a:pPr algn="ctr"/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его корни</a:t>
            </a:r>
            <a:endParaRPr lang="ru-RU" sz="4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2463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932040" y="0"/>
            <a:ext cx="4214405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4932040" cy="5143500"/>
          </a:xfrm>
          <a:prstGeom prst="rect">
            <a:avLst/>
          </a:prstGeom>
          <a:solidFill>
            <a:srgbClr val="F4FDD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228152" y="1804753"/>
                <a:ext cx="1231298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152" y="1804753"/>
                <a:ext cx="1231298" cy="553998"/>
              </a:xfrm>
              <a:prstGeom prst="rect">
                <a:avLst/>
              </a:prstGeom>
              <a:blipFill rotWithShape="1">
                <a:blip r:embed="rId2"/>
                <a:stretch>
                  <a:fillRect r="-7426" b="-98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675483" y="843558"/>
            <a:ext cx="3824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Квадратный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трёхчлен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598748" y="1345956"/>
                <a:ext cx="2022797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ru-RU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ru-RU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ru-RU" sz="2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ru-RU" sz="2400" b="1" i="1">
                          <a:solidFill>
                            <a:srgbClr val="FF0000"/>
                          </a:solidFill>
                          <a:latin typeface="Cambria Math"/>
                        </a:rPr>
                        <m:t>𝒃𝒙</m:t>
                      </m:r>
                      <m:r>
                        <a:rPr lang="ru-RU" sz="2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ru-RU" sz="2400" b="1" i="1">
                          <a:solidFill>
                            <a:srgbClr val="FF0000"/>
                          </a:solidFill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ru-RU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748" y="1345956"/>
                <a:ext cx="2022797" cy="470000"/>
              </a:xfrm>
              <a:prstGeom prst="rect">
                <a:avLst/>
              </a:prstGeom>
              <a:blipFill rotWithShape="1">
                <a:blip r:embed="rId3"/>
                <a:stretch>
                  <a:fillRect t="-7792" r="-5723" b="-29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 стрелкой 8"/>
          <p:cNvCxnSpPr/>
          <p:nvPr/>
        </p:nvCxnSpPr>
        <p:spPr>
          <a:xfrm flipV="1">
            <a:off x="1537233" y="1749105"/>
            <a:ext cx="243453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 flipV="1">
            <a:off x="3376981" y="1745220"/>
            <a:ext cx="243453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635777" y="1741807"/>
            <a:ext cx="0" cy="3174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9414" y="1822053"/>
            <a:ext cx="1119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Старший коэффициент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2510" y="1822053"/>
            <a:ext cx="1119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Свободный</a:t>
            </a:r>
          </a:p>
          <a:p>
            <a:pPr algn="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член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87721" y="2038077"/>
            <a:ext cx="1119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Второй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коэффициент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257165" y="1124326"/>
                <a:ext cx="1390702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8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+13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165" y="1124326"/>
                <a:ext cx="1390702" cy="553998"/>
              </a:xfrm>
              <a:prstGeom prst="rect">
                <a:avLst/>
              </a:prstGeom>
              <a:blipFill rotWithShape="1">
                <a:blip r:embed="rId4"/>
                <a:stretch>
                  <a:fillRect r="-6550" b="-98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Группа 24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26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7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629045" y="3257234"/>
                <a:ext cx="9001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045" y="3257234"/>
                <a:ext cx="900182" cy="646331"/>
              </a:xfrm>
              <a:prstGeom prst="rect">
                <a:avLst/>
              </a:prstGeom>
              <a:blipFill rotWithShape="1">
                <a:blip r:embed="rId6"/>
                <a:stretch>
                  <a:fillRect r="-8784" b="-2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079136" y="2347032"/>
                <a:ext cx="174676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+7</m:t>
                      </m:r>
                      <m:r>
                        <a:rPr lang="en-US" sz="2000" i="1">
                          <a:latin typeface="Cambria Math"/>
                        </a:rPr>
                        <m:t>𝑥</m:t>
                      </m:r>
                      <m:r>
                        <a:rPr lang="en-US" sz="2000" i="1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136" y="2347032"/>
                <a:ext cx="1746760" cy="707886"/>
              </a:xfrm>
              <a:prstGeom prst="rect">
                <a:avLst/>
              </a:prstGeom>
              <a:blipFill rotWithShape="1">
                <a:blip r:embed="rId7"/>
                <a:stretch>
                  <a:fillRect r="-4878" b="-25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252501" y="3052999"/>
                <a:ext cx="1146789" cy="959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ru-RU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501" y="3052999"/>
                <a:ext cx="1146789" cy="959686"/>
              </a:xfrm>
              <a:prstGeom prst="rect">
                <a:avLst/>
              </a:prstGeom>
              <a:blipFill rotWithShape="1">
                <a:blip r:embed="rId8"/>
                <a:stretch>
                  <a:fillRect r="-79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742483" y="1810294"/>
                <a:ext cx="624465" cy="507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22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483" y="1810294"/>
                <a:ext cx="624465" cy="507831"/>
              </a:xfrm>
              <a:prstGeom prst="rect">
                <a:avLst/>
              </a:prstGeom>
              <a:blipFill rotWithShape="1">
                <a:blip r:embed="rId9"/>
                <a:stretch>
                  <a:fillRect r="-12621" b="-10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681515" y="1496854"/>
            <a:ext cx="44687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Значение переменной,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котором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многочлен равен нулю,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называют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корнем многочлена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7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98704E-6 L -0.47291 0.0450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46" y="22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49275E-6 L -0.56857 -0.01882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38" y="-9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77106E-6 L -0.47309 0.5075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63" y="253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5" grpId="0"/>
      <p:bldP spid="14" grpId="0"/>
      <p:bldP spid="15" grpId="0"/>
      <p:bldP spid="16" grpId="0"/>
      <p:bldP spid="23" grpId="0"/>
      <p:bldP spid="23" grpId="1"/>
      <p:bldP spid="3" grpId="0"/>
      <p:bldP spid="3" grpId="1"/>
      <p:bldP spid="6" grpId="0"/>
      <p:bldP spid="6" grpId="1"/>
      <p:bldP spid="7" grpId="0"/>
      <p:bldP spid="7" grpId="1"/>
      <p:bldP spid="8" grpId="0"/>
      <p:bldP spid="8" grpId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71600" y="513287"/>
                <a:ext cx="4464496" cy="406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Найдите корни многочлена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ru-RU" sz="2000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−16</m:t>
                    </m:r>
                  </m:oMath>
                </a14:m>
                <a:r>
                  <a:rPr lang="ru-RU" sz="2000" dirty="0" smtClean="0">
                    <a:solidFill>
                      <a:schemeClr val="tx2">
                        <a:lumMod val="50000"/>
                      </a:schemeClr>
                    </a:solidFill>
                  </a:rPr>
                  <a:t>.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13287"/>
                <a:ext cx="4464496" cy="406265"/>
              </a:xfrm>
              <a:prstGeom prst="rect">
                <a:avLst/>
              </a:prstGeom>
              <a:blipFill rotWithShape="1">
                <a:blip r:embed="rId2"/>
                <a:stretch>
                  <a:fillRect l="-1364" t="-8955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77329" y="956211"/>
                <a:ext cx="4950296" cy="36317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−16=0</m:t>
                      </m:r>
                    </m:oMath>
                  </m:oMathPara>
                </a14:m>
                <a:endParaRPr lang="ru-RU" dirty="0"/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−4)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+4)=0</m:t>
                      </m:r>
                    </m:oMath>
                  </m:oMathPara>
                </a14:m>
                <a:endParaRPr lang="ru-RU" dirty="0"/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−2)(</m:t>
                      </m:r>
                      <m:r>
                        <a:rPr lang="ru-RU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+2)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+4)=0</m:t>
                      </m:r>
                    </m:oMath>
                  </m:oMathPara>
                </a14:m>
                <a:endParaRPr lang="ru-RU" dirty="0" smtClean="0"/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ru-RU" i="1">
                        <a:latin typeface="Cambria Math"/>
                      </a:rPr>
                      <m:t>−2</m:t>
                    </m:r>
                    <m:r>
                      <a:rPr lang="ru-RU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ru-RU" dirty="0" smtClean="0"/>
                  <a:t>          </a:t>
                </a:r>
                <a:r>
                  <a:rPr lang="en-US" dirty="0" smtClean="0"/>
                  <a:t>  </a:t>
                </a:r>
                <a:r>
                  <a:rPr lang="ru-RU" dirty="0" smtClean="0"/>
                  <a:t> </a:t>
                </a:r>
                <a:r>
                  <a:rPr lang="en-US" dirty="0" smtClean="0"/>
                  <a:t>   </a:t>
                </a:r>
                <a:r>
                  <a:rPr lang="ru-RU" dirty="0" smtClean="0"/>
                  <a:t>  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𝑥</m:t>
                    </m:r>
                    <m:r>
                      <a:rPr lang="ru-RU" i="1">
                        <a:latin typeface="Cambria Math"/>
                      </a:rPr>
                      <m:t>+2=0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    </m:t>
                        </m:r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ru-RU" b="0" i="1" smtClean="0">
                            <a:latin typeface="Cambria Math"/>
                          </a:rPr>
                          <m:t>         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+4</m:t>
                    </m:r>
                    <m:r>
                      <a:rPr lang="ru-RU" b="0" i="1" smtClean="0">
                        <a:latin typeface="Cambria Math"/>
                      </a:rPr>
                      <m:t>=0</m:t>
                    </m:r>
                  </m:oMath>
                </a14:m>
                <a:endParaRPr lang="ru-RU" dirty="0" smtClean="0"/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ru-RU" b="0" i="1" smtClean="0">
                        <a:latin typeface="Cambria Math"/>
                      </a:rPr>
                      <m:t>=</m:t>
                    </m:r>
                    <m:r>
                      <a:rPr lang="ru-RU" i="1">
                        <a:latin typeface="Cambria Math"/>
                      </a:rPr>
                      <m:t>2</m:t>
                    </m:r>
                  </m:oMath>
                </a14:m>
                <a:r>
                  <a:rPr lang="ru-RU" dirty="0"/>
                  <a:t>       </a:t>
                </a:r>
                <a:r>
                  <a:rPr lang="ru-RU" dirty="0" smtClean="0"/>
                  <a:t>           </a:t>
                </a:r>
                <a:r>
                  <a:rPr lang="en-US" dirty="0" smtClean="0"/>
                  <a:t>     </a:t>
                </a:r>
                <a:r>
                  <a:rPr lang="ru-RU" dirty="0" smtClean="0"/>
                  <a:t>    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𝑥</m:t>
                    </m:r>
                    <m:r>
                      <a:rPr lang="ru-RU" b="0" i="1" smtClean="0">
                        <a:latin typeface="Cambria Math"/>
                      </a:rPr>
                      <m:t>=−</m:t>
                    </m:r>
                    <m:r>
                      <a:rPr lang="ru-RU" i="1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         </m:t>
                        </m:r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ru-RU" b="0" i="1" smtClean="0">
                            <a:latin typeface="Cambria Math"/>
                          </a:rPr>
                          <m:t>  </m:t>
                        </m:r>
                        <m:r>
                          <a:rPr lang="ru-RU" i="1">
                            <a:latin typeface="Cambria Math"/>
                          </a:rPr>
                          <m:t> </m:t>
                        </m:r>
                        <m:r>
                          <a:rPr lang="ru-RU" b="0" i="1" smtClean="0">
                            <a:latin typeface="Cambria Math"/>
                          </a:rPr>
                          <m:t>   </m:t>
                        </m:r>
                        <m:r>
                          <a:rPr lang="ru-RU" i="1">
                            <a:latin typeface="Cambria Math"/>
                          </a:rPr>
                          <m:t>   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=−4</m:t>
                    </m:r>
                  </m:oMath>
                </a14:m>
                <a:endParaRPr lang="ru-RU" dirty="0"/>
              </a:p>
              <a:p>
                <a:pPr algn="r"/>
                <a:r>
                  <a:rPr lang="ru-RU" sz="1400" dirty="0" smtClean="0">
                    <a:latin typeface="Times New Roman" pitchFamily="18" charset="0"/>
                    <a:cs typeface="Times New Roman" pitchFamily="18" charset="0"/>
                  </a:rPr>
                  <a:t>не имеет корней</a:t>
                </a:r>
                <a:endParaRPr lang="en-US" sz="1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200000"/>
                  </a:lnSpc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a:rPr lang="ru-RU" i="1">
                        <a:latin typeface="Cambria Math"/>
                      </a:rPr>
                      <m:t>2</m:t>
                    </m:r>
                    <m:r>
                      <a:rPr lang="en-US">
                        <a:latin typeface="Cambria Math"/>
                      </a:rPr>
                      <m:t>;</m:t>
                    </m:r>
                    <m:r>
                      <a:rPr lang="ru-RU" i="1">
                        <a:latin typeface="Cambria Math"/>
                      </a:rPr>
                      <m:t>−2</m:t>
                    </m:r>
                    <m:r>
                      <a:rPr lang="en-US" b="0" i="0" smtClean="0">
                        <a:latin typeface="Cambria Math"/>
                      </a:rPr>
                      <m:t>.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329" y="956211"/>
                <a:ext cx="4950296" cy="3631763"/>
              </a:xfrm>
              <a:prstGeom prst="rect">
                <a:avLst/>
              </a:prstGeom>
              <a:blipFill rotWithShape="1">
                <a:blip r:embed="rId3"/>
                <a:stretch>
                  <a:fillRect l="-985" r="-16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7584" y="904655"/>
                <a:ext cx="7806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RU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904655"/>
                <a:ext cx="780662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937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0409" y="922410"/>
                <a:ext cx="4731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409" y="922410"/>
                <a:ext cx="473143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16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15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7" grpId="1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55576" y="843557"/>
                <a:ext cx="7632848" cy="30804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ru-RU" sz="32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Чтобы найти корни</a:t>
                </a:r>
                <a:endParaRPr lang="en-US" sz="32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ru-RU" sz="32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квадратного трёхчлена </a:t>
                </a:r>
                <a14:m>
                  <m:oMath xmlns:m="http://schemas.openxmlformats.org/officeDocument/2006/math">
                    <m:r>
                      <a:rPr lang="ru-RU" sz="3200" i="1" smtClean="0">
                        <a:solidFill>
                          <a:srgbClr val="FF000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ru-RU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3200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ru-RU" sz="3200" i="1">
                        <a:solidFill>
                          <a:srgbClr val="FF0000"/>
                        </a:solidFill>
                        <a:latin typeface="Cambria Math"/>
                      </a:rPr>
                      <m:t>𝑏𝑥</m:t>
                    </m:r>
                    <m:r>
                      <a:rPr lang="ru-RU" sz="3200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ru-RU" sz="3200" i="1">
                        <a:solidFill>
                          <a:srgbClr val="FF0000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ru-RU" sz="32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endParaRPr lang="en-US" sz="32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ru-RU" sz="3200" u="sng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нужно решить</a:t>
                </a:r>
                <a:endParaRPr lang="en-US" sz="3200" u="sng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ru-RU" sz="3200" u="sng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квадратное </a:t>
                </a:r>
                <a:r>
                  <a:rPr lang="ru-RU" sz="3200" u="sng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уравнение</a:t>
                </a:r>
                <a:r>
                  <a:rPr lang="ru-RU" sz="32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𝒂</m:t>
                    </m:r>
                    <m:sSup>
                      <m:sSupPr>
                        <m:ctrlPr>
                          <a:rPr lang="ru-RU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ru-RU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ru-RU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𝒃𝒙</m:t>
                    </m:r>
                    <m:r>
                      <a:rPr lang="ru-RU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ru-RU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𝒄</m:t>
                    </m:r>
                    <m:r>
                      <a:rPr lang="ru-RU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ru-RU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ru-RU" sz="32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843557"/>
                <a:ext cx="7632848" cy="3080459"/>
              </a:xfrm>
              <a:prstGeom prst="rect">
                <a:avLst/>
              </a:prstGeom>
              <a:blipFill rotWithShape="1">
                <a:blip r:embed="rId2"/>
                <a:stretch>
                  <a:fillRect r="-2636" b="-17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Группа 2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4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66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0317" y="267494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корни квадратных трёхчленов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32545" y="987574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ru-RU" sz="20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sz="20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ru-RU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545" y="987574"/>
                <a:ext cx="1656184" cy="400110"/>
              </a:xfrm>
              <a:prstGeom prst="rect">
                <a:avLst/>
              </a:prstGeom>
              <a:blipFill rotWithShape="1">
                <a:blip r:embed="rId2"/>
                <a:stretch>
                  <a:fillRect t="-7576" r="-220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52225" y="981420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0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sz="20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−4</m:t>
                      </m:r>
                      <m:r>
                        <a:rPr lang="en-US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ru-RU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25" y="981420"/>
                <a:ext cx="1656184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576" r="-2214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11513" y="987574"/>
                <a:ext cx="187220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13</m:t>
                      </m:r>
                      <m:sSup>
                        <m:sSupPr>
                          <m:ctrlPr>
                            <a:rPr lang="ru-RU" sz="20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0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sz="20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−3</m:t>
                      </m:r>
                      <m:r>
                        <a:rPr lang="ru-RU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ru-RU" sz="20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1513" y="987574"/>
                <a:ext cx="1872208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576" r="-3909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906339" y="1387684"/>
                <a:ext cx="3331322" cy="32968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ru-RU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1600" i="1">
                          <a:latin typeface="Cambria Math"/>
                        </a:rPr>
                        <m:t>+</m:t>
                      </m:r>
                      <m:r>
                        <a:rPr lang="en-US" sz="1600" i="1">
                          <a:latin typeface="Cambria Math"/>
                        </a:rPr>
                        <m:t>𝑥</m:t>
                      </m:r>
                      <m:r>
                        <a:rPr lang="ru-RU" sz="1600" i="1">
                          <a:latin typeface="Cambria Math"/>
                        </a:rPr>
                        <m:t>−1=0</m:t>
                      </m:r>
                      <m:r>
                        <a:rPr lang="en-US" sz="1600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sz="1600" dirty="0" smtClean="0"/>
              </a:p>
              <a:p>
                <a:pPr algn="ctr"/>
                <a:endParaRPr lang="ru-RU" sz="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𝐷</m:t>
                      </m:r>
                      <m:r>
                        <a:rPr lang="ru-RU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16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ru-RU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1600" i="1">
                          <a:latin typeface="Cambria Math"/>
                        </a:rPr>
                        <m:t>−4</m:t>
                      </m:r>
                      <m:r>
                        <a:rPr lang="ru-RU" sz="1600" i="1">
                          <a:latin typeface="Cambria Math"/>
                        </a:rPr>
                        <m:t>𝑎𝑐</m:t>
                      </m:r>
                      <m:r>
                        <a:rPr lang="en-US" sz="1600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sz="1600" dirty="0" smtClean="0"/>
              </a:p>
              <a:p>
                <a:pPr algn="ctr"/>
                <a:endParaRPr lang="ru-RU" sz="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i="1">
                          <a:latin typeface="Cambria Math"/>
                        </a:rPr>
                        <m:t>𝐷</m:t>
                      </m:r>
                      <m:r>
                        <a:rPr lang="ru-RU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 </m:t>
                          </m:r>
                        </m:e>
                        <m:sup>
                          <m:r>
                            <a:rPr lang="ru-RU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1600" i="1">
                          <a:latin typeface="Cambria Math"/>
                        </a:rPr>
                        <m:t>−4∙</m:t>
                      </m:r>
                      <m:r>
                        <a:rPr lang="en-US" sz="1600" b="0" i="1" smtClean="0">
                          <a:latin typeface="Cambria Math"/>
                        </a:rPr>
                        <m:t>    </m:t>
                      </m:r>
                      <m:r>
                        <a:rPr lang="ru-RU" sz="1600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    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             </m:t>
                      </m:r>
                      <m:r>
                        <a:rPr lang="en-US" sz="1600" b="0" i="0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sz="1600" b="0" i="0" dirty="0" smtClean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800" b="0" i="0" dirty="0" smtClean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1.2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𝑏</m:t>
                        </m:r>
                        <m:r>
                          <a:rPr lang="en-US" sz="1600" b="0" i="1" smtClean="0"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1600" dirty="0" smtClean="0"/>
                  <a:t>,</a:t>
                </a:r>
              </a:p>
              <a:p>
                <a:pPr algn="ctr"/>
                <a:endParaRPr lang="ru-RU" sz="800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1.2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−</m:t>
                        </m:r>
                        <m:r>
                          <a:rPr lang="ru-RU" sz="1600" b="0" i="1" smtClean="0">
                            <a:latin typeface="Cambria Math"/>
                          </a:rPr>
                          <m:t>1</m:t>
                        </m:r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16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1600" b="0" i="1" smtClean="0">
                                <a:latin typeface="Cambria Math"/>
                                <a:ea typeface="Cambria Math"/>
                              </a:rPr>
                              <m:t>9</m:t>
                            </m:r>
                          </m:e>
                        </m:rad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2</m:t>
                        </m:r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16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ru-RU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−</m:t>
                        </m:r>
                        <m:r>
                          <a:rPr lang="ru-RU" sz="1600" i="1">
                            <a:latin typeface="Cambria Math"/>
                          </a:rPr>
                          <m:t>1</m:t>
                        </m:r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ru-RU" sz="16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ru-RU" sz="1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600" dirty="0" smtClean="0"/>
                  <a:t>,</a:t>
                </a:r>
              </a:p>
              <a:p>
                <a:pPr algn="ctr"/>
                <a:endParaRPr lang="ru-RU" sz="800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,           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=−1 </m:t>
                    </m:r>
                  </m:oMath>
                </a14:m>
                <a:r>
                  <a:rPr lang="en-US" sz="1600" dirty="0" smtClean="0"/>
                  <a:t>,</a:t>
                </a:r>
              </a:p>
              <a:p>
                <a:pPr algn="ctr"/>
                <a:endParaRPr lang="en-US" sz="800" dirty="0" smtClean="0"/>
              </a:p>
              <a:p>
                <a:pPr algn="ctr"/>
                <a:endParaRPr lang="ru-RU" sz="9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Ответ:</a:t>
                </a:r>
                <a:r>
                  <a:rPr lang="ru-RU" sz="1600" dirty="0" smtClean="0"/>
                  <a:t>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;−</m:t>
                    </m:r>
                    <m:r>
                      <a:rPr lang="en-US" sz="1600" i="1">
                        <a:latin typeface="Cambria Math"/>
                      </a:rPr>
                      <m:t>1</m:t>
                    </m:r>
                    <m:r>
                      <a:rPr lang="en-US" sz="1600" b="0" i="1" smtClean="0">
                        <a:latin typeface="Cambria Math"/>
                      </a:rPr>
                      <m:t>.</m:t>
                    </m:r>
                  </m:oMath>
                </a14:m>
                <a:endParaRPr lang="ru-RU" sz="1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6339" y="1387684"/>
                <a:ext cx="3331322" cy="3296865"/>
              </a:xfrm>
              <a:prstGeom prst="rect">
                <a:avLst/>
              </a:prstGeom>
              <a:blipFill rotWithShape="1">
                <a:blip r:embed="rId5"/>
                <a:stretch>
                  <a:fillRect t="-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81878" y="1381530"/>
                <a:ext cx="2596877" cy="34215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−4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+4=0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dirty="0" smtClean="0"/>
              </a:p>
              <a:p>
                <a:endParaRPr lang="en-US" sz="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𝐷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−4</m:t>
                      </m:r>
                      <m:r>
                        <a:rPr lang="ru-RU" i="1">
                          <a:latin typeface="Cambria Math"/>
                        </a:rPr>
                        <m:t>𝑎𝑐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dirty="0" smtClean="0"/>
              </a:p>
              <a:p>
                <a:endParaRPr lang="en-US" sz="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𝐷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        )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−4</m:t>
                      </m:r>
                      <m:r>
                        <a:rPr lang="ru-RU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    =    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dirty="0"/>
              </a:p>
              <a:p>
                <a:endParaRPr lang="ru-RU" sz="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i="1">
                              <a:latin typeface="Cambria Math"/>
                            </a:rPr>
                            <m:t>−</m:t>
                          </m:r>
                          <m:r>
                            <a:rPr lang="ru-RU" i="1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  <m:r>
                            <a:rPr lang="ru-RU" i="1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dirty="0" smtClean="0"/>
              </a:p>
              <a:p>
                <a:endParaRPr lang="en-US" sz="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−(</m:t>
                          </m:r>
                          <m:r>
                            <a:rPr lang="ru-RU" i="1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4)</m:t>
                          </m:r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  <m:r>
                            <a:rPr lang="ru-RU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ru-RU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b="0" dirty="0" smtClean="0"/>
              </a:p>
              <a:p>
                <a:endParaRPr lang="en-US" sz="800" b="0" dirty="0" smtClean="0"/>
              </a:p>
              <a:p>
                <a:pPr algn="ctr"/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Ответ: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b="0" i="0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78" y="1381530"/>
                <a:ext cx="2596877" cy="3421578"/>
              </a:xfrm>
              <a:prstGeom prst="rect">
                <a:avLst/>
              </a:prstGeom>
              <a:blipFill rotWithShape="1">
                <a:blip r:embed="rId6"/>
                <a:stretch>
                  <a:fillRect l="-2113" t="-891" r="-3756" b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012160" y="1381530"/>
                <a:ext cx="2670913" cy="32316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</a:rPr>
                        <m:t> 13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−3</m:t>
                      </m:r>
                      <m:r>
                        <a:rPr lang="ru-RU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+1=0,</m:t>
                      </m:r>
                    </m:oMath>
                  </m:oMathPara>
                </a14:m>
                <a:endParaRPr lang="en-US" dirty="0" smtClean="0"/>
              </a:p>
              <a:p>
                <a:endParaRPr lang="en-US" sz="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𝐷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−4</m:t>
                      </m:r>
                      <m:r>
                        <a:rPr lang="ru-RU" i="1">
                          <a:latin typeface="Cambria Math"/>
                        </a:rPr>
                        <m:t>𝑎𝑐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dirty="0" smtClean="0"/>
              </a:p>
              <a:p>
                <a:endParaRPr lang="ru-RU" sz="800" dirty="0"/>
              </a:p>
              <a:p>
                <a:pPr algn="ctr"/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𝐷</m:t>
                    </m:r>
                    <m:r>
                      <a:rPr lang="ru-RU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     </m:t>
                        </m:r>
                        <m:r>
                          <a:rPr lang="ru-RU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−4∙</m:t>
                    </m:r>
                    <m:r>
                      <a:rPr lang="en-US" b="0" i="1" smtClean="0">
                        <a:latin typeface="Cambria Math"/>
                      </a:rPr>
                      <m:t>      </m:t>
                    </m:r>
                    <m:r>
                      <a:rPr lang="ru-RU" i="1">
                        <a:latin typeface="Cambria Math"/>
                      </a:rPr>
                      <m:t>∙</m:t>
                    </m:r>
                    <m:r>
                      <a:rPr lang="en-US" b="0" i="1" smtClean="0">
                        <a:latin typeface="Cambria Math"/>
                      </a:rPr>
                      <m:t>    </m:t>
                    </m:r>
                    <m:r>
                      <a:rPr lang="ru-RU" i="1">
                        <a:latin typeface="Cambria Math"/>
                      </a:rPr>
                      <m:t>=</m:t>
                    </m:r>
                  </m:oMath>
                </a14:m>
                <a:endParaRPr lang="ru-RU" i="1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  <m:r>
                        <a:rPr lang="ru-RU" i="1">
                          <a:latin typeface="Cambria Math"/>
                        </a:rPr>
                        <m:t>9−52</m:t>
                      </m:r>
                      <m:r>
                        <a:rPr lang="ru-RU" b="0" i="0" smtClean="0">
                          <a:latin typeface="Cambria Math"/>
                        </a:rPr>
                        <m:t>=−43</m:t>
                      </m:r>
                      <m:r>
                        <a:rPr lang="en-US" b="0" i="0" smtClean="0">
                          <a:latin typeface="Cambria Math"/>
                        </a:rPr>
                        <m:t>&lt;0,</m:t>
                      </m:r>
                    </m:oMath>
                  </m:oMathPara>
                </a14:m>
                <a:endParaRPr lang="en-US" b="0" dirty="0" smtClean="0"/>
              </a:p>
              <a:p>
                <a:pPr algn="ctr"/>
                <a:endParaRPr lang="en-US" sz="800" b="0" dirty="0" smtClean="0"/>
              </a:p>
              <a:p>
                <a:pPr algn="ctr"/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ru-RU" sz="1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Ответ: корней нет.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1381530"/>
                <a:ext cx="2670913" cy="3231654"/>
              </a:xfrm>
              <a:prstGeom prst="rect">
                <a:avLst/>
              </a:prstGeom>
              <a:blipFill rotWithShape="1">
                <a:blip r:embed="rId7"/>
                <a:stretch>
                  <a:fillRect t="-9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1068617" y="1377265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617" y="1377265"/>
                <a:ext cx="538930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1460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62809" y="134775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1780780" y="1378008"/>
                <a:ext cx="3658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780" y="1378008"/>
                <a:ext cx="365805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596179" y="2155043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0</a:t>
            </a:r>
            <a:endParaRPr lang="ru-RU" sz="20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732545" y="1369406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545" y="1369406"/>
                <a:ext cx="344966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1403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212923" y="1387684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1</a:t>
            </a:r>
            <a:endParaRPr lang="ru-RU" sz="16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453176" y="1402526"/>
                <a:ext cx="54373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r>
                        <a:rPr lang="ru-RU" sz="16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176" y="1402526"/>
                <a:ext cx="543739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357" r="-8989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159720" y="2128329"/>
                <a:ext cx="9027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/>
                      </a:rPr>
                      <m:t>9</m:t>
                    </m:r>
                    <m:r>
                      <a:rPr lang="en-US" sz="1600">
                        <a:latin typeface="Cambria Math"/>
                      </a:rPr>
                      <m:t>&gt;0</m:t>
                    </m:r>
                  </m:oMath>
                </a14:m>
                <a:r>
                  <a:rPr lang="en-US" sz="1600" dirty="0" smtClean="0">
                    <a:latin typeface="Cambria Math" pitchFamily="18" charset="0"/>
                    <a:ea typeface="Cambria Math" pitchFamily="18" charset="0"/>
                  </a:rPr>
                  <a:t>        </a:t>
                </a:r>
                <a:endParaRPr lang="ru-RU" sz="16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720" y="2128329"/>
                <a:ext cx="902784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7143" r="-22148" b="-196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314549" y="1384795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13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4549" y="1384795"/>
                <a:ext cx="494046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604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902027" y="1386553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027" y="1386553"/>
                <a:ext cx="538930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1460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7589361" y="1378536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361" y="1378536"/>
                <a:ext cx="365806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Группа 19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21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2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5337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75872E-7 L -0.01007 0.1521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75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154 L 0.14167 0.1585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97" y="78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154 L 0.04288 0.1545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1" y="7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8.64198E-7 L -0.06701 0.1416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309 L 0.04931 0.1481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5" y="72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309 L 0.00694 0.14162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69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73064E-6 L -0.0243 0.15273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" y="76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18389E-6 L 0.1448 0.15304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40" y="76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08547E-9 L 0.04375 0.15427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77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  <p:bldP spid="9" grpId="1"/>
      <p:bldP spid="10" grpId="0"/>
      <p:bldP spid="10" grpId="1"/>
      <p:bldP spid="11" grpId="0"/>
      <p:bldP spid="11" grpId="1"/>
      <p:bldP spid="12" grpId="0"/>
      <p:bldP spid="13" grpId="0"/>
      <p:bldP spid="13" grpId="1"/>
      <p:bldP spid="14" grpId="0"/>
      <p:bldP spid="14" grpId="1"/>
      <p:bldP spid="15" grpId="0"/>
      <p:bldP spid="15" grpId="1"/>
      <p:bldP spid="16" grpId="0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4572000" y="0"/>
            <a:ext cx="4608512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251520" y="3075806"/>
            <a:ext cx="43851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Докажите, что из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всех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рямоугольников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периметром 20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наибольшую площадь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имеет квадрат.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44008" y="518358"/>
                <a:ext cx="43924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Пусть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см одна сторона прямоугольника,</a:t>
                </a:r>
              </a:p>
              <a:p>
                <a14:m>
                  <m:oMath xmlns:m="http://schemas.openxmlformats.org/officeDocument/2006/math">
                    <m:r>
                      <a:rPr lang="ru-RU" i="1" dirty="0" smtClean="0">
                        <a:latin typeface="Cambria Math"/>
                        <a:cs typeface="Times New Roman" pitchFamily="18" charset="0"/>
                      </a:rPr>
                      <m:t>10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см другая сторона прямоугольника.</a:t>
                </a: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Тогда площадь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(10−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dirty="0" smtClean="0">
                            <a:latin typeface="Cambria Math"/>
                            <a:cs typeface="Times New Roman" pitchFamily="18" charset="0"/>
                          </a:rPr>
                          <m:t>см</m:t>
                        </m:r>
                      </m:e>
                      <m:sup>
                        <m:r>
                          <a:rPr lang="ru-RU" b="0" i="1" dirty="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18358"/>
                <a:ext cx="4392488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1250" t="-3311" r="-1667" b="-9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671037" y="1669734"/>
                <a:ext cx="4410438" cy="958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10−</m:t>
                          </m:r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ru-RU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ru-RU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+10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=−</m:t>
                      </m:r>
                      <m:d>
                        <m:dPr>
                          <m:ctrlPr>
                            <a:rPr lang="ru-RU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latin typeface="Cambria Math"/>
                            </a:rPr>
                            <m:t>−10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ru-RU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latin typeface="Cambria Math"/>
                            </a:rPr>
                            <m:t>−10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ru-RU" b="0" i="1" smtClean="0">
                              <a:latin typeface="Cambria Math"/>
                            </a:rPr>
                            <m:t>+25−25</m:t>
                          </m:r>
                        </m:e>
                      </m:d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ru-RU" dirty="0"/>
                            <m:t>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−25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ru-RU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ru-RU" i="1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+25</m:t>
                      </m:r>
                      <m:r>
                        <m:rPr>
                          <m:nor/>
                        </m:rPr>
                        <a:rPr lang="ru-RU"/>
                        <m:t>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1037" y="1669734"/>
                <a:ext cx="4410438" cy="958917"/>
              </a:xfrm>
              <a:prstGeom prst="rect">
                <a:avLst/>
              </a:prstGeom>
              <a:blipFill rotWithShape="1">
                <a:blip r:embed="rId4"/>
                <a:stretch>
                  <a:fillRect t="-3822" r="-138" b="-9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887162" y="2634838"/>
                <a:ext cx="1661802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ru-RU" i="1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7162" y="2634838"/>
                <a:ext cx="1661802" cy="375552"/>
              </a:xfrm>
              <a:prstGeom prst="rect">
                <a:avLst/>
              </a:prstGeom>
              <a:blipFill rotWithShape="1">
                <a:blip r:embed="rId5"/>
                <a:stretch>
                  <a:fillRect t="-8065" r="-4779" b="-225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644008" y="3038638"/>
                <a:ext cx="3821547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Наибольшее значение</a:t>
                </a:r>
              </a:p>
              <a:p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ru-RU" i="1">
                                <a:latin typeface="Cambria Math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равно 0 при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=5</m:t>
                    </m:r>
                    <m:r>
                      <a:rPr lang="en-US" b="0" i="0" smtClean="0">
                        <a:latin typeface="Cambria Math"/>
                      </a:rPr>
                      <m:t>.</m:t>
                    </m:r>
                  </m:oMath>
                </a14:m>
                <a:endParaRPr lang="en-US" b="0" i="0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𝐵𝐶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=5 см   ⇒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𝐴𝐵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=10−5=5 см,</m:t>
                      </m:r>
                    </m:oMath>
                  </m:oMathPara>
                </a14:m>
                <a:endParaRPr lang="en-US" i="1" dirty="0" smtClean="0">
                  <a:latin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𝐴𝐵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𝐵𝐶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   </m:t>
                      </m:r>
                    </m:oMath>
                  </m:oMathPara>
                </a14:m>
                <a:endParaRPr lang="ru-RU" b="0" i="1" dirty="0" smtClean="0">
                  <a:latin typeface="Cambria Math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⇒    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𝐴𝐵𝐶𝐷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квадрат.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038638"/>
                <a:ext cx="3821547" cy="1477328"/>
              </a:xfrm>
              <a:prstGeom prst="rect">
                <a:avLst/>
              </a:prstGeom>
              <a:blipFill rotWithShape="1">
                <a:blip r:embed="rId6"/>
                <a:stretch>
                  <a:fillRect l="-1435" t="-2058" r="-1116" b="-53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539553" y="1077748"/>
            <a:ext cx="3583666" cy="14940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1520" y="806734"/>
                <a:ext cx="231343" cy="563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06734"/>
                <a:ext cx="231343" cy="563839"/>
              </a:xfrm>
              <a:prstGeom prst="rect">
                <a:avLst/>
              </a:prstGeom>
              <a:blipFill rotWithShape="1">
                <a:blip r:embed="rId7"/>
                <a:stretch>
                  <a:fillRect t="-5376" r="-89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66358" y="806734"/>
                <a:ext cx="231343" cy="563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358" y="806734"/>
                <a:ext cx="231343" cy="563839"/>
              </a:xfrm>
              <a:prstGeom prst="rect">
                <a:avLst/>
              </a:prstGeom>
              <a:blipFill rotWithShape="1">
                <a:blip r:embed="rId8"/>
                <a:stretch>
                  <a:fillRect t="-5376" r="-94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95391" y="2367951"/>
                <a:ext cx="231343" cy="563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391" y="2367951"/>
                <a:ext cx="231343" cy="563839"/>
              </a:xfrm>
              <a:prstGeom prst="rect">
                <a:avLst/>
              </a:prstGeom>
              <a:blipFill rotWithShape="1">
                <a:blip r:embed="rId9"/>
                <a:stretch>
                  <a:fillRect t="-5376" r="-868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1520" y="2367951"/>
                <a:ext cx="231343" cy="563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67951"/>
                <a:ext cx="231343" cy="563839"/>
              </a:xfrm>
              <a:prstGeom prst="rect">
                <a:avLst/>
              </a:prstGeom>
              <a:blipFill rotWithShape="1">
                <a:blip r:embed="rId10"/>
                <a:stretch>
                  <a:fillRect t="-5376" r="-97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1682206" y="1077748"/>
            <a:ext cx="1482992" cy="14940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3648" y="795828"/>
                <a:ext cx="231343" cy="563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795828"/>
                <a:ext cx="231343" cy="563839"/>
              </a:xfrm>
              <a:prstGeom prst="rect">
                <a:avLst/>
              </a:prstGeom>
              <a:blipFill rotWithShape="1">
                <a:blip r:embed="rId11"/>
                <a:stretch>
                  <a:fillRect t="-5435" r="-89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47657" y="813700"/>
                <a:ext cx="444223" cy="584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657" y="813700"/>
                <a:ext cx="444223" cy="584573"/>
              </a:xfrm>
              <a:prstGeom prst="rect">
                <a:avLst/>
              </a:prstGeom>
              <a:blipFill rotWithShape="1">
                <a:blip r:embed="rId12"/>
                <a:stretch>
                  <a:fillRect t="-5208" r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335191" y="2367951"/>
                <a:ext cx="231343" cy="563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191" y="2367951"/>
                <a:ext cx="231343" cy="563839"/>
              </a:xfrm>
              <a:prstGeom prst="rect">
                <a:avLst/>
              </a:prstGeom>
              <a:blipFill rotWithShape="1">
                <a:blip r:embed="rId13"/>
                <a:stretch>
                  <a:fillRect t="-5376" r="-97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16521" y="2367951"/>
                <a:ext cx="231343" cy="563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521" y="2367951"/>
                <a:ext cx="231343" cy="563839"/>
              </a:xfrm>
              <a:prstGeom prst="rect">
                <a:avLst/>
              </a:prstGeom>
              <a:blipFill rotWithShape="1">
                <a:blip r:embed="rId14"/>
                <a:stretch>
                  <a:fillRect t="-5376" r="-89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390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7" grpId="0" animBg="1"/>
      <p:bldP spid="7" grpId="1" animBg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 animBg="1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44841" y="418768"/>
            <a:ext cx="54543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квадрата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двучлена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95536" y="1429449"/>
                <a:ext cx="7956858" cy="1070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latin typeface="Cambria Math"/>
                            </a:rPr>
                            <m:t>а) </m:t>
                          </m:r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2000" i="1">
                          <a:latin typeface="Cambria Math"/>
                        </a:rPr>
                        <m:t>−12</m:t>
                      </m:r>
                      <m:r>
                        <a:rPr lang="ru-RU" sz="2000" i="1">
                          <a:latin typeface="Cambria Math"/>
                        </a:rPr>
                        <m:t>𝑥</m:t>
                      </m:r>
                      <m:r>
                        <a:rPr lang="ru-RU" sz="2000" i="1">
                          <a:latin typeface="Cambria Math"/>
                        </a:rPr>
                        <m:t>+17=</m:t>
                      </m:r>
                      <m:sSup>
                        <m:sSupPr>
                          <m:ctrlPr>
                            <a:rPr lang="ru-RU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−2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∙6∙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+17=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     =</m:t>
                      </m:r>
                      <m:sSup>
                        <m:sSupPr>
                          <m:ctrlPr>
                            <a:rPr lang="ru-RU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−2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∙6∙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6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17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−6)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−36+17=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−19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429449"/>
                <a:ext cx="7956858" cy="1070293"/>
              </a:xfrm>
              <a:prstGeom prst="rect">
                <a:avLst/>
              </a:prstGeom>
              <a:blipFill rotWithShape="1">
                <a:blip r:embed="rId2"/>
                <a:stretch>
                  <a:fillRect r="-11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95536" y="2996247"/>
                <a:ext cx="8606139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latin typeface="Cambria Math"/>
                            </a:rPr>
                            <m:t>б) </m:t>
                          </m:r>
                          <m:r>
                            <a:rPr lang="ru-RU" sz="2000" i="1">
                              <a:latin typeface="Cambria Math"/>
                            </a:rPr>
                            <m:t>4</m:t>
                          </m:r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2000" i="1">
                          <a:latin typeface="Cambria Math"/>
                        </a:rPr>
                        <m:t>+20</m:t>
                      </m:r>
                      <m:r>
                        <a:rPr lang="ru-RU" sz="2000" i="1">
                          <a:latin typeface="Cambria Math"/>
                        </a:rPr>
                        <m:t>𝑥</m:t>
                      </m:r>
                      <m:r>
                        <a:rPr lang="ru-RU" sz="2000" i="1">
                          <a:latin typeface="Cambria Math"/>
                        </a:rPr>
                        <m:t>−6=</m:t>
                      </m:r>
                      <m:sSup>
                        <m:sSupPr>
                          <m:ctrlPr>
                            <a:rPr lang="ru-RU" sz="20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</a:rPr>
                        <m:t>2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5−6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2000" i="1" dirty="0" smtClean="0">
                  <a:latin typeface="Cambria Math"/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     =</m:t>
                      </m:r>
                      <m:sSup>
                        <m:sSupPr>
                          <m:ctrlPr>
                            <a:rPr lang="ru-RU" sz="20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</a:rPr>
                        <m:t>2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∙2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∙5+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−6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US" sz="20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25−6</m:t>
                      </m:r>
                      <m:r>
                        <a:rPr lang="en-US" sz="20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31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996247"/>
                <a:ext cx="8606139" cy="1015663"/>
              </a:xfrm>
              <a:prstGeom prst="rect">
                <a:avLst/>
              </a:prstGeom>
              <a:blipFill rotWithShape="1">
                <a:blip r:embed="rId3"/>
                <a:stretch>
                  <a:fillRect b="-5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Группа 5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7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38330" y="1781403"/>
                <a:ext cx="526733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latin typeface="Cambria Math"/>
                        </a:rPr>
                        <m:t>+2</m:t>
                      </m:r>
                      <m:r>
                        <a:rPr lang="en-US" sz="3600" b="0" i="1" smtClean="0">
                          <a:latin typeface="Cambria Math"/>
                        </a:rPr>
                        <m:t>𝑎𝑏</m:t>
                      </m:r>
                      <m:r>
                        <a:rPr lang="en-US" sz="3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330" y="1781403"/>
                <a:ext cx="5267339" cy="646331"/>
              </a:xfrm>
              <a:prstGeom prst="rect">
                <a:avLst/>
              </a:prstGeom>
              <a:blipFill rotWithShape="1">
                <a:blip r:embed="rId5"/>
                <a:stretch>
                  <a:fillRect t="-13208" r="-4051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38330" y="2787774"/>
                <a:ext cx="526733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latin typeface="Cambria Math"/>
                        </a:rPr>
                        <m:t>−2</m:t>
                      </m:r>
                      <m:r>
                        <a:rPr lang="en-US" sz="3600" b="0" i="1" smtClean="0">
                          <a:latin typeface="Cambria Math"/>
                        </a:rPr>
                        <m:t>𝑎𝑏</m:t>
                      </m:r>
                      <m:r>
                        <a:rPr lang="en-US" sz="3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330" y="2787774"/>
                <a:ext cx="5267339" cy="646331"/>
              </a:xfrm>
              <a:prstGeom prst="rect">
                <a:avLst/>
              </a:prstGeom>
              <a:blipFill rotWithShape="1">
                <a:blip r:embed="rId6"/>
                <a:stretch>
                  <a:fillRect t="-13208" r="-4051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905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9" grpId="0"/>
      <p:bldP spid="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39552" y="607666"/>
                <a:ext cx="8064896" cy="595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358775">
                  <a:buFont typeface="Wingdings" pitchFamily="2" charset="2"/>
                  <a:buChar char="Ø"/>
                </a:pPr>
                <a:r>
                  <a:rPr lang="ru-RU" sz="28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Квадратный</a:t>
                </a:r>
                <a:r>
                  <a:rPr lang="ru-RU" sz="28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трёхчлен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ru-RU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3200" b="1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ru-RU" sz="3200" b="1" i="1">
                        <a:solidFill>
                          <a:srgbClr val="FF0000"/>
                        </a:solidFill>
                        <a:latin typeface="Cambria Math"/>
                      </a:rPr>
                      <m:t>𝒃𝒙</m:t>
                    </m:r>
                    <m:r>
                      <a:rPr lang="ru-RU" sz="3200" b="1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ru-RU" sz="3200" b="1" i="1">
                        <a:solidFill>
                          <a:srgbClr val="FF0000"/>
                        </a:solidFill>
                        <a:latin typeface="Cambria Math"/>
                      </a:rPr>
                      <m:t>𝒄</m:t>
                    </m:r>
                  </m:oMath>
                </a14:m>
                <a:r>
                  <a:rPr lang="ru-RU" sz="32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.</a:t>
                </a:r>
                <a:endParaRPr lang="ru-RU" sz="32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07666"/>
                <a:ext cx="8064896" cy="595932"/>
              </a:xfrm>
              <a:prstGeom prst="rect">
                <a:avLst/>
              </a:prstGeom>
              <a:blipFill rotWithShape="1">
                <a:blip r:embed="rId2"/>
                <a:stretch>
                  <a:fillRect l="-1362" t="-10309" b="-350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39552" y="1851670"/>
                <a:ext cx="8064896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358775">
                  <a:buFont typeface="Wingdings" pitchFamily="2" charset="2"/>
                  <a:buChar char="Ø"/>
                </a:pPr>
                <a:r>
                  <a:rPr lang="ru-RU" sz="28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Чтобы найти </a:t>
                </a:r>
                <a:r>
                  <a:rPr lang="ru-RU" sz="28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корни</a:t>
                </a:r>
                <a:r>
                  <a:rPr lang="en-US" sz="28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квадратного </a:t>
                </a:r>
                <a:r>
                  <a:rPr lang="ru-RU" sz="28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трёхчлена</a:t>
                </a:r>
                <a:endParaRPr lang="en-US" sz="2800" i="1" dirty="0" smtClean="0">
                  <a:solidFill>
                    <a:schemeClr val="tx2">
                      <a:lumMod val="50000"/>
                    </a:schemeClr>
                  </a:solidFill>
                  <a:latin typeface="Cambria Math"/>
                </a:endParaRPr>
              </a:p>
              <a:p>
                <a:pPr marL="358775"/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FF000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ru-RU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800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ru-RU" sz="2800" i="1">
                        <a:solidFill>
                          <a:srgbClr val="FF0000"/>
                        </a:solidFill>
                        <a:latin typeface="Cambria Math"/>
                      </a:rPr>
                      <m:t>𝑏𝑥</m:t>
                    </m:r>
                    <m:r>
                      <a:rPr lang="ru-RU" sz="2800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ru-RU" sz="2800" i="1">
                        <a:solidFill>
                          <a:srgbClr val="FF0000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ru-RU" sz="28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2800" u="sng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нужно </a:t>
                </a:r>
                <a:r>
                  <a:rPr lang="ru-RU" sz="2800" u="sng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решить</a:t>
                </a:r>
                <a:r>
                  <a:rPr lang="en-US" sz="2800" u="sng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u="sng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квадратное </a:t>
                </a:r>
                <a:r>
                  <a:rPr lang="ru-RU" sz="2800" u="sng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уравнение</a:t>
                </a:r>
                <a:r>
                  <a:rPr lang="ru-RU" sz="28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𝒂</m:t>
                    </m:r>
                    <m:sSup>
                      <m:sSupPr>
                        <m:ctrlPr>
                          <a:rPr lang="ru-RU" sz="28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ru-RU" sz="28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28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ru-RU" sz="28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𝒃𝒙</m:t>
                    </m:r>
                    <m:r>
                      <a:rPr lang="ru-RU" sz="28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ru-RU" sz="28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𝒄</m:t>
                    </m:r>
                    <m:r>
                      <a:rPr lang="ru-RU" sz="28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ru-RU" sz="28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ru-RU" sz="2800" b="1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ru-RU" sz="28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851670"/>
                <a:ext cx="8064896" cy="1446550"/>
              </a:xfrm>
              <a:prstGeom prst="rect">
                <a:avLst/>
              </a:prstGeom>
              <a:blipFill rotWithShape="1">
                <a:blip r:embed="rId3"/>
                <a:stretch>
                  <a:fillRect l="-1362" t="-4641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39552" y="3795886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346075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квадрата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двучлена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7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7098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876</Words>
  <Application>Microsoft Office PowerPoint</Application>
  <PresentationFormat>Экран (16:9)</PresentationFormat>
  <Paragraphs>122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56</cp:revision>
  <dcterms:created xsi:type="dcterms:W3CDTF">2014-06-25T05:36:53Z</dcterms:created>
  <dcterms:modified xsi:type="dcterms:W3CDTF">2014-07-21T11:19:53Z</dcterms:modified>
</cp:coreProperties>
</file>