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4" r:id="rId5"/>
    <p:sldId id="263" r:id="rId6"/>
    <p:sldId id="265" r:id="rId7"/>
    <p:sldId id="257" r:id="rId8"/>
    <p:sldId id="259" r:id="rId9"/>
    <p:sldId id="262" r:id="rId10"/>
    <p:sldId id="266" r:id="rId11"/>
    <p:sldId id="260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48" y="-96"/>
      </p:cViewPr>
      <p:guideLst>
        <p:guide orient="horz" pos="157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1.png"/><Relationship Id="rId7" Type="http://schemas.openxmlformats.org/officeDocument/2006/relationships/image" Target="../media/image46.png"/><Relationship Id="rId12" Type="http://schemas.openxmlformats.org/officeDocument/2006/relationships/image" Target="../media/image5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351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1.png"/><Relationship Id="rId5" Type="http://schemas.openxmlformats.org/officeDocument/2006/relationships/image" Target="../media/image14.png"/><Relationship Id="rId4" Type="http://schemas.openxmlformats.org/officeDocument/2006/relationships/image" Target="../media/image2.jpeg"/><Relationship Id="rId9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11.png"/><Relationship Id="rId7" Type="http://schemas.openxmlformats.org/officeDocument/2006/relationships/image" Target="../media/image6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410.png"/><Relationship Id="rId4" Type="http://schemas.openxmlformats.org/officeDocument/2006/relationships/image" Target="../media/image3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1.png"/><Relationship Id="rId18" Type="http://schemas.openxmlformats.org/officeDocument/2006/relationships/image" Target="../media/image39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4.png"/><Relationship Id="rId17" Type="http://schemas.openxmlformats.org/officeDocument/2006/relationships/image" Target="../media/image38.png"/><Relationship Id="rId2" Type="http://schemas.openxmlformats.org/officeDocument/2006/relationships/image" Target="../media/image25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3.png"/><Relationship Id="rId5" Type="http://schemas.openxmlformats.org/officeDocument/2006/relationships/image" Target="../media/image28.png"/><Relationship Id="rId15" Type="http://schemas.openxmlformats.org/officeDocument/2006/relationships/image" Target="../media/image36.png"/><Relationship Id="rId10" Type="http://schemas.openxmlformats.org/officeDocument/2006/relationships/image" Target="../media/image290.png"/><Relationship Id="rId19" Type="http://schemas.openxmlformats.org/officeDocument/2006/relationships/image" Target="../media/image40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13" Type="http://schemas.openxmlformats.org/officeDocument/2006/relationships/image" Target="../media/image390.png"/><Relationship Id="rId3" Type="http://schemas.openxmlformats.org/officeDocument/2006/relationships/image" Target="../media/image1.png"/><Relationship Id="rId7" Type="http://schemas.openxmlformats.org/officeDocument/2006/relationships/image" Target="../media/image340.png"/><Relationship Id="rId12" Type="http://schemas.openxmlformats.org/officeDocument/2006/relationships/image" Target="../media/image380.png"/><Relationship Id="rId17" Type="http://schemas.openxmlformats.org/officeDocument/2006/relationships/image" Target="../media/image43.png"/><Relationship Id="rId2" Type="http://schemas.openxmlformats.org/officeDocument/2006/relationships/image" Target="../media/image2.jpe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0.png"/><Relationship Id="rId11" Type="http://schemas.openxmlformats.org/officeDocument/2006/relationships/image" Target="../media/image370.png"/><Relationship Id="rId5" Type="http://schemas.openxmlformats.org/officeDocument/2006/relationships/image" Target="../media/image70.png"/><Relationship Id="rId15" Type="http://schemas.openxmlformats.org/officeDocument/2006/relationships/image" Target="../media/image41.png"/><Relationship Id="rId10" Type="http://schemas.openxmlformats.org/officeDocument/2006/relationships/image" Target="../media/image212.png"/><Relationship Id="rId4" Type="http://schemas.openxmlformats.org/officeDocument/2006/relationships/image" Target="../media/image61.png"/><Relationship Id="rId9" Type="http://schemas.openxmlformats.org/officeDocument/2006/relationships/image" Target="../media/image360.png"/><Relationship Id="rId14" Type="http://schemas.openxmlformats.org/officeDocument/2006/relationships/image" Target="../media/image4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31590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Функция.</a:t>
            </a:r>
            <a:endParaRPr lang="en-US" sz="4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Область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определения и область 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значени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функции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415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714832" y="1627069"/>
            <a:ext cx="3395470" cy="303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3588" y="217754"/>
                <a:ext cx="7416824" cy="1290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Найдите </a:t>
                </a:r>
                <a:r>
                  <a:rPr lang="ru-RU" sz="3200" dirty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область </a:t>
                </a:r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определения</a:t>
                </a:r>
                <a:r>
                  <a:rPr lang="en-US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функции</a:t>
                </a:r>
                <a:r>
                  <a:rPr lang="en-US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sz="32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+5</m:t>
                        </m:r>
                      </m:num>
                      <m:den>
                        <m: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3−</m:t>
                        </m:r>
                        <m:r>
                          <a:rPr lang="ru-RU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32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588" y="217754"/>
                <a:ext cx="7416824" cy="1290866"/>
              </a:xfrm>
              <a:prstGeom prst="rect">
                <a:avLst/>
              </a:prstGeom>
              <a:blipFill rotWithShape="1">
                <a:blip r:embed="rId4"/>
                <a:stretch>
                  <a:fillRect t="-6635" r="-658" b="-6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035410" y="1652083"/>
                <a:ext cx="3306220" cy="489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>
                            <a:latin typeface="Cambria Math"/>
                          </a:rPr>
                          <m:t>+5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3−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dirty="0" smtClean="0"/>
                  <a:t>,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10" y="1652083"/>
                <a:ext cx="3306220" cy="489429"/>
              </a:xfrm>
              <a:prstGeom prst="rect">
                <a:avLst/>
              </a:prstGeom>
              <a:blipFill rotWithShape="1">
                <a:blip r:embed="rId5"/>
                <a:stretch>
                  <a:fillRect l="-369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035410" y="2261674"/>
                <a:ext cx="790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ru-RU" b="0" i="0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10" y="2261674"/>
                <a:ext cx="790473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55241" y="2261674"/>
                <a:ext cx="13681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en-US" dirty="0" smtClean="0"/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241" y="2261674"/>
                <a:ext cx="1368152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4717" r="-8000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>
            <a:off x="721348" y="3104674"/>
            <a:ext cx="342038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75913" y="2787413"/>
                <a:ext cx="2251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913" y="2787413"/>
                <a:ext cx="22514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8648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2426619" y="3058455"/>
            <a:ext cx="66513" cy="6651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59131" y="2631006"/>
                <a:ext cx="3545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6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131" y="2631006"/>
                <a:ext cx="354584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1379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35410" y="3032039"/>
                <a:ext cx="33062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∈(−∞;3)∪(3;+∞)</m:t>
                    </m:r>
                  </m:oMath>
                </a14:m>
                <a:r>
                  <a:rPr lang="ru-RU" dirty="0" smtClean="0"/>
                  <a:t>,</a:t>
                </a:r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10" y="3032039"/>
                <a:ext cx="330622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035410" y="3571877"/>
                <a:ext cx="335390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−∞;3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∪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3;+∞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10" y="3571877"/>
                <a:ext cx="335390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035410" y="4146634"/>
                <a:ext cx="33062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−∞;3)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(3;+∞)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10" y="4146634"/>
                <a:ext cx="3306220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476"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1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5" grpId="0" animBg="1"/>
      <p:bldP spid="16" grpId="0"/>
      <p:bldP spid="17" grpId="0"/>
      <p:bldP spid="18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411510"/>
            <a:ext cx="3277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Функция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3368111">
            <a:off x="2279731" y="1176806"/>
            <a:ext cx="817458" cy="1328809"/>
          </a:xfrm>
          <a:prstGeom prst="downArrow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87624" y="2318396"/>
                <a:ext cx="123353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𝑫</m:t>
                      </m:r>
                      <m:r>
                        <a:rPr lang="en-US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44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318396"/>
                <a:ext cx="1233538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5748" r="-42079" b="-3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691345" y="2316709"/>
                <a:ext cx="115212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𝑬</m:t>
                      </m:r>
                      <m:r>
                        <a:rPr lang="en-US" sz="4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44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44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345" y="2316709"/>
                <a:ext cx="1152128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4233" t="-15873" r="-34392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480158" y="3219822"/>
                <a:ext cx="217880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44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график</m:t>
                      </m:r>
                    </m:oMath>
                  </m:oMathPara>
                </a14:m>
                <a:endParaRPr lang="ru-RU" sz="44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158" y="3219822"/>
                <a:ext cx="2178802" cy="769441"/>
              </a:xfrm>
              <a:prstGeom prst="rect">
                <a:avLst/>
              </a:prstGeom>
              <a:blipFill rotWithShape="1">
                <a:blip r:embed="rId4"/>
                <a:stretch>
                  <a:fillRect t="-15873" r="-13725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Группа 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Стрелка вниз 12"/>
          <p:cNvSpPr/>
          <p:nvPr/>
        </p:nvSpPr>
        <p:spPr>
          <a:xfrm>
            <a:off x="4211960" y="1817477"/>
            <a:ext cx="811906" cy="1328809"/>
          </a:xfrm>
          <a:prstGeom prst="downArrow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8231889" flipH="1">
            <a:off x="6032699" y="1185353"/>
            <a:ext cx="813573" cy="1328809"/>
          </a:xfrm>
          <a:prstGeom prst="downArrow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0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8" grpId="0"/>
      <p:bldP spid="9" grpId="0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2231740" y="300593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на уроке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668" y="1052450"/>
            <a:ext cx="73026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Функция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Область определения функции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Область значений функции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6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11960" y="0"/>
            <a:ext cx="493204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211960" y="1330267"/>
                <a:ext cx="4653669" cy="2345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Зависимость переменной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𝑦</m:t>
                    </m:r>
                  </m:oMath>
                </a14:m>
                <a:endParaRPr lang="en-US" sz="2000" b="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от переменной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при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которой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каждому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значению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переменной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соответствует 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единственное значение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называют </a:t>
                </a:r>
                <a:r>
                  <a:rPr lang="ru-RU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функцией</a:t>
                </a:r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330267"/>
                <a:ext cx="4653669" cy="2345322"/>
              </a:xfrm>
              <a:prstGeom prst="rect">
                <a:avLst/>
              </a:prstGeom>
              <a:blipFill rotWithShape="1">
                <a:blip r:embed="rId2"/>
                <a:stretch>
                  <a:fillRect r="-1048" b="-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Picture 2" descr="D:\Математика\Котяшёва\list2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683568" y="998287"/>
            <a:ext cx="3101466" cy="315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 стрелкой 17"/>
          <p:cNvCxnSpPr/>
          <p:nvPr/>
        </p:nvCxnSpPr>
        <p:spPr>
          <a:xfrm flipV="1">
            <a:off x="948905" y="998287"/>
            <a:ext cx="3227" cy="31572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83568" y="3361085"/>
            <a:ext cx="3165918" cy="222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3993" y="3115840"/>
            <a:ext cx="120861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0</a:t>
            </a:r>
            <a:endParaRPr lang="ru-RU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6224" y="924880"/>
                <a:ext cx="151076" cy="405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24" y="924880"/>
                <a:ext cx="151076" cy="405387"/>
              </a:xfrm>
              <a:prstGeom prst="rect">
                <a:avLst/>
              </a:prstGeom>
              <a:blipFill rotWithShape="1">
                <a:blip r:embed="rId5"/>
                <a:stretch>
                  <a:fillRect t="-1515" r="-1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06521" y="3008708"/>
                <a:ext cx="251929" cy="405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521" y="3008708"/>
                <a:ext cx="251929" cy="405387"/>
              </a:xfrm>
              <a:prstGeom prst="rect">
                <a:avLst/>
              </a:prstGeom>
              <a:blipFill rotWithShape="1">
                <a:blip r:embed="rId6"/>
                <a:stretch>
                  <a:fillRect t="-1515" r="-390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Овал 22"/>
          <p:cNvSpPr/>
          <p:nvPr/>
        </p:nvSpPr>
        <p:spPr>
          <a:xfrm>
            <a:off x="923326" y="3333202"/>
            <a:ext cx="51158" cy="602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948903" y="2053268"/>
            <a:ext cx="2279806" cy="1910880"/>
          </a:xfrm>
          <a:custGeom>
            <a:avLst/>
            <a:gdLst>
              <a:gd name="connsiteX0" fmla="*/ 0 w 2068114"/>
              <a:gd name="connsiteY0" fmla="*/ 723876 h 1450773"/>
              <a:gd name="connsiteX1" fmla="*/ 444382 w 2068114"/>
              <a:gd name="connsiteY1" fmla="*/ 535868 h 1450773"/>
              <a:gd name="connsiteX2" fmla="*/ 692210 w 2068114"/>
              <a:gd name="connsiteY2" fmla="*/ 1279353 h 1450773"/>
              <a:gd name="connsiteX3" fmla="*/ 794759 w 2068114"/>
              <a:gd name="connsiteY3" fmla="*/ 1356265 h 1450773"/>
              <a:gd name="connsiteX4" fmla="*/ 871671 w 2068114"/>
              <a:gd name="connsiteY4" fmla="*/ 382044 h 1450773"/>
              <a:gd name="connsiteX5" fmla="*/ 1213503 w 2068114"/>
              <a:gd name="connsiteY5" fmla="*/ 40212 h 1450773"/>
              <a:gd name="connsiteX6" fmla="*/ 1931350 w 2068114"/>
              <a:gd name="connsiteY6" fmla="*/ 1236624 h 1450773"/>
              <a:gd name="connsiteX7" fmla="*/ 2068083 w 2068114"/>
              <a:gd name="connsiteY7" fmla="*/ 1450268 h 1450773"/>
              <a:gd name="connsiteX8" fmla="*/ 2068083 w 2068114"/>
              <a:gd name="connsiteY8" fmla="*/ 1450268 h 145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8114" h="1450773">
                <a:moveTo>
                  <a:pt x="0" y="723876"/>
                </a:moveTo>
                <a:cubicBezTo>
                  <a:pt x="164507" y="583582"/>
                  <a:pt x="329014" y="443289"/>
                  <a:pt x="444382" y="535868"/>
                </a:cubicBezTo>
                <a:cubicBezTo>
                  <a:pt x="559750" y="628447"/>
                  <a:pt x="633814" y="1142620"/>
                  <a:pt x="692210" y="1279353"/>
                </a:cubicBezTo>
                <a:cubicBezTo>
                  <a:pt x="750606" y="1416086"/>
                  <a:pt x="764849" y="1505817"/>
                  <a:pt x="794759" y="1356265"/>
                </a:cubicBezTo>
                <a:cubicBezTo>
                  <a:pt x="824669" y="1206714"/>
                  <a:pt x="801880" y="601386"/>
                  <a:pt x="871671" y="382044"/>
                </a:cubicBezTo>
                <a:cubicBezTo>
                  <a:pt x="941462" y="162702"/>
                  <a:pt x="1036890" y="-102218"/>
                  <a:pt x="1213503" y="40212"/>
                </a:cubicBezTo>
                <a:cubicBezTo>
                  <a:pt x="1390116" y="182642"/>
                  <a:pt x="1788920" y="1001615"/>
                  <a:pt x="1931350" y="1236624"/>
                </a:cubicBezTo>
                <a:cubicBezTo>
                  <a:pt x="2073780" y="1471633"/>
                  <a:pt x="2068083" y="1450268"/>
                  <a:pt x="2068083" y="1450268"/>
                </a:cubicBezTo>
                <a:lnTo>
                  <a:pt x="2068083" y="1450268"/>
                </a:lnTo>
              </a:path>
            </a:pathLst>
          </a:cu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173524" y="3295357"/>
            <a:ext cx="0" cy="131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20905" y="3115840"/>
            <a:ext cx="281732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173618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 animBg="1"/>
      <p:bldP spid="24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674" y="270438"/>
            <a:ext cx="8239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 ли зависимость,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изображённая на графике, функцией?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1029053" y="1666307"/>
            <a:ext cx="2771748" cy="23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2449052" y="1715545"/>
            <a:ext cx="5768" cy="22988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1029053" y="3460184"/>
            <a:ext cx="2829348" cy="16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72070" y="3222929"/>
            <a:ext cx="108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53656" y="1594118"/>
                <a:ext cx="135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656" y="1594118"/>
                <a:ext cx="135015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2000" r="-14090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41266" y="3192653"/>
                <a:ext cx="225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266" y="3192653"/>
                <a:ext cx="225146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5675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Овал 8"/>
          <p:cNvSpPr/>
          <p:nvPr/>
        </p:nvSpPr>
        <p:spPr>
          <a:xfrm>
            <a:off x="2420867" y="343110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644467" y="3400626"/>
            <a:ext cx="0" cy="99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94871" y="3164640"/>
                <a:ext cx="2517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871" y="3164640"/>
                <a:ext cx="251781" cy="338554"/>
              </a:xfrm>
              <a:prstGeom prst="rect">
                <a:avLst/>
              </a:prstGeom>
              <a:blipFill rotWithShape="1">
                <a:blip r:embed="rId5"/>
                <a:stretch>
                  <a:fillRect t="-5357" r="-8571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5318644" y="1666307"/>
            <a:ext cx="2771748" cy="23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 flipV="1">
            <a:off x="5555773" y="1764464"/>
            <a:ext cx="5768" cy="22988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318644" y="3460184"/>
            <a:ext cx="2829348" cy="16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92705" y="3215738"/>
            <a:ext cx="108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0</a:t>
            </a:r>
            <a:endParaRPr lang="ru-RU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58564" y="1648483"/>
                <a:ext cx="135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564" y="1648483"/>
                <a:ext cx="135015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14545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930857" y="3192653"/>
                <a:ext cx="225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857" y="3192653"/>
                <a:ext cx="225146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5405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Овал 21"/>
          <p:cNvSpPr/>
          <p:nvPr/>
        </p:nvSpPr>
        <p:spPr>
          <a:xfrm>
            <a:off x="5532913" y="343901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940152" y="3410282"/>
            <a:ext cx="0" cy="99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0622" y="3204127"/>
            <a:ext cx="25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  <p:sp>
        <p:nvSpPr>
          <p:cNvPr id="40" name="Полилиния 39"/>
          <p:cNvSpPr/>
          <p:nvPr/>
        </p:nvSpPr>
        <p:spPr>
          <a:xfrm>
            <a:off x="1128123" y="1988634"/>
            <a:ext cx="2503918" cy="1991170"/>
          </a:xfrm>
          <a:custGeom>
            <a:avLst/>
            <a:gdLst>
              <a:gd name="connsiteX0" fmla="*/ 0 w 2503918"/>
              <a:gd name="connsiteY0" fmla="*/ 0 h 1991170"/>
              <a:gd name="connsiteX1" fmla="*/ 2162086 w 2503918"/>
              <a:gd name="connsiteY1" fmla="*/ 581114 h 1991170"/>
              <a:gd name="connsiteX2" fmla="*/ 572568 w 2503918"/>
              <a:gd name="connsiteY2" fmla="*/ 1204957 h 1991170"/>
              <a:gd name="connsiteX3" fmla="*/ 2503918 w 2503918"/>
              <a:gd name="connsiteY3" fmla="*/ 1991170 h 1991170"/>
              <a:gd name="connsiteX4" fmla="*/ 2503918 w 2503918"/>
              <a:gd name="connsiteY4" fmla="*/ 1991170 h 199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3918" h="1991170">
                <a:moveTo>
                  <a:pt x="0" y="0"/>
                </a:moveTo>
                <a:cubicBezTo>
                  <a:pt x="1033329" y="190144"/>
                  <a:pt x="2066658" y="380288"/>
                  <a:pt x="2162086" y="581114"/>
                </a:cubicBezTo>
                <a:cubicBezTo>
                  <a:pt x="2257514" y="781940"/>
                  <a:pt x="515596" y="969948"/>
                  <a:pt x="572568" y="1204957"/>
                </a:cubicBezTo>
                <a:cubicBezTo>
                  <a:pt x="629540" y="1439966"/>
                  <a:pt x="2503918" y="1991170"/>
                  <a:pt x="2503918" y="1991170"/>
                </a:cubicBezTo>
                <a:lnTo>
                  <a:pt x="2503918" y="1991170"/>
                </a:lnTo>
              </a:path>
            </a:pathLst>
          </a:custGeom>
          <a:ln>
            <a:solidFill>
              <a:srgbClr val="00B05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645487" y="2024478"/>
            <a:ext cx="2247544" cy="1767995"/>
          </a:xfrm>
          <a:custGeom>
            <a:avLst/>
            <a:gdLst>
              <a:gd name="connsiteX0" fmla="*/ 0 w 2247544"/>
              <a:gd name="connsiteY0" fmla="*/ 668393 h 1767995"/>
              <a:gd name="connsiteX1" fmla="*/ 512748 w 2247544"/>
              <a:gd name="connsiteY1" fmla="*/ 44550 h 1767995"/>
              <a:gd name="connsiteX2" fmla="*/ 1734796 w 2247544"/>
              <a:gd name="connsiteY2" fmla="*/ 1753709 h 1767995"/>
              <a:gd name="connsiteX3" fmla="*/ 2247544 w 2247544"/>
              <a:gd name="connsiteY3" fmla="*/ 907675 h 1767995"/>
              <a:gd name="connsiteX4" fmla="*/ 2247544 w 2247544"/>
              <a:gd name="connsiteY4" fmla="*/ 907675 h 176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7544" h="1767995">
                <a:moveTo>
                  <a:pt x="0" y="668393"/>
                </a:moveTo>
                <a:cubicBezTo>
                  <a:pt x="111807" y="266028"/>
                  <a:pt x="223615" y="-136336"/>
                  <a:pt x="512748" y="44550"/>
                </a:cubicBezTo>
                <a:cubicBezTo>
                  <a:pt x="801881" y="225436"/>
                  <a:pt x="1445663" y="1609855"/>
                  <a:pt x="1734796" y="1753709"/>
                </a:cubicBezTo>
                <a:cubicBezTo>
                  <a:pt x="2023929" y="1897563"/>
                  <a:pt x="2247544" y="907675"/>
                  <a:pt x="2247544" y="907675"/>
                </a:cubicBezTo>
                <a:lnTo>
                  <a:pt x="2247544" y="907675"/>
                </a:lnTo>
              </a:path>
            </a:pathLst>
          </a:custGeom>
          <a:ln>
            <a:solidFill>
              <a:srgbClr val="00B05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81092" y="1666307"/>
            <a:ext cx="44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61790" y="1666307"/>
            <a:ext cx="44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131819" y="4315801"/>
            <a:ext cx="256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является функцией.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42885" y="4315801"/>
            <a:ext cx="256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функцией.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9772" y="3170666"/>
            <a:ext cx="108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</a:t>
            </a:r>
            <a:endParaRPr lang="ru-RU" sz="14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843808" y="3400626"/>
            <a:ext cx="0" cy="99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843808" y="2378578"/>
            <a:ext cx="0" cy="133679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2820947" y="371295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820946" y="275767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820945" y="232719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79827" y="3386690"/>
                <a:ext cx="2517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827" y="3386690"/>
                <a:ext cx="251781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90244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>
            <a:off x="6532524" y="3405581"/>
            <a:ext cx="0" cy="99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373925" y="3386690"/>
                <a:ext cx="2517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925" y="3386690"/>
                <a:ext cx="251781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8780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Прямая соединительная линия 47"/>
          <p:cNvCxnSpPr/>
          <p:nvPr/>
        </p:nvCxnSpPr>
        <p:spPr>
          <a:xfrm>
            <a:off x="7540636" y="3388218"/>
            <a:ext cx="0" cy="998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7540363" y="3481126"/>
            <a:ext cx="273" cy="26643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940152" y="2047915"/>
            <a:ext cx="0" cy="137464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6538601" y="2594603"/>
            <a:ext cx="0" cy="82795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381292" y="3106863"/>
                <a:ext cx="25178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292" y="3106863"/>
                <a:ext cx="251781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8780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Овал 51"/>
          <p:cNvSpPr/>
          <p:nvPr/>
        </p:nvSpPr>
        <p:spPr>
          <a:xfrm>
            <a:off x="5915399" y="201946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515741" y="254888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7517503" y="372524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5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12" grpId="0"/>
      <p:bldP spid="19" grpId="0"/>
      <p:bldP spid="20" grpId="0"/>
      <p:bldP spid="21" grpId="0"/>
      <p:bldP spid="22" grpId="0" animBg="1"/>
      <p:bldP spid="25" grpId="0"/>
      <p:bldP spid="40" grpId="0" animBg="1"/>
      <p:bldP spid="41" grpId="0" animBg="1"/>
      <p:bldP spid="42" grpId="0"/>
      <p:bldP spid="43" grpId="0"/>
      <p:bldP spid="10" grpId="0"/>
      <p:bldP spid="29" grpId="0"/>
      <p:bldP spid="30" grpId="0"/>
      <p:bldP spid="35" grpId="0" animBg="1"/>
      <p:bldP spid="36" grpId="0" animBg="1"/>
      <p:bldP spid="37" grpId="0" animBg="1"/>
      <p:bldP spid="38" grpId="0"/>
      <p:bldP spid="47" grpId="0"/>
      <p:bldP spid="49" grpId="0"/>
      <p:bldP spid="52" grpId="0" animBg="1"/>
      <p:bldP spid="53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499992" y="0"/>
            <a:ext cx="4644008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68653" y="1347614"/>
                <a:ext cx="289868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𝑓</m:t>
                      </m:r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ru-RU" sz="48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48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53" y="1347614"/>
                <a:ext cx="2898689" cy="830997"/>
              </a:xfrm>
              <a:prstGeom prst="rect">
                <a:avLst/>
              </a:prstGeom>
              <a:blipFill rotWithShape="1">
                <a:blip r:embed="rId2"/>
                <a:stretch>
                  <a:fillRect t="-16176" r="-7983" b="-3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536650" y="2430779"/>
            <a:ext cx="164022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Зависимая переменная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2391183"/>
            <a:ext cx="1507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Независимая переменная</a:t>
            </a:r>
          </a:p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(АРГУМЕНТ)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468437" y="2122679"/>
            <a:ext cx="223350" cy="31486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 flipV="1">
            <a:off x="7452320" y="2115919"/>
            <a:ext cx="252028" cy="27941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2" descr="D:\Математика\Котяшёва\list2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633644" y="869548"/>
            <a:ext cx="3458809" cy="351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 стрелкой 14"/>
          <p:cNvCxnSpPr/>
          <p:nvPr/>
        </p:nvCxnSpPr>
        <p:spPr>
          <a:xfrm flipH="1" flipV="1">
            <a:off x="929550" y="869548"/>
            <a:ext cx="2" cy="3518134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33644" y="3502447"/>
            <a:ext cx="3530687" cy="248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51751" y="3285771"/>
                <a:ext cx="1347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51" y="3285771"/>
                <a:ext cx="134786" cy="276999"/>
              </a:xfrm>
              <a:prstGeom prst="rect">
                <a:avLst/>
              </a:prstGeom>
              <a:blipFill rotWithShape="1">
                <a:blip r:embed="rId5"/>
                <a:stretch>
                  <a:fillRect r="-1181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0962" y="771550"/>
                <a:ext cx="1684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62" y="771550"/>
                <a:ext cx="168483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00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899129" y="3206667"/>
                <a:ext cx="28095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129" y="3206667"/>
                <a:ext cx="280955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r="-2391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Овал 19"/>
          <p:cNvSpPr/>
          <p:nvPr/>
        </p:nvSpPr>
        <p:spPr>
          <a:xfrm>
            <a:off x="901026" y="3471377"/>
            <a:ext cx="57052" cy="671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929550" y="2045128"/>
            <a:ext cx="2542479" cy="2129320"/>
          </a:xfrm>
          <a:custGeom>
            <a:avLst/>
            <a:gdLst>
              <a:gd name="connsiteX0" fmla="*/ 0 w 2068114"/>
              <a:gd name="connsiteY0" fmla="*/ 723876 h 1450773"/>
              <a:gd name="connsiteX1" fmla="*/ 444382 w 2068114"/>
              <a:gd name="connsiteY1" fmla="*/ 535868 h 1450773"/>
              <a:gd name="connsiteX2" fmla="*/ 692210 w 2068114"/>
              <a:gd name="connsiteY2" fmla="*/ 1279353 h 1450773"/>
              <a:gd name="connsiteX3" fmla="*/ 794759 w 2068114"/>
              <a:gd name="connsiteY3" fmla="*/ 1356265 h 1450773"/>
              <a:gd name="connsiteX4" fmla="*/ 871671 w 2068114"/>
              <a:gd name="connsiteY4" fmla="*/ 382044 h 1450773"/>
              <a:gd name="connsiteX5" fmla="*/ 1213503 w 2068114"/>
              <a:gd name="connsiteY5" fmla="*/ 40212 h 1450773"/>
              <a:gd name="connsiteX6" fmla="*/ 1931350 w 2068114"/>
              <a:gd name="connsiteY6" fmla="*/ 1236624 h 1450773"/>
              <a:gd name="connsiteX7" fmla="*/ 2068083 w 2068114"/>
              <a:gd name="connsiteY7" fmla="*/ 1450268 h 1450773"/>
              <a:gd name="connsiteX8" fmla="*/ 2068083 w 2068114"/>
              <a:gd name="connsiteY8" fmla="*/ 1450268 h 145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8114" h="1450773">
                <a:moveTo>
                  <a:pt x="0" y="723876"/>
                </a:moveTo>
                <a:cubicBezTo>
                  <a:pt x="164507" y="583582"/>
                  <a:pt x="329014" y="443289"/>
                  <a:pt x="444382" y="535868"/>
                </a:cubicBezTo>
                <a:cubicBezTo>
                  <a:pt x="559750" y="628447"/>
                  <a:pt x="633814" y="1142620"/>
                  <a:pt x="692210" y="1279353"/>
                </a:cubicBezTo>
                <a:cubicBezTo>
                  <a:pt x="750606" y="1416086"/>
                  <a:pt x="764849" y="1505817"/>
                  <a:pt x="794759" y="1356265"/>
                </a:cubicBezTo>
                <a:cubicBezTo>
                  <a:pt x="824669" y="1206714"/>
                  <a:pt x="801880" y="601386"/>
                  <a:pt x="871671" y="382044"/>
                </a:cubicBezTo>
                <a:cubicBezTo>
                  <a:pt x="941462" y="162702"/>
                  <a:pt x="1036890" y="-102218"/>
                  <a:pt x="1213503" y="40212"/>
                </a:cubicBezTo>
                <a:cubicBezTo>
                  <a:pt x="1390116" y="182642"/>
                  <a:pt x="1788920" y="1001615"/>
                  <a:pt x="1931350" y="1236624"/>
                </a:cubicBezTo>
                <a:cubicBezTo>
                  <a:pt x="2073780" y="1471633"/>
                  <a:pt x="2068083" y="1450268"/>
                  <a:pt x="2068083" y="1450268"/>
                </a:cubicBezTo>
                <a:lnTo>
                  <a:pt x="2068083" y="1450268"/>
                </a:ln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22956" y="3285771"/>
                <a:ext cx="314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1" i="1" dirty="0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956" y="3285771"/>
                <a:ext cx="314192" cy="276999"/>
              </a:xfrm>
              <a:prstGeom prst="rect">
                <a:avLst/>
              </a:prstGeom>
              <a:blipFill rotWithShape="1">
                <a:blip r:embed="rId8"/>
                <a:stretch>
                  <a:fillRect r="-588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80112" y="2544159"/>
                <a:ext cx="229082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/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или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)=3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544159"/>
                <a:ext cx="2290820" cy="1200329"/>
              </a:xfrm>
              <a:prstGeom prst="rect">
                <a:avLst/>
              </a:prstGeom>
              <a:blipFill rotWithShape="1">
                <a:blip r:embed="rId9"/>
                <a:stretch>
                  <a:fillRect l="-266" t="-4061" r="-5053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5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8" grpId="0"/>
      <p:bldP spid="19" grpId="0"/>
      <p:bldP spid="21" grpId="0" animBg="1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540" y="267494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функции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заданном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значении аргумента.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1252" y="1451742"/>
                <a:ext cx="324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1)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52" y="1451742"/>
                <a:ext cx="3242861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1106" y="2541905"/>
                <a:ext cx="2882377" cy="483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2) 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06" y="2541905"/>
                <a:ext cx="2882377" cy="483915"/>
              </a:xfrm>
              <a:prstGeom prst="rect">
                <a:avLst/>
              </a:prstGeom>
              <a:blipFill rotWithShape="1">
                <a:blip r:embed="rId3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6806" y="3709037"/>
                <a:ext cx="2987606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3)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06" y="3709037"/>
                <a:ext cx="2987606" cy="483466"/>
              </a:xfrm>
              <a:prstGeom prst="rect">
                <a:avLst/>
              </a:prstGeom>
              <a:blipFill rotWithShape="1">
                <a:blip r:embed="rId4"/>
                <a:stretch>
                  <a:fillRect r="-3673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09777" y="1842378"/>
                <a:ext cx="33613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1=0−1=−1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77" y="1842378"/>
                <a:ext cx="336130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35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09777" y="3024004"/>
                <a:ext cx="2332498" cy="483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77" y="3024004"/>
                <a:ext cx="2332498" cy="483850"/>
              </a:xfrm>
              <a:prstGeom prst="rect">
                <a:avLst/>
              </a:prstGeom>
              <a:blipFill rotWithShape="1">
                <a:blip r:embed="rId7"/>
                <a:stretch>
                  <a:fillRect r="-3916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96983" y="4176516"/>
                <a:ext cx="3303468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=2−5=−3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83" y="4176516"/>
                <a:ext cx="3303468" cy="483466"/>
              </a:xfrm>
              <a:prstGeom prst="rect">
                <a:avLst/>
              </a:prstGeom>
              <a:blipFill rotWithShape="1">
                <a:blip r:embed="rId8"/>
                <a:stretch>
                  <a:fillRect r="-923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290910" y="1626159"/>
                <a:ext cx="206997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910" y="1626159"/>
                <a:ext cx="2069976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885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310357" y="2839338"/>
                <a:ext cx="11238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𝑞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357" y="2839338"/>
                <a:ext cx="112383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380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310357" y="3956753"/>
                <a:ext cx="1326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357" y="3956753"/>
                <a:ext cx="132696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32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85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Группа 73"/>
          <p:cNvGrpSpPr/>
          <p:nvPr/>
        </p:nvGrpSpPr>
        <p:grpSpPr>
          <a:xfrm>
            <a:off x="755576" y="2596319"/>
            <a:ext cx="1941570" cy="1878880"/>
            <a:chOff x="952710" y="2596319"/>
            <a:chExt cx="1941570" cy="1878880"/>
          </a:xfrm>
        </p:grpSpPr>
        <p:cxnSp>
          <p:nvCxnSpPr>
            <p:cNvPr id="43" name="Прямая со стрелкой 42"/>
            <p:cNvCxnSpPr/>
            <p:nvPr/>
          </p:nvCxnSpPr>
          <p:spPr>
            <a:xfrm flipV="1">
              <a:off x="1780802" y="3120362"/>
              <a:ext cx="0" cy="13548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rot="5400000" flipV="1">
              <a:off x="1780802" y="3255826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631073" y="3006459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y</a:t>
              </a:r>
              <a:endParaRPr lang="ru-RU" sz="105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00882" y="3873481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x</a:t>
              </a:r>
              <a:endParaRPr lang="ru-RU" sz="1050" dirty="0"/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1358955" y="3268069"/>
              <a:ext cx="803304" cy="825384"/>
            </a:xfrm>
            <a:custGeom>
              <a:avLst/>
              <a:gdLst>
                <a:gd name="connsiteX0" fmla="*/ 0 w 803304"/>
                <a:gd name="connsiteY0" fmla="*/ 0 h 820414"/>
                <a:gd name="connsiteX1" fmla="*/ 418744 w 803304"/>
                <a:gd name="connsiteY1" fmla="*/ 820397 h 820414"/>
                <a:gd name="connsiteX2" fmla="*/ 803304 w 803304"/>
                <a:gd name="connsiteY2" fmla="*/ 25638 h 820414"/>
                <a:gd name="connsiteX3" fmla="*/ 803304 w 803304"/>
                <a:gd name="connsiteY3" fmla="*/ 25638 h 82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304" h="820414">
                  <a:moveTo>
                    <a:pt x="0" y="0"/>
                  </a:moveTo>
                  <a:cubicBezTo>
                    <a:pt x="142430" y="408062"/>
                    <a:pt x="284860" y="816124"/>
                    <a:pt x="418744" y="820397"/>
                  </a:cubicBezTo>
                  <a:cubicBezTo>
                    <a:pt x="552628" y="824670"/>
                    <a:pt x="803304" y="25638"/>
                    <a:pt x="803304" y="25638"/>
                  </a:cubicBezTo>
                  <a:lnTo>
                    <a:pt x="803304" y="25638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Прямоугольник 47"/>
                <p:cNvSpPr/>
                <p:nvPr/>
              </p:nvSpPr>
              <p:spPr>
                <a:xfrm>
                  <a:off x="1065278" y="2596319"/>
                  <a:ext cx="162486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Ф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ункция </a:t>
                  </a:r>
                  <a14:m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𝑦</m:t>
                      </m:r>
                      <m:r>
                        <a:rPr lang="ru-RU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a14:m>
                  <a:endParaRPr lang="ru-RU" sz="1400" dirty="0"/>
                </a:p>
              </p:txBody>
            </p:sp>
          </mc:Choice>
          <mc:Fallback xmlns="">
            <p:sp>
              <p:nvSpPr>
                <p:cNvPr id="48" name="Прямоугольник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5278" y="2596319"/>
                  <a:ext cx="1624868" cy="33855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880" t="-7273" r="-4135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TextBox 39"/>
            <p:cNvSpPr txBox="1"/>
            <p:nvPr/>
          </p:nvSpPr>
          <p:spPr>
            <a:xfrm>
              <a:off x="2035475" y="3534567"/>
              <a:ext cx="8588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latin typeface="Cambria Math" pitchFamily="18" charset="0"/>
                  <a:ea typeface="Cambria Math" pitchFamily="18" charset="0"/>
                </a:rPr>
                <a:t>парабола</a:t>
              </a:r>
              <a:endParaRPr lang="ru-RU" sz="11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1757942" y="4061058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23911" y="4057308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98480" y="314963"/>
            <a:ext cx="1814602" cy="2052580"/>
            <a:chOff x="995614" y="314963"/>
            <a:chExt cx="1814602" cy="2052580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995614" y="314963"/>
              <a:ext cx="1671208" cy="2052580"/>
              <a:chOff x="763398" y="294828"/>
              <a:chExt cx="1671208" cy="2052580"/>
            </a:xfrm>
          </p:grpSpPr>
          <p:cxnSp>
            <p:nvCxnSpPr>
              <p:cNvPr id="3" name="Прямая со стрелкой 2"/>
              <p:cNvCxnSpPr/>
              <p:nvPr/>
            </p:nvCxnSpPr>
            <p:spPr>
              <a:xfrm flipV="1">
                <a:off x="1591490" y="850826"/>
                <a:ext cx="0" cy="14965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 стрелкой 4"/>
              <p:cNvCxnSpPr/>
              <p:nvPr/>
            </p:nvCxnSpPr>
            <p:spPr>
              <a:xfrm rot="5400000" flipV="1">
                <a:off x="1591490" y="986289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864510" y="1199002"/>
                <a:ext cx="1368152" cy="7200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591490" y="1577687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441761" y="736922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311570" y="1603944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568630" y="1513323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440574" y="1342334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b</a:t>
                </a:r>
                <a:endParaRPr lang="ru-RU" sz="105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Прямоугольник 12"/>
                  <p:cNvSpPr/>
                  <p:nvPr/>
                </p:nvSpPr>
                <p:spPr>
                  <a:xfrm>
                    <a:off x="794092" y="294828"/>
                    <a:ext cx="1640514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Линейная функция</a:t>
                    </a:r>
                    <a:endParaRPr lang="ru-RU" sz="1400" dirty="0"/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sz="1400" i="1">
                              <a:latin typeface="Cambria Math"/>
                            </a:rPr>
                            <m:t>𝑦</m:t>
                          </m:r>
                          <m:r>
                            <a:rPr lang="ru-RU" sz="1400" i="1">
                              <a:latin typeface="Cambria Math"/>
                            </a:rPr>
                            <m:t>=</m:t>
                          </m:r>
                          <m:r>
                            <a:rPr lang="ru-RU" sz="1400" i="1">
                              <a:latin typeface="Cambria Math"/>
                            </a:rPr>
                            <m:t>𝑘𝑥</m:t>
                          </m:r>
                          <m:r>
                            <a:rPr lang="ru-RU" sz="1400" i="1">
                              <a:latin typeface="Cambria Math"/>
                            </a:rPr>
                            <m:t>+</m:t>
                          </m:r>
                          <m:r>
                            <a:rPr lang="ru-RU" sz="1400" i="1"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13" name="Прямоугольник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4092" y="294828"/>
                    <a:ext cx="1640514" cy="52322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743" t="-2353" r="-2602" b="-11765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0" name="Овал 49"/>
            <p:cNvSpPr/>
            <p:nvPr/>
          </p:nvSpPr>
          <p:spPr>
            <a:xfrm>
              <a:off x="1800845" y="1807104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51411" y="1362469"/>
              <a:ext cx="8588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>
                  <a:latin typeface="Cambria Math" pitchFamily="18" charset="0"/>
                  <a:ea typeface="Cambria Math" pitchFamily="18" charset="0"/>
                </a:rPr>
                <a:t>прямая</a:t>
              </a:r>
              <a:endParaRPr lang="ru-RU" sz="105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3059832" y="314963"/>
            <a:ext cx="2422523" cy="2036381"/>
            <a:chOff x="3232896" y="314963"/>
            <a:chExt cx="2422523" cy="2036381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232896" y="314963"/>
              <a:ext cx="2422523" cy="2036381"/>
              <a:chOff x="3133245" y="240048"/>
              <a:chExt cx="2422523" cy="2036381"/>
            </a:xfrm>
          </p:grpSpPr>
          <p:cxnSp>
            <p:nvCxnSpPr>
              <p:cNvPr id="17" name="Прямая со стрелкой 16"/>
              <p:cNvCxnSpPr/>
              <p:nvPr/>
            </p:nvCxnSpPr>
            <p:spPr>
              <a:xfrm flipH="1" flipV="1">
                <a:off x="4466805" y="814352"/>
                <a:ext cx="5544" cy="146207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 rot="5400000" flipV="1">
                <a:off x="4466805" y="949816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3864237" y="1430186"/>
                <a:ext cx="1253228" cy="6287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317076" y="1547031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317076" y="690803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86885" y="1567471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4445132" y="1732189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Прямоугольник 24"/>
                  <p:cNvSpPr/>
                  <p:nvPr/>
                </p:nvSpPr>
                <p:spPr>
                  <a:xfrm>
                    <a:off x="3133245" y="240048"/>
                    <a:ext cx="2422523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Прямая пропорциональность</a:t>
                    </a:r>
                  </a:p>
                  <a:p>
                    <a:pPr algn="ctr"/>
                    <a:r>
                      <a:rPr lang="en-US" sz="1400" dirty="0" smtClean="0"/>
                      <a:t> </a:t>
                    </a:r>
                    <a14:m>
                      <m:oMath xmlns:m="http://schemas.openxmlformats.org/officeDocument/2006/math">
                        <m:r>
                          <a:rPr lang="ru-RU" sz="1400" i="1">
                            <a:latin typeface="Cambria Math"/>
                          </a:rPr>
                          <m:t>𝑦</m:t>
                        </m:r>
                        <m:r>
                          <a:rPr lang="ru-RU" sz="1400" i="1">
                            <a:latin typeface="Cambria Math"/>
                          </a:rPr>
                          <m:t>=</m:t>
                        </m:r>
                        <m:r>
                          <a:rPr lang="ru-RU" sz="1400" i="1">
                            <a:latin typeface="Cambria Math"/>
                          </a:rPr>
                          <m:t>𝑘𝑥</m:t>
                        </m:r>
                      </m:oMath>
                    </a14:m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25" name="Прямоугольник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33245" y="240048"/>
                    <a:ext cx="2422523" cy="52322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1176" r="-1508" b="-11765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4" name="TextBox 53"/>
            <p:cNvSpPr txBox="1"/>
            <p:nvPr/>
          </p:nvSpPr>
          <p:spPr>
            <a:xfrm>
              <a:off x="4608521" y="1248493"/>
              <a:ext cx="8588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>
                  <a:latin typeface="Cambria Math" pitchFamily="18" charset="0"/>
                  <a:ea typeface="Cambria Math" pitchFamily="18" charset="0"/>
                </a:rPr>
                <a:t>прямая</a:t>
              </a:r>
              <a:endParaRPr lang="ru-RU" sz="105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580112" y="228159"/>
            <a:ext cx="3026085" cy="2778300"/>
            <a:chOff x="5739635" y="228159"/>
            <a:chExt cx="3026085" cy="27783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Прямоугольник 32"/>
                <p:cNvSpPr/>
                <p:nvPr/>
              </p:nvSpPr>
              <p:spPr>
                <a:xfrm>
                  <a:off x="5739635" y="269041"/>
                  <a:ext cx="3026085" cy="4026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400" dirty="0" smtClean="0">
                      <a:latin typeface="Times New Roman" pitchFamily="18" charset="0"/>
                      <a:cs typeface="Times New Roman" pitchFamily="18" charset="0"/>
                    </a:rPr>
                    <a:t>Обратная пропорциональность</a:t>
                  </a:r>
                  <a:r>
                    <a:rPr lang="en-US" sz="1400" dirty="0" smtClean="0"/>
                    <a:t> </a:t>
                  </a:r>
                  <a14:m>
                    <m:oMath xmlns:m="http://schemas.openxmlformats.org/officeDocument/2006/math">
                      <m:r>
                        <a:rPr lang="ru-RU" sz="1400" i="1">
                          <a:latin typeface="Cambria Math"/>
                        </a:rPr>
                        <m:t>𝑦</m:t>
                      </m:r>
                      <m:r>
                        <a:rPr lang="ru-RU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a14:m>
                  <a:endParaRPr lang="ru-RU" sz="1400" dirty="0"/>
                </a:p>
              </p:txBody>
            </p:sp>
          </mc:Choice>
          <mc:Fallback xmlns="">
            <p:sp>
              <p:nvSpPr>
                <p:cNvPr id="33" name="Прямоугольник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9635" y="269041"/>
                  <a:ext cx="3026085" cy="40261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02" r="-1613" b="-454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Дуга 41"/>
            <p:cNvSpPr/>
            <p:nvPr/>
          </p:nvSpPr>
          <p:spPr>
            <a:xfrm>
              <a:off x="5868144" y="1728627"/>
              <a:ext cx="1347070" cy="1277832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2" name="Группа 71"/>
            <p:cNvGrpSpPr/>
            <p:nvPr/>
          </p:nvGrpSpPr>
          <p:grpSpPr>
            <a:xfrm>
              <a:off x="6490007" y="228159"/>
              <a:ext cx="2275713" cy="2123185"/>
              <a:chOff x="6490007" y="228159"/>
              <a:chExt cx="2275713" cy="2123185"/>
            </a:xfrm>
          </p:grpSpPr>
          <p:cxnSp>
            <p:nvCxnSpPr>
              <p:cNvPr id="55" name="Прямая со стрелкой 54"/>
              <p:cNvCxnSpPr/>
              <p:nvPr/>
            </p:nvCxnSpPr>
            <p:spPr>
              <a:xfrm flipV="1">
                <a:off x="7318098" y="668862"/>
                <a:ext cx="1" cy="16824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 стрелкой 55"/>
              <p:cNvCxnSpPr/>
              <p:nvPr/>
            </p:nvCxnSpPr>
            <p:spPr>
              <a:xfrm rot="5400000" flipV="1">
                <a:off x="7318099" y="804325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7168370" y="554958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038179" y="1421980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7295239" y="160955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161208" y="1605807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  <p:sp>
            <p:nvSpPr>
              <p:cNvPr id="63" name="Дуга 62"/>
              <p:cNvSpPr/>
              <p:nvPr/>
            </p:nvSpPr>
            <p:spPr>
              <a:xfrm rot="10800000">
                <a:off x="7418650" y="228159"/>
                <a:ext cx="1347070" cy="1277832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608776" y="1017119"/>
                <a:ext cx="85880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>
                    <a:latin typeface="Cambria Math" pitchFamily="18" charset="0"/>
                    <a:ea typeface="Cambria Math" pitchFamily="18" charset="0"/>
                  </a:rPr>
                  <a:t>гипербола</a:t>
                </a:r>
                <a:endParaRPr lang="ru-RU" sz="105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</p:grpSp>
      <p:grpSp>
        <p:nvGrpSpPr>
          <p:cNvPr id="78" name="Группа 77"/>
          <p:cNvGrpSpPr/>
          <p:nvPr/>
        </p:nvGrpSpPr>
        <p:grpSpPr>
          <a:xfrm>
            <a:off x="3389680" y="2596319"/>
            <a:ext cx="1762826" cy="2064041"/>
            <a:chOff x="3631723" y="2601838"/>
            <a:chExt cx="1762826" cy="2064041"/>
          </a:xfrm>
        </p:grpSpPr>
        <p:grpSp>
          <p:nvGrpSpPr>
            <p:cNvPr id="75" name="Группа 74"/>
            <p:cNvGrpSpPr/>
            <p:nvPr/>
          </p:nvGrpSpPr>
          <p:grpSpPr>
            <a:xfrm>
              <a:off x="3631723" y="2601838"/>
              <a:ext cx="1762826" cy="2064041"/>
              <a:chOff x="3631723" y="2601838"/>
              <a:chExt cx="1762826" cy="206404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Прямоугольник 64"/>
                  <p:cNvSpPr/>
                  <p:nvPr/>
                </p:nvSpPr>
                <p:spPr>
                  <a:xfrm>
                    <a:off x="3631723" y="2601838"/>
                    <a:ext cx="1624868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Функция </a:t>
                    </a:r>
                    <a14:m>
                      <m:oMath xmlns:m="http://schemas.openxmlformats.org/officeDocument/2006/math">
                        <m:r>
                          <a:rPr lang="ru-RU" sz="1600" i="1">
                            <a:latin typeface="Cambria Math"/>
                          </a:rPr>
                          <m:t>𝑦</m:t>
                        </m:r>
                        <m:r>
                          <a:rPr lang="ru-RU" sz="1600" i="1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ru-RU" sz="1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sz="16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oMath>
                    </a14:m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65" name="Прямоугольник 6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1723" y="2601838"/>
                    <a:ext cx="1624868" cy="338554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1498" t="-7273" r="-4120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6" name="Прямая со стрелкой 65"/>
              <p:cNvCxnSpPr/>
              <p:nvPr/>
            </p:nvCxnSpPr>
            <p:spPr>
              <a:xfrm flipH="1" flipV="1">
                <a:off x="4621148" y="3034890"/>
                <a:ext cx="12031" cy="16309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 стрелкой 66"/>
              <p:cNvCxnSpPr/>
              <p:nvPr/>
            </p:nvCxnSpPr>
            <p:spPr>
              <a:xfrm rot="5400000" flipV="1">
                <a:off x="4566457" y="3005060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4459474" y="2934974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286537" y="3622715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70" name="Овал 69"/>
              <p:cNvSpPr/>
              <p:nvPr/>
            </p:nvSpPr>
            <p:spPr>
              <a:xfrm flipV="1">
                <a:off x="4598288" y="380169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409566" y="3806542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</p:grpSp>
        <p:cxnSp>
          <p:nvCxnSpPr>
            <p:cNvPr id="77" name="Скругленная соединительная линия 76"/>
            <p:cNvCxnSpPr/>
            <p:nvPr/>
          </p:nvCxnSpPr>
          <p:spPr>
            <a:xfrm rot="5400000">
              <a:off x="3785120" y="3412023"/>
              <a:ext cx="1573759" cy="842258"/>
            </a:xfrm>
            <a:prstGeom prst="curvedConnector3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Группа 101"/>
          <p:cNvGrpSpPr/>
          <p:nvPr/>
        </p:nvGrpSpPr>
        <p:grpSpPr>
          <a:xfrm>
            <a:off x="6260706" y="2571216"/>
            <a:ext cx="1760756" cy="2140637"/>
            <a:chOff x="6420229" y="2571216"/>
            <a:chExt cx="1760756" cy="21406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Прямоугольник 82"/>
                <p:cNvSpPr/>
                <p:nvPr/>
              </p:nvSpPr>
              <p:spPr>
                <a:xfrm>
                  <a:off x="6420229" y="2571216"/>
                  <a:ext cx="1659557" cy="34131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Функция </a:t>
                  </a:r>
                  <a14:m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𝑦</m:t>
                      </m:r>
                      <m:r>
                        <a:rPr lang="ru-RU" sz="16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a14:m>
                  <a:endParaRPr lang="ru-RU" sz="1400" dirty="0"/>
                </a:p>
              </p:txBody>
            </p:sp>
          </mc:Choice>
          <mc:Fallback xmlns="">
            <p:sp>
              <p:nvSpPr>
                <p:cNvPr id="83" name="Прямоугольник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0229" y="2571216"/>
                  <a:ext cx="1659557" cy="34131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471" t="-5357" r="-4412" b="-2321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Прямая со стрелкой 83"/>
            <p:cNvCxnSpPr/>
            <p:nvPr/>
          </p:nvCxnSpPr>
          <p:spPr>
            <a:xfrm flipV="1">
              <a:off x="7352892" y="3029371"/>
              <a:ext cx="1" cy="16824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/>
            <p:cNvCxnSpPr/>
            <p:nvPr/>
          </p:nvCxnSpPr>
          <p:spPr>
            <a:xfrm rot="5400000" flipV="1">
              <a:off x="7352893" y="3164834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203164" y="2915467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y</a:t>
              </a:r>
              <a:endParaRPr lang="ru-RU" sz="105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072973" y="3782489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x</a:t>
              </a:r>
              <a:endParaRPr lang="ru-RU" sz="105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196002" y="3966316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  <a:endParaRPr lang="ru-RU" sz="1050" dirty="0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7318099" y="3958567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352892" y="3625281"/>
              <a:ext cx="786213" cy="333286"/>
            </a:xfrm>
            <a:custGeom>
              <a:avLst/>
              <a:gdLst>
                <a:gd name="connsiteX0" fmla="*/ 0 w 786213"/>
                <a:gd name="connsiteY0" fmla="*/ 333286 h 333286"/>
                <a:gd name="connsiteX1" fmla="*/ 145278 w 786213"/>
                <a:gd name="connsiteY1" fmla="*/ 179462 h 333286"/>
                <a:gd name="connsiteX2" fmla="*/ 786213 w 786213"/>
                <a:gd name="connsiteY2" fmla="*/ 0 h 333286"/>
                <a:gd name="connsiteX3" fmla="*/ 786213 w 786213"/>
                <a:gd name="connsiteY3" fmla="*/ 0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213" h="333286">
                  <a:moveTo>
                    <a:pt x="0" y="333286"/>
                  </a:moveTo>
                  <a:cubicBezTo>
                    <a:pt x="7121" y="284148"/>
                    <a:pt x="14243" y="235010"/>
                    <a:pt x="145278" y="179462"/>
                  </a:cubicBezTo>
                  <a:cubicBezTo>
                    <a:pt x="276314" y="123914"/>
                    <a:pt x="786213" y="0"/>
                    <a:pt x="786213" y="0"/>
                  </a:cubicBezTo>
                  <a:lnTo>
                    <a:pt x="786213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1" name="TextBox 80"/>
          <p:cNvSpPr txBox="1"/>
          <p:nvPr/>
        </p:nvSpPr>
        <p:spPr>
          <a:xfrm>
            <a:off x="4640138" y="3868474"/>
            <a:ext cx="987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Cambria Math" pitchFamily="18" charset="0"/>
                <a:ea typeface="Cambria Math" pitchFamily="18" charset="0"/>
              </a:rPr>
              <a:t>кубическая</a:t>
            </a:r>
          </a:p>
          <a:p>
            <a:r>
              <a:rPr lang="ru-RU" sz="1100" dirty="0" smtClean="0">
                <a:latin typeface="Cambria Math" pitchFamily="18" charset="0"/>
                <a:ea typeface="Cambria Math" pitchFamily="18" charset="0"/>
              </a:rPr>
              <a:t>парабола</a:t>
            </a:r>
            <a:endParaRPr lang="ru-RU" sz="11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5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440484" y="672789"/>
                <a:ext cx="225146" cy="307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484" y="672789"/>
                <a:ext cx="225146" cy="307777"/>
              </a:xfrm>
              <a:prstGeom prst="rect">
                <a:avLst/>
              </a:prstGeom>
              <a:blipFill rotWithShape="1">
                <a:blip r:embed="rId2"/>
                <a:stretch>
                  <a:fillRect r="-48718" b="-15094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17" t="31537" r="8523" b="19343"/>
          <a:stretch/>
        </p:blipFill>
        <p:spPr bwMode="auto">
          <a:xfrm>
            <a:off x="5735327" y="249776"/>
            <a:ext cx="2927213" cy="290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Прямая со стрелкой 37"/>
          <p:cNvCxnSpPr/>
          <p:nvPr/>
        </p:nvCxnSpPr>
        <p:spPr>
          <a:xfrm flipH="1" flipV="1">
            <a:off x="7050608" y="249776"/>
            <a:ext cx="5114" cy="2903128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735327" y="934945"/>
            <a:ext cx="2927214" cy="706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032863" y="891488"/>
            <a:ext cx="1080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0</a:t>
            </a:r>
            <a:endParaRPr lang="ru-RU" sz="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25505" y="149973"/>
                <a:ext cx="135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505" y="149973"/>
                <a:ext cx="135015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14090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Овал 44"/>
          <p:cNvSpPr/>
          <p:nvPr/>
        </p:nvSpPr>
        <p:spPr>
          <a:xfrm>
            <a:off x="7032863" y="91208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128832" y="730429"/>
                <a:ext cx="2517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800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832" y="730429"/>
                <a:ext cx="251781" cy="215444"/>
              </a:xfrm>
              <a:prstGeom prst="rect">
                <a:avLst/>
              </a:prstGeom>
              <a:blipFill rotWithShape="1">
                <a:blip r:embed="rId5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Прямая соединительная линия 65"/>
          <p:cNvCxnSpPr/>
          <p:nvPr/>
        </p:nvCxnSpPr>
        <p:spPr>
          <a:xfrm flipH="1">
            <a:off x="6837719" y="249776"/>
            <a:ext cx="425779" cy="2903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67544" y="302922"/>
                <a:ext cx="146155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02922"/>
                <a:ext cx="1461554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6276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79358" y="711796"/>
                <a:ext cx="15139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600" b="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ru-RU" sz="1600" b="0" i="1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7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58" y="711796"/>
                <a:ext cx="1513941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241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08533" y="1170109"/>
                <a:ext cx="201208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=1:</m:t>
                      </m:r>
                    </m:oMath>
                  </m:oMathPara>
                </a14:m>
                <a:endParaRPr lang="en-US" sz="1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600" i="1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ru-RU" sz="1600" i="1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7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∙1</m:t>
                      </m:r>
                      <m:r>
                        <a:rPr lang="ru-RU" sz="1600" i="1">
                          <a:latin typeface="Cambria Math"/>
                        </a:rPr>
                        <m:t>−4=3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33" y="1170109"/>
                <a:ext cx="2012089" cy="584775"/>
              </a:xfrm>
              <a:prstGeom prst="rect">
                <a:avLst/>
              </a:prstGeom>
              <a:blipFill rotWithShape="1">
                <a:blip r:embed="rId8"/>
                <a:stretch>
                  <a:fillRect t="-4167" r="-606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08532" y="1786748"/>
                <a:ext cx="27578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=−1:</m:t>
                      </m:r>
                    </m:oMath>
                  </m:oMathPara>
                </a14:m>
                <a:endParaRPr lang="en-US" sz="16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ru-RU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600" i="1"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ru-RU" sz="1600" i="1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7</m:t>
                      </m:r>
                      <m:r>
                        <a:rPr lang="en-US" sz="16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ru-RU" sz="1600" i="1">
                          <a:latin typeface="Cambria Math"/>
                        </a:rPr>
                        <m:t>−4=</m:t>
                      </m:r>
                      <m:r>
                        <a:rPr lang="en-US" sz="1600" b="0" i="0" smtClean="0">
                          <a:latin typeface="Cambria Math"/>
                        </a:rPr>
                        <m:t>−11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32" y="1786748"/>
                <a:ext cx="2757871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4167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287524" y="357983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Множество всех точек координатной плоскости, абсциссы которых равны значениям аргумента, а ординаты — значениям функции, называют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графиком функции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7085645" y="1838073"/>
            <a:ext cx="264269" cy="2933392"/>
          </a:xfrm>
          <a:prstGeom prst="leftBrace">
            <a:avLst>
              <a:gd name="adj1" fmla="val 60891"/>
              <a:gd name="adj2" fmla="val 51248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5460505" y="249777"/>
            <a:ext cx="233931" cy="2903128"/>
          </a:xfrm>
          <a:prstGeom prst="leftBrace">
            <a:avLst>
              <a:gd name="adj1" fmla="val 60891"/>
              <a:gd name="adj2" fmla="val 51248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63244" y="3328222"/>
                <a:ext cx="28730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Область определения</a:t>
                </a:r>
                <a:r>
                  <a:rPr lang="ru-RU" dirty="0" smtClean="0">
                    <a:solidFill>
                      <a:schemeClr val="accent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𝑫</m:t>
                    </m:r>
                    <m:r>
                      <a:rPr lang="en-US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(</m:t>
                    </m:r>
                    <m:r>
                      <a:rPr lang="en-US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𝒇</m:t>
                    </m:r>
                    <m:r>
                      <a:rPr lang="en-US" b="1" i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ru-RU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244" y="3328222"/>
                <a:ext cx="2873073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274"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11874" y="1270453"/>
                <a:ext cx="1152127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Область</a:t>
                </a:r>
              </a:p>
              <a:p>
                <a:pPr algn="ctr"/>
                <a:r>
                  <a:rPr lang="ru-RU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значений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𝑬</m:t>
                      </m:r>
                      <m:r>
                        <a:rPr lang="en-US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𝒇</m:t>
                      </m:r>
                      <m:r>
                        <a:rPr lang="en-US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874" y="1270453"/>
                <a:ext cx="1152127" cy="861774"/>
              </a:xfrm>
              <a:prstGeom prst="rect">
                <a:avLst/>
              </a:prstGeom>
              <a:blipFill rotWithShape="1">
                <a:blip r:embed="rId11"/>
                <a:stretch>
                  <a:fillRect t="-2113" r="-1587" b="-98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0983" y="2682714"/>
                <a:ext cx="40667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ru-RU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−∞;+∞</m:t>
                        </m:r>
                      </m:e>
                    </m:d>
                  </m:oMath>
                </a14:m>
                <a:r>
                  <a:rPr lang="en-US" b="0" dirty="0" smtClean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:r>
                  <a:rPr lang="ru-RU" b="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или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∈(−∞;+∞)</m:t>
                    </m:r>
                  </m:oMath>
                </a14:m>
                <a:r>
                  <a:rPr lang="ru-RU" b="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−∞;+∞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или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y</m:t>
                    </m:r>
                    <m:r>
                      <a:rPr lang="en-US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−∞;+∞</m:t>
                        </m:r>
                      </m:e>
                    </m:d>
                  </m:oMath>
                </a14:m>
                <a:endParaRPr lang="ru-RU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83" y="2682714"/>
                <a:ext cx="4066742" cy="646331"/>
              </a:xfrm>
              <a:prstGeom prst="rect">
                <a:avLst/>
              </a:prstGeom>
              <a:blipFill rotWithShape="1">
                <a:blip r:embed="rId12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Группа 1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711829" y="724815"/>
                <a:ext cx="2517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8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829" y="724815"/>
                <a:ext cx="251781" cy="215444"/>
              </a:xfrm>
              <a:prstGeom prst="rect">
                <a:avLst/>
              </a:prstGeom>
              <a:blipFill rotWithShape="1">
                <a:blip r:embed="rId14"/>
                <a:stretch>
                  <a:fillRect r="-26829"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Прямая соединительная линия 47"/>
          <p:cNvCxnSpPr/>
          <p:nvPr/>
        </p:nvCxnSpPr>
        <p:spPr>
          <a:xfrm>
            <a:off x="6884222" y="895971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006031" y="309902"/>
                <a:ext cx="2517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8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031" y="309902"/>
                <a:ext cx="251781" cy="215444"/>
              </a:xfrm>
              <a:prstGeom prst="rect">
                <a:avLst/>
              </a:prstGeom>
              <a:blipFill rotWithShape="1">
                <a:blip r:embed="rId15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65998" y="2790436"/>
                <a:ext cx="25178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dirty="0" smtClean="0">
                          <a:latin typeface="Cambria Math"/>
                        </a:rPr>
                        <m:t>−1</m:t>
                      </m:r>
                      <m:r>
                        <a:rPr lang="ru-RU" sz="800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998" y="2790436"/>
                <a:ext cx="251781" cy="215444"/>
              </a:xfrm>
              <a:prstGeom prst="rect">
                <a:avLst/>
              </a:prstGeom>
              <a:blipFill rotWithShape="1">
                <a:blip r:embed="rId16"/>
                <a:stretch>
                  <a:fillRect r="-46341"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Овал 62"/>
          <p:cNvSpPr/>
          <p:nvPr/>
        </p:nvSpPr>
        <p:spPr>
          <a:xfrm>
            <a:off x="7217779" y="377879"/>
            <a:ext cx="45719" cy="45719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6843501" y="2898158"/>
            <a:ext cx="45719" cy="45719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 rot="16707935">
                <a:off x="6247061" y="1936084"/>
                <a:ext cx="10780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14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707935">
                <a:off x="6247061" y="1936084"/>
                <a:ext cx="107805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3261" r="-129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39573" y="1243621"/>
                <a:ext cx="5040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(1;3)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573" y="1243621"/>
                <a:ext cx="504056" cy="338554"/>
              </a:xfrm>
              <a:prstGeom prst="rect">
                <a:avLst/>
              </a:prstGeom>
              <a:blipFill rotWithShape="1">
                <a:blip r:embed="rId18"/>
                <a:stretch>
                  <a:fillRect t="-5357" r="-46988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277620" y="1962950"/>
                <a:ext cx="5040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(−1;−11)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620" y="1962950"/>
                <a:ext cx="504056" cy="338554"/>
              </a:xfrm>
              <a:prstGeom prst="rect">
                <a:avLst/>
              </a:prstGeom>
              <a:blipFill rotWithShape="1">
                <a:blip r:embed="rId19"/>
                <a:stretch>
                  <a:fillRect l="-1220" t="-5357" r="-130488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36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3" grpId="0"/>
      <p:bldP spid="4" grpId="0"/>
      <p:bldP spid="5" grpId="0"/>
      <p:bldP spid="15" grpId="0"/>
      <p:bldP spid="8" grpId="0" animBg="1"/>
      <p:bldP spid="17" grpId="0" animBg="1"/>
      <p:bldP spid="18" grpId="0"/>
      <p:bldP spid="21" grpId="0"/>
      <p:bldP spid="49" grpId="0"/>
      <p:bldP spid="52" grpId="0"/>
      <p:bldP spid="63" grpId="0" animBg="1"/>
      <p:bldP spid="64" grpId="0" animBg="1"/>
      <p:bldP spid="6" grpId="0"/>
      <p:bldP spid="6" grpId="1"/>
      <p:bldP spid="46" grpId="0"/>
      <p:bldP spid="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5299516" y="1155085"/>
            <a:ext cx="2771748" cy="23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8" name="Группа 6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" name="TextBox 70"/>
          <p:cNvSpPr txBox="1"/>
          <p:nvPr/>
        </p:nvSpPr>
        <p:spPr>
          <a:xfrm>
            <a:off x="251520" y="41277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область определения и область значений функции по её графику.</a:t>
            </a:r>
          </a:p>
        </p:txBody>
      </p:sp>
      <p:pic>
        <p:nvPicPr>
          <p:cNvPr id="76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28860"/>
          <a:stretch/>
        </p:blipFill>
        <p:spPr bwMode="auto">
          <a:xfrm>
            <a:off x="1029053" y="1139399"/>
            <a:ext cx="2771748" cy="23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Прямая со стрелкой 76"/>
          <p:cNvCxnSpPr/>
          <p:nvPr/>
        </p:nvCxnSpPr>
        <p:spPr>
          <a:xfrm flipV="1">
            <a:off x="2443727" y="1221099"/>
            <a:ext cx="5768" cy="22988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V="1">
            <a:off x="1029053" y="2933276"/>
            <a:ext cx="2829348" cy="16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280659" y="2672373"/>
            <a:ext cx="108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  <a:endParaRPr lang="ru-RU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2253656" y="1067210"/>
                <a:ext cx="135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656" y="1067210"/>
                <a:ext cx="135015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961" r="-140909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641266" y="2665745"/>
                <a:ext cx="225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266" y="2665745"/>
                <a:ext cx="22514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56757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Овал 81"/>
          <p:cNvSpPr/>
          <p:nvPr/>
        </p:nvSpPr>
        <p:spPr>
          <a:xfrm>
            <a:off x="2426635" y="291273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2649710" y="2885694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518576" y="2660762"/>
            <a:ext cx="251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1</a:t>
            </a:r>
            <a:endParaRPr lang="ru-RU" sz="1050" dirty="0"/>
          </a:p>
        </p:txBody>
      </p:sp>
      <p:sp>
        <p:nvSpPr>
          <p:cNvPr id="11" name="Полилиния 10"/>
          <p:cNvSpPr/>
          <p:nvPr/>
        </p:nvSpPr>
        <p:spPr>
          <a:xfrm>
            <a:off x="1264778" y="1683000"/>
            <a:ext cx="2367185" cy="1567478"/>
          </a:xfrm>
          <a:custGeom>
            <a:avLst/>
            <a:gdLst>
              <a:gd name="connsiteX0" fmla="*/ 0 w 2367185"/>
              <a:gd name="connsiteY0" fmla="*/ 308170 h 1567478"/>
              <a:gd name="connsiteX1" fmla="*/ 384560 w 2367185"/>
              <a:gd name="connsiteY1" fmla="*/ 9067 h 1567478"/>
              <a:gd name="connsiteX2" fmla="*/ 982766 w 2367185"/>
              <a:gd name="connsiteY2" fmla="*/ 615819 h 1567478"/>
              <a:gd name="connsiteX3" fmla="*/ 1768979 w 2367185"/>
              <a:gd name="connsiteY3" fmla="*/ 1564402 h 1567478"/>
              <a:gd name="connsiteX4" fmla="*/ 2367185 w 2367185"/>
              <a:gd name="connsiteY4" fmla="*/ 940559 h 1567478"/>
              <a:gd name="connsiteX5" fmla="*/ 2367185 w 2367185"/>
              <a:gd name="connsiteY5" fmla="*/ 940559 h 156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7185" h="1567478">
                <a:moveTo>
                  <a:pt x="0" y="308170"/>
                </a:moveTo>
                <a:cubicBezTo>
                  <a:pt x="110383" y="132981"/>
                  <a:pt x="220766" y="-42208"/>
                  <a:pt x="384560" y="9067"/>
                </a:cubicBezTo>
                <a:cubicBezTo>
                  <a:pt x="548354" y="60342"/>
                  <a:pt x="752030" y="356597"/>
                  <a:pt x="982766" y="615819"/>
                </a:cubicBezTo>
                <a:cubicBezTo>
                  <a:pt x="1213503" y="875042"/>
                  <a:pt x="1538243" y="1510279"/>
                  <a:pt x="1768979" y="1564402"/>
                </a:cubicBezTo>
                <a:cubicBezTo>
                  <a:pt x="1999715" y="1618525"/>
                  <a:pt x="2367185" y="940559"/>
                  <a:pt x="2367185" y="940559"/>
                </a:cubicBezTo>
                <a:lnTo>
                  <a:pt x="2367185" y="940559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1241918" y="197416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3613866" y="2601975"/>
            <a:ext cx="45719" cy="45719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2397929" y="1556042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929" y="1556042"/>
                <a:ext cx="251781" cy="253916"/>
              </a:xfrm>
              <a:prstGeom prst="rect">
                <a:avLst/>
              </a:prstGeom>
              <a:blipFill rotWithShape="1">
                <a:blip r:embed="rId6"/>
                <a:stretch>
                  <a:fillRect r="-9524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365299" y="3087996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i="1" dirty="0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299" y="3087996"/>
                <a:ext cx="251781" cy="253916"/>
              </a:xfrm>
              <a:prstGeom prst="rect">
                <a:avLst/>
              </a:prstGeom>
              <a:blipFill rotWithShape="1">
                <a:blip r:embed="rId7"/>
                <a:stretch>
                  <a:fillRect r="-53659" b="-17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3506072" y="2885694"/>
                <a:ext cx="2517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072" y="2885694"/>
                <a:ext cx="251781" cy="261610"/>
              </a:xfrm>
              <a:prstGeom prst="rect">
                <a:avLst/>
              </a:prstGeom>
              <a:blipFill rotWithShape="1">
                <a:blip r:embed="rId8"/>
                <a:stretch>
                  <a:fillRect r="-12195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1058574" y="2885694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574" y="2885694"/>
                <a:ext cx="251781" cy="253916"/>
              </a:xfrm>
              <a:prstGeom prst="rect">
                <a:avLst/>
              </a:prstGeom>
              <a:blipFill rotWithShape="1">
                <a:blip r:embed="rId9"/>
                <a:stretch>
                  <a:fillRect r="-51220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Прямая соединительная линия 97"/>
          <p:cNvCxnSpPr/>
          <p:nvPr/>
        </p:nvCxnSpPr>
        <p:spPr>
          <a:xfrm>
            <a:off x="3641266" y="2885694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1264778" y="2885694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2453158" y="3208100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2453158" y="1633098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V="1">
            <a:off x="6714190" y="1236785"/>
            <a:ext cx="5768" cy="22988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V="1">
            <a:off x="5299516" y="2948962"/>
            <a:ext cx="2829348" cy="16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551122" y="2688059"/>
            <a:ext cx="108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0</a:t>
            </a:r>
            <a:endParaRPr lang="ru-RU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6524119" y="1082896"/>
                <a:ext cx="135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119" y="1082896"/>
                <a:ext cx="135015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14545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7911729" y="2681431"/>
                <a:ext cx="225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729" y="2681431"/>
                <a:ext cx="225146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2000" r="-5405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Овал 110"/>
          <p:cNvSpPr/>
          <p:nvPr/>
        </p:nvSpPr>
        <p:spPr>
          <a:xfrm>
            <a:off x="6697098" y="292842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6920173" y="2901380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789039" y="2676448"/>
            <a:ext cx="251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1</a:t>
            </a:r>
            <a:endParaRPr lang="ru-RU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6668411" y="1263715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411" y="1263715"/>
                <a:ext cx="251781" cy="253916"/>
              </a:xfrm>
              <a:prstGeom prst="rect">
                <a:avLst/>
              </a:prstGeom>
              <a:blipFill rotWithShape="1">
                <a:blip r:embed="rId12"/>
                <a:stretch>
                  <a:fillRect r="-39024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6685390" y="3270839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i="1" dirty="0" smtClean="0">
                          <a:latin typeface="Cambria Math"/>
                        </a:rPr>
                        <m:t>−</m:t>
                      </m:r>
                      <m:r>
                        <a:rPr lang="ru-RU" sz="1050" b="0" i="1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5390" y="3270839"/>
                <a:ext cx="251781" cy="253916"/>
              </a:xfrm>
              <a:prstGeom prst="rect">
                <a:avLst/>
              </a:prstGeom>
              <a:blipFill rotWithShape="1">
                <a:blip r:embed="rId13"/>
                <a:stretch>
                  <a:fillRect r="-51220" b="-17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7375577" y="2915068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577" y="2915068"/>
                <a:ext cx="251781" cy="253916"/>
              </a:xfrm>
              <a:prstGeom prst="rect">
                <a:avLst/>
              </a:prstGeom>
              <a:blipFill rotWithShape="1">
                <a:blip r:embed="rId14"/>
                <a:stretch>
                  <a:fillRect r="-9756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5577648" y="2895313"/>
                <a:ext cx="25178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ru-RU" sz="105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648" y="2895313"/>
                <a:ext cx="251781" cy="253916"/>
              </a:xfrm>
              <a:prstGeom prst="rect">
                <a:avLst/>
              </a:prstGeom>
              <a:blipFill rotWithShape="1">
                <a:blip r:embed="rId15"/>
                <a:stretch>
                  <a:fillRect r="-51220"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1" name="Прямая соединительная линия 120"/>
          <p:cNvCxnSpPr/>
          <p:nvPr/>
        </p:nvCxnSpPr>
        <p:spPr>
          <a:xfrm>
            <a:off x="7524328" y="2895313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5742488" y="2895313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5400000">
            <a:off x="6711750" y="3363084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5400000">
            <a:off x="6717074" y="1341021"/>
            <a:ext cx="0" cy="99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486164" y="3714953"/>
                <a:ext cx="18809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[</m:t>
                    </m:r>
                    <m:d>
                      <m:dPr>
                        <m:begChr m:val="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ru-RU" i="1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d>
                  </m:oMath>
                </a14:m>
                <a:r>
                  <a:rPr lang="en-US" dirty="0" smtClean="0"/>
                  <a:t>,</a:t>
                </a:r>
                <a:endParaRPr lang="ru-RU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ru-RU" i="1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ru-RU" b="0" i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164" y="3714953"/>
                <a:ext cx="1880942" cy="646331"/>
              </a:xfrm>
              <a:prstGeom prst="rect">
                <a:avLst/>
              </a:prstGeom>
              <a:blipFill rotWithShape="1">
                <a:blip r:embed="rId16"/>
                <a:stretch>
                  <a:fillRect t="-68868" r="-20779" b="-63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Прямоугольник 124"/>
              <p:cNvSpPr/>
              <p:nvPr/>
            </p:nvSpPr>
            <p:spPr>
              <a:xfrm>
                <a:off x="5786938" y="3714954"/>
                <a:ext cx="18809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ru-RU" i="1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d>
                  </m:oMath>
                </a14:m>
                <a:r>
                  <a:rPr lang="ru-RU" dirty="0" smtClean="0"/>
                  <a:t>,</a:t>
                </a:r>
                <a:endParaRPr lang="ru-RU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ru-RU" i="1">
                            <a:latin typeface="Cambria Math"/>
                          </a:rPr>
                          <m:t>;</m:t>
                        </m:r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</m:d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125" name="Прямоугольник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938" y="3714954"/>
                <a:ext cx="1880942" cy="646331"/>
              </a:xfrm>
              <a:prstGeom prst="rect">
                <a:avLst/>
              </a:prstGeom>
              <a:blipFill rotWithShape="1">
                <a:blip r:embed="rId17"/>
                <a:stretch>
                  <a:fillRect t="-4717" r="-4207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Группа 25"/>
          <p:cNvGrpSpPr/>
          <p:nvPr/>
        </p:nvGrpSpPr>
        <p:grpSpPr>
          <a:xfrm>
            <a:off x="5729391" y="1390673"/>
            <a:ext cx="1800200" cy="2045173"/>
            <a:chOff x="5724128" y="1390673"/>
            <a:chExt cx="1800200" cy="2045173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5724128" y="1390673"/>
              <a:ext cx="799991" cy="204517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6524119" y="1390673"/>
              <a:ext cx="396054" cy="124508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6914929" y="2139702"/>
              <a:ext cx="609399" cy="4960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5" name="Овал 114"/>
          <p:cNvSpPr/>
          <p:nvPr/>
        </p:nvSpPr>
        <p:spPr>
          <a:xfrm>
            <a:off x="5710103" y="339965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7492898" y="214446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9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9" grpId="0"/>
      <p:bldP spid="80" grpId="0"/>
      <p:bldP spid="81" grpId="0"/>
      <p:bldP spid="82" grpId="0" animBg="1"/>
      <p:bldP spid="90" grpId="0"/>
      <p:bldP spid="11" grpId="0" animBg="1"/>
      <p:bldP spid="91" grpId="0" animBg="1"/>
      <p:bldP spid="92" grpId="0" animBg="1"/>
      <p:bldP spid="93" grpId="0"/>
      <p:bldP spid="94" grpId="0"/>
      <p:bldP spid="95" grpId="0"/>
      <p:bldP spid="96" grpId="0"/>
      <p:bldP spid="108" grpId="0"/>
      <p:bldP spid="109" grpId="0"/>
      <p:bldP spid="110" grpId="0"/>
      <p:bldP spid="111" grpId="0" animBg="1"/>
      <p:bldP spid="113" grpId="0"/>
      <p:bldP spid="117" grpId="0"/>
      <p:bldP spid="118" grpId="0"/>
      <p:bldP spid="119" grpId="0"/>
      <p:bldP spid="120" grpId="0"/>
      <p:bldP spid="115" grpId="0" animBg="1"/>
      <p:bldP spid="1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647</Words>
  <Application>Microsoft Office PowerPoint</Application>
  <PresentationFormat>Экран (16:9)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81</cp:revision>
  <dcterms:created xsi:type="dcterms:W3CDTF">2014-06-20T07:58:24Z</dcterms:created>
  <dcterms:modified xsi:type="dcterms:W3CDTF">2014-11-05T07:44:18Z</dcterms:modified>
</cp:coreProperties>
</file>